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76" r:id="rId14"/>
    <p:sldId id="268" r:id="rId15"/>
    <p:sldId id="269" r:id="rId16"/>
    <p:sldId id="277" r:id="rId17"/>
    <p:sldId id="278" r:id="rId18"/>
    <p:sldId id="272" r:id="rId19"/>
    <p:sldId id="273" r:id="rId20"/>
    <p:sldId id="279" r:id="rId21"/>
    <p:sldId id="280" r:id="rId22"/>
    <p:sldId id="274" r:id="rId23"/>
    <p:sldId id="281" r:id="rId24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orient="horz" pos="733">
          <p15:clr>
            <a:srgbClr val="A4A3A4"/>
          </p15:clr>
        </p15:guide>
        <p15:guide id="3" orient="horz" pos="261">
          <p15:clr>
            <a:srgbClr val="A4A3A4"/>
          </p15:clr>
        </p15:guide>
        <p15:guide id="4" orient="horz" pos="617">
          <p15:clr>
            <a:srgbClr val="A4A3A4"/>
          </p15:clr>
        </p15:guide>
        <p15:guide id="5" pos="5533">
          <p15:clr>
            <a:srgbClr val="A4A3A4"/>
          </p15:clr>
        </p15:guide>
        <p15:guide id="6" pos="4766">
          <p15:clr>
            <a:srgbClr val="A4A3A4"/>
          </p15:clr>
        </p15:guide>
        <p15:guide id="7" pos="4650">
          <p15:clr>
            <a:srgbClr val="A4A3A4"/>
          </p15:clr>
        </p15:guide>
        <p15:guide id="8" pos="1140">
          <p15:clr>
            <a:srgbClr val="A4A3A4"/>
          </p15:clr>
        </p15:guide>
        <p15:guide id="9" pos="3767">
          <p15:clr>
            <a:srgbClr val="A4A3A4"/>
          </p15:clr>
        </p15:guide>
        <p15:guide id="10" pos="3883">
          <p15:clr>
            <a:srgbClr val="A4A3A4"/>
          </p15:clr>
        </p15:guide>
        <p15:guide id="11" pos="2020">
          <p15:clr>
            <a:srgbClr val="A4A3A4"/>
          </p15:clr>
        </p15:guide>
        <p15:guide id="12" pos="3008">
          <p15:clr>
            <a:srgbClr val="A4A3A4"/>
          </p15:clr>
        </p15:guide>
        <p15:guide id="13" pos="1255">
          <p15:clr>
            <a:srgbClr val="A4A3A4"/>
          </p15:clr>
        </p15:guide>
        <p15:guide id="14" pos="380">
          <p15:clr>
            <a:srgbClr val="A4A3A4"/>
          </p15:clr>
        </p15:guide>
        <p15:guide id="15" pos="2137">
          <p15:clr>
            <a:srgbClr val="A4A3A4"/>
          </p15:clr>
        </p15:guide>
        <p15:guide id="16" pos="28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DFE0E1"/>
    <a:srgbClr val="000000"/>
    <a:srgbClr val="008000"/>
    <a:srgbClr val="18933C"/>
    <a:srgbClr val="801966"/>
    <a:srgbClr val="189300"/>
    <a:srgbClr val="18923D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721" autoAdjust="0"/>
  </p:normalViewPr>
  <p:slideViewPr>
    <p:cSldViewPr snapToGrid="0" showGuides="1">
      <p:cViewPr varScale="1">
        <p:scale>
          <a:sx n="131" d="100"/>
          <a:sy n="131" d="100"/>
        </p:scale>
        <p:origin x="1080" y="126"/>
      </p:cViewPr>
      <p:guideLst>
        <p:guide orient="horz" pos="3936"/>
        <p:guide orient="horz" pos="733"/>
        <p:guide orient="horz" pos="261"/>
        <p:guide orient="horz" pos="617"/>
        <p:guide pos="5533"/>
        <p:guide pos="4766"/>
        <p:guide pos="4650"/>
        <p:guide pos="1140"/>
        <p:guide pos="3767"/>
        <p:guide pos="3883"/>
        <p:guide pos="2020"/>
        <p:guide pos="3008"/>
        <p:guide pos="1255"/>
        <p:guide pos="380"/>
        <p:guide pos="2137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1920" y="-7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9425" y="212725"/>
            <a:ext cx="59277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22350" y="9215438"/>
            <a:ext cx="538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EB352615-9B30-EA40-8E95-5F5DFD2D0742}" type="datetime1">
              <a:rPr lang="nl-NL"/>
              <a:pPr>
                <a:defRPr/>
              </a:pPr>
              <a:t>9-3-2020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425" y="9577388"/>
            <a:ext cx="59277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022350" y="9398000"/>
            <a:ext cx="53848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2891884E-8B4B-D346-9EB5-55B40492C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9425" y="9215438"/>
            <a:ext cx="5461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9425" y="9398000"/>
            <a:ext cx="5461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633413"/>
            <a:ext cx="5880100" cy="441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9425" y="5189538"/>
            <a:ext cx="5929313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9425" y="212725"/>
            <a:ext cx="59277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22350" y="9215438"/>
            <a:ext cx="538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7A31D50C-6F5A-B549-A715-562F86ACD4EA}" type="datetime1">
              <a:rPr lang="nl-NL"/>
              <a:pPr>
                <a:defRPr/>
              </a:pPr>
              <a:t>9-3-2020</a:t>
            </a:fld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79425" y="9577388"/>
            <a:ext cx="59277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20750">
              <a:defRPr/>
            </a:pPr>
            <a:endParaRPr lang="en-US" sz="1000"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22350" y="9398000"/>
            <a:ext cx="53848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20750">
              <a:defRPr/>
            </a:pPr>
            <a:fld id="{B81F4A39-7051-B449-ABA8-BAF3CAE6EFDB}" type="slidenum">
              <a:rPr lang="en-US" sz="1000">
                <a:cs typeface="+mn-cs"/>
              </a:rPr>
              <a:pPr defTabSz="920750">
                <a:defRPr/>
              </a:pPr>
              <a:t>‹nr.›</a:t>
            </a:fld>
            <a:endParaRPr lang="en-US" sz="1000">
              <a:cs typeface="+mn-cs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9425" y="9215438"/>
            <a:ext cx="5461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79425" y="9398000"/>
            <a:ext cx="5461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97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79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358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538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7239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mRdam_basislogo_rgb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3" y="0"/>
            <a:ext cx="4095750" cy="100791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603251" y="0"/>
            <a:ext cx="3992562" cy="1004888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gray">
          <a:xfrm>
            <a:off x="595312" y="1163638"/>
            <a:ext cx="4000501" cy="4002087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4775200" y="1163638"/>
            <a:ext cx="4008438" cy="56943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8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mRdam_basislogo_rgb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3" y="0"/>
            <a:ext cx="4095750" cy="100791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603251" y="0"/>
            <a:ext cx="3992562" cy="1004888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0" y="1163638"/>
            <a:ext cx="8783638" cy="56943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9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046164"/>
            <a:ext cx="8174038" cy="5202236"/>
          </a:xfrm>
        </p:spPr>
        <p:txBody>
          <a:bodyPr/>
          <a:lstStyle>
            <a:lvl2pPr marL="0" indent="-252000">
              <a:buFont typeface="Arial"/>
              <a:buChar char="•"/>
              <a:defRPr/>
            </a:lvl2pPr>
            <a:lvl3pPr marL="0" indent="-252000">
              <a:buFont typeface="Arial"/>
              <a:buChar char="•"/>
              <a:defRPr/>
            </a:lvl3pPr>
            <a:lvl4pPr marL="0" indent="-252000">
              <a:buFont typeface="Arial"/>
              <a:buChar char="•"/>
              <a:defRPr/>
            </a:lvl4pPr>
            <a:lvl5pPr marL="0" indent="-252000">
              <a:buFont typeface="Arial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250" y="6591300"/>
            <a:ext cx="1124479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5B035-3816-A94B-A934-889F67B0BD93}" type="datetime1">
              <a:rPr lang="nl-NL"/>
              <a:pPr>
                <a:defRPr/>
              </a:pPr>
              <a:t>9-3-2020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01838" y="6592888"/>
            <a:ext cx="5384801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A956-5177-F34D-8217-95F669959E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3249" y="1046163"/>
            <a:ext cx="3992563" cy="5049837"/>
          </a:xfrm>
        </p:spPr>
        <p:txBody>
          <a:bodyPr/>
          <a:lstStyle>
            <a:lvl1pPr>
              <a:defRPr sz="2400"/>
            </a:lvl1pPr>
            <a:lvl2pPr marL="0" indent="-252000">
              <a:buFont typeface="Arial"/>
              <a:buChar char="•"/>
              <a:defRPr sz="2400"/>
            </a:lvl2pPr>
            <a:lvl3pPr marL="0" indent="-252000">
              <a:buFont typeface="Arial"/>
              <a:buChar char="•"/>
              <a:defRPr sz="2400"/>
            </a:lvl3pPr>
            <a:lvl4pPr marL="0" indent="-252000">
              <a:buFont typeface="Arial"/>
              <a:buChar char="•"/>
              <a:defRPr sz="2400"/>
            </a:lvl4pPr>
            <a:lvl5pPr marL="0" indent="-2520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649C-A405-9B4A-8C4B-FBE8CA3EAAA3}" type="datetime1">
              <a:rPr lang="nl-NL"/>
              <a:pPr>
                <a:defRPr/>
              </a:pPr>
              <a:t>9-3-2020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9E35-E05B-DC4F-9511-28DBEF1CDC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791075" y="1046163"/>
            <a:ext cx="3992563" cy="5049837"/>
          </a:xfrm>
        </p:spPr>
        <p:txBody>
          <a:bodyPr/>
          <a:lstStyle>
            <a:lvl1pPr>
              <a:defRPr sz="2400"/>
            </a:lvl1pPr>
            <a:lvl2pPr marL="0" indent="-252000">
              <a:buFont typeface="Arial"/>
              <a:buChar char="•"/>
              <a:defRPr sz="2400"/>
            </a:lvl2pPr>
            <a:lvl3pPr marL="0" indent="-252000">
              <a:buFont typeface="Arial"/>
              <a:buChar char="•"/>
              <a:defRPr sz="2400"/>
            </a:lvl3pPr>
            <a:lvl4pPr marL="0" indent="-252000">
              <a:buFont typeface="Arial"/>
              <a:buChar char="•"/>
              <a:defRPr sz="2400"/>
            </a:lvl4pPr>
            <a:lvl5pPr marL="0" indent="-2520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94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A56B-4312-F845-8680-B34574EAD8B9}" type="datetime1">
              <a:rPr lang="nl-NL"/>
              <a:pPr>
                <a:defRPr/>
              </a:pPr>
              <a:t>9-3-2020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DB8A-3FA1-6443-A630-41ABCC904D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3983-010D-7C45-9DD6-C91395D60AA6}" type="datetime1">
              <a:rPr lang="nl-NL"/>
              <a:pPr>
                <a:defRPr/>
              </a:pPr>
              <a:t>9-3-2020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3F33-8FB7-B840-9F8B-200BA2B00E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8783637" cy="62484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87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4007-5BC7-854B-B761-C6C8100763B0}" type="datetime1">
              <a:rPr lang="nl-NL"/>
              <a:pPr>
                <a:defRPr/>
              </a:pPr>
              <a:t>9-3-2020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AD9E-5EE3-184D-B808-0DFA852822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603250" y="1163638"/>
            <a:ext cx="3992563" cy="50847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4775201" y="1163638"/>
            <a:ext cx="4008437" cy="50847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414339"/>
            <a:ext cx="6669088" cy="56514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7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4007-5BC7-854B-B761-C6C8100763B0}" type="datetime1">
              <a:rPr lang="nl-NL"/>
              <a:pPr>
                <a:defRPr/>
              </a:pPr>
              <a:t>9-3-2020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AD9E-5EE3-184D-B808-0DFA852822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603250" y="1163638"/>
            <a:ext cx="3992563" cy="50847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4775201" y="1163637"/>
            <a:ext cx="4008437" cy="24480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4775200" y="3800400"/>
            <a:ext cx="4008438" cy="24480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11188" y="414339"/>
            <a:ext cx="6669088" cy="56514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36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11188" y="414339"/>
            <a:ext cx="6669088" cy="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46163"/>
            <a:ext cx="8174038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Tekst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11188" y="6591300"/>
            <a:ext cx="1124479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dirty="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nl-NL" dirty="0"/>
              <a:t>22 januari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001838" y="6592888"/>
            <a:ext cx="5384801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dirty="0" err="1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Gemeente</a:t>
            </a:r>
            <a:r>
              <a:rPr lang="en-US" dirty="0"/>
              <a:t> Rotterdam -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369300" y="6592888"/>
            <a:ext cx="4143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33" name="Afbeelding 16" descr="GemRdam_bloklogo_rgb_PP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420688"/>
            <a:ext cx="1368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0" y="6489681"/>
            <a:ext cx="9144000" cy="0"/>
          </a:xfrm>
          <a:prstGeom prst="line">
            <a:avLst/>
          </a:prstGeom>
          <a:ln w="6350">
            <a:solidFill>
              <a:srgbClr val="1893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8" r:id="rId2"/>
    <p:sldLayoutId id="2147483738" r:id="rId3"/>
    <p:sldLayoutId id="2147483740" r:id="rId4"/>
    <p:sldLayoutId id="2147483742" r:id="rId5"/>
    <p:sldLayoutId id="2147483743" r:id="rId6"/>
    <p:sldLayoutId id="2147483750" r:id="rId7"/>
    <p:sldLayoutId id="2147483749" r:id="rId8"/>
  </p:sldLayoutIdLst>
  <p:hf hdr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lang="en-US" sz="2400" b="1" i="0" dirty="0">
          <a:solidFill>
            <a:srgbClr val="18933C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1pPr>
      <a:lvl2pPr marL="4572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2pPr>
      <a:lvl3pPr marL="9144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3pPr>
      <a:lvl4pPr marL="13716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4pPr>
      <a:lvl5pPr marL="18288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5pPr>
      <a:lvl6pPr marL="29559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34131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38703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43275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/>
          <p:cNvPicPr>
            <a:picLocks noChangeAspect="1"/>
          </p:cNvPicPr>
          <p:nvPr/>
        </p:nvPicPr>
        <p:blipFill rotWithShape="1">
          <a:blip r:embed="rId2"/>
          <a:srcRect l="876" t="3106" r="3908" b="866"/>
          <a:stretch/>
        </p:blipFill>
        <p:spPr>
          <a:xfrm>
            <a:off x="0" y="1163638"/>
            <a:ext cx="8783638" cy="5694362"/>
          </a:xfrm>
          <a:prstGeom prst="rect">
            <a:avLst/>
          </a:prstGeom>
        </p:spPr>
      </p:pic>
      <p:sp>
        <p:nvSpPr>
          <p:cNvPr id="3" name="Rectangle 27"/>
          <p:cNvSpPr>
            <a:spLocks noChangeArrowheads="1"/>
          </p:cNvSpPr>
          <p:nvPr/>
        </p:nvSpPr>
        <p:spPr bwMode="gray">
          <a:xfrm>
            <a:off x="595312" y="1163638"/>
            <a:ext cx="4000501" cy="4002087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white">
          <a:xfrm>
            <a:off x="603250" y="1163638"/>
            <a:ext cx="3992563" cy="381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9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400" b="1" i="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0" i="0">
                <a:solidFill>
                  <a:schemeClr val="bg1"/>
                </a:solidFill>
                <a:latin typeface="Arial for Rotterdam"/>
                <a:ea typeface="+mn-ea"/>
                <a:cs typeface="Arial for Rotterdam"/>
              </a:defRPr>
            </a:lvl2pPr>
            <a:lvl3pPr marL="1149350" indent="-2349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3pPr>
            <a:lvl4pPr marL="1730375" indent="-3587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4pPr>
            <a:lvl5pPr marL="2339975" indent="-5111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5pPr>
            <a:lvl6pPr marL="29559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131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703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275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+mj-lt"/>
                <a:cs typeface="Arial for Rotterdam"/>
              </a:rPr>
              <a:t>Burgerschap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Arial for Rotterdam"/>
              </a:rPr>
              <a:t> in Rotterdam 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+mj-lt"/>
                <a:cs typeface="Arial for Rotterdam"/>
              </a:rPr>
              <a:t>De school </a:t>
            </a:r>
            <a:r>
              <a:rPr lang="en-US" sz="2000" i="1" dirty="0" err="1" smtClean="0">
                <a:solidFill>
                  <a:schemeClr val="bg1"/>
                </a:solidFill>
                <a:latin typeface="+mj-lt"/>
                <a:cs typeface="Arial for Rotterdam"/>
              </a:rPr>
              <a:t>als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cs typeface="Arial for Rotterdam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+mj-lt"/>
                <a:cs typeface="Arial for Rotterdam"/>
              </a:rPr>
              <a:t>oefenplaats</a:t>
            </a:r>
            <a:endParaRPr lang="en-US" sz="2000" i="1" dirty="0">
              <a:solidFill>
                <a:schemeClr val="bg1"/>
              </a:solidFill>
              <a:latin typeface="+mj-lt"/>
              <a:cs typeface="Arial for Rotterdam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  <a:latin typeface="+mn-lt"/>
                <a:cs typeface="Arial for Rotterdam"/>
              </a:rPr>
              <a:t>10 </a:t>
            </a:r>
            <a:r>
              <a:rPr lang="en-US" b="0" dirty="0" err="1" smtClean="0">
                <a:solidFill>
                  <a:schemeClr val="bg1"/>
                </a:solidFill>
                <a:latin typeface="+mn-lt"/>
                <a:cs typeface="Arial for Rotterdam"/>
              </a:rPr>
              <a:t>maart</a:t>
            </a:r>
            <a:r>
              <a:rPr lang="en-US" b="0" dirty="0" smtClean="0">
                <a:solidFill>
                  <a:schemeClr val="bg1"/>
                </a:solidFill>
                <a:latin typeface="+mn-lt"/>
                <a:cs typeface="Arial for Rotterdam"/>
              </a:rPr>
              <a:t> 2020</a:t>
            </a:r>
            <a:endParaRPr lang="en-US" b="0" dirty="0">
              <a:solidFill>
                <a:schemeClr val="bg1"/>
              </a:solidFill>
              <a:latin typeface="+mn-lt"/>
              <a:cs typeface="Arial for Rotterdam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70" y="134529"/>
            <a:ext cx="1502538" cy="4449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1" r="23127" b="17343"/>
          <a:stretch/>
        </p:blipFill>
        <p:spPr>
          <a:xfrm>
            <a:off x="6519181" y="617660"/>
            <a:ext cx="1075692" cy="5178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25641" r="15548" b="37678"/>
          <a:stretch/>
        </p:blipFill>
        <p:spPr>
          <a:xfrm>
            <a:off x="7594873" y="681132"/>
            <a:ext cx="1521562" cy="46817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9570" b="11690"/>
          <a:stretch/>
        </p:blipFill>
        <p:spPr>
          <a:xfrm>
            <a:off x="4721292" y="594575"/>
            <a:ext cx="1751348" cy="5632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b="22074"/>
          <a:stretch/>
        </p:blipFill>
        <p:spPr>
          <a:xfrm>
            <a:off x="4920234" y="32852"/>
            <a:ext cx="1962440" cy="63752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86" y="1221318"/>
            <a:ext cx="2148752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5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</a:t>
            </a:r>
            <a:r>
              <a:rPr lang="nl-NL" dirty="0" smtClean="0"/>
              <a:t>Sociaal Maatschappelijk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r>
              <a:rPr lang="nl-NL" sz="4000" dirty="0" smtClean="0"/>
              <a:t>Maatschappelijke </a:t>
            </a:r>
            <a:r>
              <a:rPr lang="nl-NL" sz="4000" dirty="0"/>
              <a:t>diensttijd zou verplicht moeten zijn voor alle mbo studenten.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Pitch Economische dimensie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4000" dirty="0" smtClean="0"/>
          </a:p>
          <a:p>
            <a:endParaRPr lang="nl-NL" sz="4000" dirty="0"/>
          </a:p>
          <a:p>
            <a:r>
              <a:rPr lang="nl-NL" sz="4000" dirty="0" smtClean="0"/>
              <a:t>Pitch door Zadkine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</a:t>
            </a:r>
            <a:r>
              <a:rPr lang="nl-NL" dirty="0" smtClean="0"/>
              <a:t>Economische Dimensie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r>
              <a:rPr lang="nl-NL" sz="4000" dirty="0" smtClean="0"/>
              <a:t>Omgaan </a:t>
            </a:r>
            <a:r>
              <a:rPr lang="nl-NL" sz="4000" dirty="0"/>
              <a:t>met geldproblemen bij studenten is een taak van de </a:t>
            </a:r>
            <a:r>
              <a:rPr lang="nl-NL" sz="4000" dirty="0" smtClean="0"/>
              <a:t>burgerschapsdocent</a:t>
            </a:r>
            <a:r>
              <a:rPr lang="nl-NL" sz="4000" dirty="0"/>
              <a:t>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</a:t>
            </a:r>
            <a:r>
              <a:rPr lang="nl-NL" dirty="0" smtClean="0"/>
              <a:t>Economische Dimensie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r>
              <a:rPr lang="nl-NL" sz="4000" dirty="0" smtClean="0"/>
              <a:t>Studenten </a:t>
            </a:r>
            <a:r>
              <a:rPr lang="nl-NL" sz="4000" dirty="0"/>
              <a:t>vinden het belangrijk om duurzaam te consumeren.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4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</a:t>
            </a:r>
            <a:r>
              <a:rPr lang="nl-NL" dirty="0" smtClean="0"/>
              <a:t>Economische Dimensie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r>
              <a:rPr lang="nl-NL" sz="4000" dirty="0" smtClean="0"/>
              <a:t>Aandacht </a:t>
            </a:r>
            <a:r>
              <a:rPr lang="nl-NL" sz="4000" dirty="0"/>
              <a:t>voor het klimaat </a:t>
            </a:r>
            <a:r>
              <a:rPr lang="nl-NL" sz="4000" dirty="0" smtClean="0"/>
              <a:t>(bijv. duurzame </a:t>
            </a:r>
            <a:r>
              <a:rPr lang="nl-NL" sz="4000" dirty="0"/>
              <a:t>consumptie en productie) moet centraal staan bij burgerschap.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7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Pitch Politiek Juridische Dimensie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4000" dirty="0" smtClean="0"/>
          </a:p>
          <a:p>
            <a:endParaRPr lang="nl-NL" sz="4000" dirty="0"/>
          </a:p>
          <a:p>
            <a:r>
              <a:rPr lang="nl-NL" sz="4000" dirty="0" smtClean="0"/>
              <a:t>Pitch door Albeda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</a:t>
            </a:r>
            <a:r>
              <a:rPr lang="nl-NL" dirty="0" smtClean="0"/>
              <a:t>Politiek Juridische dimensie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r>
              <a:rPr lang="nl-NL" sz="4000" dirty="0" smtClean="0"/>
              <a:t>Een </a:t>
            </a:r>
            <a:r>
              <a:rPr lang="nl-NL" sz="4000" dirty="0"/>
              <a:t>burgerschapsdocent moet (docent) maatschappijleer hebben gestudeerd om studenten goed te begeleiden, met name voor het verwerven van kennis over de Politiek Juridische dimensie.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</a:t>
            </a:r>
            <a:r>
              <a:rPr lang="nl-NL" dirty="0" smtClean="0"/>
              <a:t>Politiek Juridische dimensie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r>
              <a:rPr lang="nl-NL" sz="4000" dirty="0" smtClean="0"/>
              <a:t>Kennis </a:t>
            </a:r>
            <a:r>
              <a:rPr lang="nl-NL" sz="4000" dirty="0"/>
              <a:t>van het politieke systeem is voor onze studenten noodzakelijk.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</a:t>
            </a:r>
            <a:r>
              <a:rPr lang="nl-NL" dirty="0" smtClean="0"/>
              <a:t>Politiek Juridische dimensie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endParaRPr lang="nl-NL" sz="4000" dirty="0" smtClean="0"/>
          </a:p>
          <a:p>
            <a:pPr algn="ctr"/>
            <a:r>
              <a:rPr lang="nl-NL" sz="4000" dirty="0" smtClean="0"/>
              <a:t>Studenten </a:t>
            </a:r>
            <a:r>
              <a:rPr lang="nl-NL" sz="4000" dirty="0"/>
              <a:t>zijn niet te motiveren om zich te interesseren in politiek.</a:t>
            </a:r>
          </a:p>
          <a:p>
            <a:pPr algn="ctr"/>
            <a:endParaRPr lang="nl-NL" sz="4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uit deze sessie neem jij mee voor jouw eigen (les)praktijk?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9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Welkom!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15.30 - 16.00:	Inloop</a:t>
            </a:r>
            <a:endParaRPr lang="nl-NL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16.00 – 16.10:	Welkom en start</a:t>
            </a:r>
            <a:endParaRPr lang="nl-NL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16.10 – 17.30:	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</a:rPr>
              <a:t>Pitches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nl-NL" dirty="0" smtClean="0">
                <a:latin typeface="Arial" panose="020B0604020202020204" pitchFamily="34" charset="0"/>
                <a:ea typeface="Calibri" panose="020F0502020204030204" pitchFamily="34" charset="0"/>
              </a:rPr>
              <a:t>debat</a:t>
            </a:r>
          </a:p>
          <a:p>
            <a:pPr marL="3298825" lvl="5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Calibri" panose="020F0502020204030204" pitchFamily="34" charset="0"/>
              </a:rPr>
              <a:t>Vitaal burgerschap (STC) </a:t>
            </a:r>
          </a:p>
          <a:p>
            <a:pPr marL="3298825" lvl="5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Calibri" panose="020F0502020204030204" pitchFamily="34" charset="0"/>
              </a:rPr>
              <a:t>Sociaal </a:t>
            </a:r>
            <a:r>
              <a:rPr lang="nl-NL" sz="1400" dirty="0" err="1">
                <a:latin typeface="Arial" panose="020B0604020202020204" pitchFamily="34" charset="0"/>
                <a:ea typeface="Calibri" panose="020F0502020204030204" pitchFamily="34" charset="0"/>
              </a:rPr>
              <a:t>Maatschapplijk</a:t>
            </a:r>
            <a:r>
              <a:rPr lang="nl-NL" sz="1400" dirty="0"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nl-NL" sz="1400" dirty="0" err="1">
                <a:latin typeface="Arial" panose="020B0604020202020204" pitchFamily="34" charset="0"/>
                <a:ea typeface="Calibri" panose="020F0502020204030204" pitchFamily="34" charset="0"/>
              </a:rPr>
              <a:t>Hoornbeeck</a:t>
            </a:r>
            <a:r>
              <a:rPr lang="nl-NL" sz="140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3298825" lvl="5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Calibri" panose="020F0502020204030204" pitchFamily="34" charset="0"/>
              </a:rPr>
              <a:t>Economisch (Zadkine)</a:t>
            </a:r>
          </a:p>
          <a:p>
            <a:pPr marL="3298825" lvl="5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Calibri" panose="020F0502020204030204" pitchFamily="34" charset="0"/>
              </a:rPr>
              <a:t>Politiek Juridisch (Albeda</a:t>
            </a:r>
            <a:r>
              <a:rPr lang="nl-NL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nl-NL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ea typeface="Calibri" panose="020F0502020204030204" pitchFamily="34" charset="0"/>
              </a:rPr>
              <a:t> Vanaf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17.30 	</a:t>
            </a:r>
            <a:r>
              <a:rPr lang="nl-NL" dirty="0" smtClean="0">
                <a:latin typeface="Arial" panose="020B0604020202020204" pitchFamily="34" charset="0"/>
                <a:ea typeface="Calibri" panose="020F0502020204030204" pitchFamily="34" charset="0"/>
              </a:rPr>
              <a:t>Netwerkborrel</a:t>
            </a:r>
            <a:endParaRPr lang="nl-NL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10-03-2020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5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Welkom op de netwerkborrel!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1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Pitch Vitaal Burgerschap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4000" dirty="0" smtClean="0"/>
          </a:p>
          <a:p>
            <a:endParaRPr lang="nl-NL" sz="4000" dirty="0"/>
          </a:p>
          <a:p>
            <a:r>
              <a:rPr lang="nl-NL" sz="4000" dirty="0" smtClean="0"/>
              <a:t>Pitch door STC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 Vitaal Burgerschap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sz="4000" dirty="0"/>
              <a:t>Elke student zou minimaal 2 uur in de week moeten sporten in het kader van burgerschap.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Vitaal Burgerschap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r>
              <a:rPr lang="nl-NL" sz="4000" dirty="0" smtClean="0"/>
              <a:t>Vitaal </a:t>
            </a:r>
            <a:r>
              <a:rPr lang="nl-NL" sz="4000" dirty="0"/>
              <a:t>burgerschap is de minst belangrijke dimensie.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Vitaal Burgerschap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nl-NL" sz="4000" dirty="0" smtClean="0"/>
          </a:p>
          <a:p>
            <a:pPr lvl="0" algn="ctr"/>
            <a:endParaRPr lang="nl-NL" sz="4000" dirty="0"/>
          </a:p>
          <a:p>
            <a:pPr lvl="0" algn="ctr"/>
            <a:endParaRPr lang="nl-NL" sz="4000" dirty="0" smtClean="0"/>
          </a:p>
          <a:p>
            <a:pPr lvl="0" algn="ctr"/>
            <a:endParaRPr lang="nl-NL" sz="4000" dirty="0"/>
          </a:p>
          <a:p>
            <a:pPr lvl="0" algn="ctr"/>
            <a:r>
              <a:rPr lang="nl-NL" sz="4000" dirty="0" smtClean="0"/>
              <a:t>Het </a:t>
            </a:r>
            <a:r>
              <a:rPr lang="nl-NL" sz="4000" dirty="0"/>
              <a:t>thema studiedruk zou moeten worden opgenomen onder de dimensie vitaal burgerschap.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Pitch Sociaal Maatschappelijke dimensie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4000" dirty="0" smtClean="0"/>
          </a:p>
          <a:p>
            <a:endParaRPr lang="nl-NL" sz="4000" dirty="0"/>
          </a:p>
          <a:p>
            <a:r>
              <a:rPr lang="nl-NL" sz="4000" dirty="0" smtClean="0"/>
              <a:t>Pitch door </a:t>
            </a:r>
            <a:r>
              <a:rPr lang="nl-NL" sz="4000" dirty="0" err="1" smtClean="0"/>
              <a:t>Hoornbeeck</a:t>
            </a:r>
            <a:r>
              <a:rPr lang="nl-NL" sz="4000" dirty="0" smtClean="0"/>
              <a:t> College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7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</a:t>
            </a:r>
            <a:r>
              <a:rPr lang="nl-NL" dirty="0" smtClean="0"/>
              <a:t>Sociaal Maatschappelijk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</a:rPr>
              <a:t>Als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een student extreme ideeën heeft bespreken we dat in de klas.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nl-NL" sz="4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4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</a:t>
            </a:r>
            <a:r>
              <a:rPr lang="nl-NL" dirty="0" smtClean="0"/>
              <a:t>Sociaal Maatschappelijk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endParaRPr lang="nl-NL" sz="4000" dirty="0" smtClean="0"/>
          </a:p>
          <a:p>
            <a:pPr algn="ctr"/>
            <a:endParaRPr lang="nl-NL" sz="4000" dirty="0"/>
          </a:p>
          <a:p>
            <a:pPr algn="ctr"/>
            <a:r>
              <a:rPr lang="nl-NL" sz="4000" dirty="0" smtClean="0"/>
              <a:t>De </a:t>
            </a:r>
            <a:r>
              <a:rPr lang="nl-NL" sz="4000" dirty="0"/>
              <a:t>sociaal-maatschappelijke dimensie brengt studenten dichter bij elkaar.</a:t>
            </a:r>
          </a:p>
          <a:p>
            <a:pPr algn="ctr"/>
            <a:endParaRPr lang="nl-NL" sz="4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10-03-2020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3576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rotterdam">
  <a:themeElements>
    <a:clrScheme name="Custom 3">
      <a:dk1>
        <a:srgbClr val="000000"/>
      </a:dk1>
      <a:lt1>
        <a:srgbClr val="FFFFFF"/>
      </a:lt1>
      <a:dk2>
        <a:srgbClr val="8C8D8C"/>
      </a:dk2>
      <a:lt2>
        <a:srgbClr val="3C3C3C"/>
      </a:lt2>
      <a:accent1>
        <a:srgbClr val="18933C"/>
      </a:accent1>
      <a:accent2>
        <a:srgbClr val="67B87F"/>
      </a:accent2>
      <a:accent3>
        <a:srgbClr val="B3DBBF"/>
      </a:accent3>
      <a:accent4>
        <a:srgbClr val="DFE0E1"/>
      </a:accent4>
      <a:accent5>
        <a:srgbClr val="585858"/>
      </a:accent5>
      <a:accent6>
        <a:srgbClr val="878787"/>
      </a:accent6>
      <a:hlink>
        <a:srgbClr val="AFAFAF"/>
      </a:hlink>
      <a:folHlink>
        <a:srgbClr val="6B7EEF"/>
      </a:folHlink>
    </a:clrScheme>
    <a:fontScheme name="Aangepas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meenteRotterdam_P 1">
        <a:dk1>
          <a:srgbClr val="0B1966"/>
        </a:dk1>
        <a:lt1>
          <a:srgbClr val="FFFFFF"/>
        </a:lt1>
        <a:dk2>
          <a:srgbClr val="FFFFFF"/>
        </a:dk2>
        <a:lt2>
          <a:srgbClr val="000000"/>
        </a:lt2>
        <a:accent1>
          <a:srgbClr val="18933C"/>
        </a:accent1>
        <a:accent2>
          <a:srgbClr val="1833D4"/>
        </a:accent2>
        <a:accent3>
          <a:srgbClr val="FFFFFF"/>
        </a:accent3>
        <a:accent4>
          <a:srgbClr val="081456"/>
        </a:accent4>
        <a:accent5>
          <a:srgbClr val="ABC8AF"/>
        </a:accent5>
        <a:accent6>
          <a:srgbClr val="152DC0"/>
        </a:accent6>
        <a:hlink>
          <a:srgbClr val="1FC14D"/>
        </a:hlink>
        <a:folHlink>
          <a:srgbClr val="6B7E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C31EDA1036A48B8E3903A29994038" ma:contentTypeVersion="11" ma:contentTypeDescription="Een nieuw document maken." ma:contentTypeScope="" ma:versionID="3e63a847bbbbc5a689899f81362b958a">
  <xsd:schema xmlns:xsd="http://www.w3.org/2001/XMLSchema" xmlns:xs="http://www.w3.org/2001/XMLSchema" xmlns:p="http://schemas.microsoft.com/office/2006/metadata/properties" xmlns:ns3="bfafc1bd-342f-4a7f-a842-7b82ff91502e" xmlns:ns4="466195d2-d289-472e-968a-161949322d6e" targetNamespace="http://schemas.microsoft.com/office/2006/metadata/properties" ma:root="true" ma:fieldsID="e3c57853eed85c0ae7f5bb8a9e037c03" ns3:_="" ns4:_="">
    <xsd:import namespace="bfafc1bd-342f-4a7f-a842-7b82ff91502e"/>
    <xsd:import namespace="466195d2-d289-472e-968a-161949322d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fc1bd-342f-4a7f-a842-7b82ff9150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195d2-d289-472e-968a-161949322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00602F-5C35-4BC7-A74B-BF0A8942F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fc1bd-342f-4a7f-a842-7b82ff91502e"/>
    <ds:schemaRef ds:uri="466195d2-d289-472e-968a-161949322d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DA28F-49B3-4B3B-B544-854E3274B2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3E790-DCF9-4789-A23A-72F5E8ECDDC3}">
  <ds:schemaRefs>
    <ds:schemaRef ds:uri="http://www.w3.org/XML/1998/namespace"/>
    <ds:schemaRef ds:uri="http://purl.org/dc/dcmitype/"/>
    <ds:schemaRef ds:uri="466195d2-d289-472e-968a-161949322d6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bfafc1bd-342f-4a7f-a842-7b82ff9150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powerpoint_rotterdam</Template>
  <TotalTime>28</TotalTime>
  <Words>344</Words>
  <Application>Microsoft Office PowerPoint</Application>
  <PresentationFormat>Diavoorstelling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Arial for Rotterdam</vt:lpstr>
      <vt:lpstr>Calibri</vt:lpstr>
      <vt:lpstr>Wingdings</vt:lpstr>
      <vt:lpstr>powerpoint_rotterdam</vt:lpstr>
      <vt:lpstr>PowerPoint-presentatie</vt:lpstr>
      <vt:lpstr>Welkom!</vt:lpstr>
      <vt:lpstr>Pitch Vitaal Burgerschap</vt:lpstr>
      <vt:lpstr>Stellingen Vitaal Burgerschap</vt:lpstr>
      <vt:lpstr>Stellingen Vitaal Burgerschap</vt:lpstr>
      <vt:lpstr>Stellingen Vitaal Burgerschap</vt:lpstr>
      <vt:lpstr>Pitch Sociaal Maatschappelijke dimensie</vt:lpstr>
      <vt:lpstr>Stellingen Sociaal Maatschappelijk</vt:lpstr>
      <vt:lpstr>Stellingen Sociaal Maatschappelijk</vt:lpstr>
      <vt:lpstr>Stellingen Sociaal Maatschappelijk</vt:lpstr>
      <vt:lpstr>Pitch Economische dimensie</vt:lpstr>
      <vt:lpstr>Stellingen Economische Dimensie</vt:lpstr>
      <vt:lpstr>Stellingen Economische Dimensie</vt:lpstr>
      <vt:lpstr>Stellingen Economische Dimensie</vt:lpstr>
      <vt:lpstr>Pitch Politiek Juridische Dimensie</vt:lpstr>
      <vt:lpstr>Stellingen Politiek Juridische dimensie</vt:lpstr>
      <vt:lpstr>Stellingen Politiek Juridische dimensie</vt:lpstr>
      <vt:lpstr>Stellingen Politiek Juridische dimensie</vt:lpstr>
      <vt:lpstr>Afsluiting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Sardjoepersad S. (Shalita)</dc:creator>
  <cp:lastModifiedBy>Rozemarijn de Wolff</cp:lastModifiedBy>
  <cp:revision>6</cp:revision>
  <dcterms:created xsi:type="dcterms:W3CDTF">2020-03-09T15:23:20Z</dcterms:created>
  <dcterms:modified xsi:type="dcterms:W3CDTF">2020-03-09T15:55:56Z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0x010100E74C31EDA1036A48B8E3903A29994038</vt:lpwstr>
  </property>
</Properties>
</file>