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0" r:id="rId2"/>
    <p:sldMasterId id="2147483702" r:id="rId3"/>
    <p:sldMasterId id="2147483665" r:id="rId4"/>
    <p:sldMasterId id="2147483677" r:id="rId5"/>
  </p:sldMasterIdLst>
  <p:notesMasterIdLst>
    <p:notesMasterId r:id="rId16"/>
  </p:notesMasterIdLst>
  <p:handoutMasterIdLst>
    <p:handoutMasterId r:id="rId17"/>
  </p:handoutMasterIdLst>
  <p:sldIdLst>
    <p:sldId id="372" r:id="rId6"/>
    <p:sldId id="365" r:id="rId7"/>
    <p:sldId id="373" r:id="rId8"/>
    <p:sldId id="374" r:id="rId9"/>
    <p:sldId id="364" r:id="rId10"/>
    <p:sldId id="367" r:id="rId11"/>
    <p:sldId id="368" r:id="rId12"/>
    <p:sldId id="369" r:id="rId13"/>
    <p:sldId id="370" r:id="rId14"/>
    <p:sldId id="371" r:id="rId15"/>
  </p:sldIdLst>
  <p:sldSz cx="9144000" cy="6858000" type="screen4x3"/>
  <p:notesSz cx="6789738" cy="99298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9900CC"/>
    <a:srgbClr val="FF9933"/>
    <a:srgbClr val="FF6600"/>
    <a:srgbClr val="0000CC"/>
    <a:srgbClr val="FFFF00"/>
    <a:srgbClr val="78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94552" autoAdjust="0"/>
  </p:normalViewPr>
  <p:slideViewPr>
    <p:cSldViewPr>
      <p:cViewPr varScale="1">
        <p:scale>
          <a:sx n="112" d="100"/>
          <a:sy n="112" d="100"/>
        </p:scale>
        <p:origin x="9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96"/>
      </p:cViewPr>
      <p:guideLst>
        <p:guide orient="horz" pos="3127"/>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2941638"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846514" y="0"/>
            <a:ext cx="2941637"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1" y="9431339"/>
            <a:ext cx="2941638"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846514" y="9431339"/>
            <a:ext cx="2941637"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3BFB11D-E256-4477-8CC4-2EBD9F388803}" type="slidenum">
              <a:rPr lang="en-US" altLang="en-US"/>
              <a:pPr/>
              <a:t>‹#›</a:t>
            </a:fld>
            <a:endParaRPr lang="en-US" altLang="en-US"/>
          </a:p>
        </p:txBody>
      </p:sp>
    </p:spTree>
    <p:extLst>
      <p:ext uri="{BB962C8B-B14F-4D97-AF65-F5344CB8AC3E}">
        <p14:creationId xmlns:p14="http://schemas.microsoft.com/office/powerpoint/2010/main" val="249909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1638"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46514" y="0"/>
            <a:ext cx="2941637"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12813"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6464"/>
            <a:ext cx="5430838" cy="44688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9431339"/>
            <a:ext cx="2941638"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6514" y="9431339"/>
            <a:ext cx="2941637"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BBB610F-0267-41B4-96F1-7611299B1283}" type="slidenum">
              <a:rPr lang="en-US" altLang="en-US"/>
              <a:pPr/>
              <a:t>‹#›</a:t>
            </a:fld>
            <a:endParaRPr lang="en-US" altLang="en-US"/>
          </a:p>
        </p:txBody>
      </p:sp>
    </p:spTree>
    <p:extLst>
      <p:ext uri="{BB962C8B-B14F-4D97-AF65-F5344CB8AC3E}">
        <p14:creationId xmlns:p14="http://schemas.microsoft.com/office/powerpoint/2010/main" val="4180798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Miranda </a:t>
            </a:r>
            <a:r>
              <a:rPr lang="nl-NL" dirty="0" err="1" smtClean="0"/>
              <a:t>Sentse</a:t>
            </a:r>
            <a:endParaRPr lang="nl-NL" dirty="0" smtClean="0"/>
          </a:p>
          <a:p>
            <a:r>
              <a:rPr lang="nl-NL" dirty="0" smtClean="0"/>
              <a:t>Hein</a:t>
            </a:r>
            <a:r>
              <a:rPr lang="nl-NL" baseline="0" dirty="0" smtClean="0"/>
              <a:t> Raat</a:t>
            </a:r>
          </a:p>
          <a:p>
            <a:r>
              <a:rPr lang="nl-NL" baseline="0" dirty="0" smtClean="0"/>
              <a:t>Henk Oosterling</a:t>
            </a:r>
          </a:p>
          <a:p>
            <a:r>
              <a:rPr lang="nl-NL" baseline="0" dirty="0" err="1" smtClean="0"/>
              <a:t>Frida</a:t>
            </a:r>
            <a:r>
              <a:rPr lang="nl-NL" baseline="0" dirty="0" smtClean="0"/>
              <a:t> van Doorn</a:t>
            </a:r>
          </a:p>
          <a:p>
            <a:r>
              <a:rPr lang="nl-NL" baseline="0" dirty="0" smtClean="0"/>
              <a:t>Godfried </a:t>
            </a:r>
            <a:r>
              <a:rPr lang="nl-NL" baseline="0" dirty="0" err="1" smtClean="0"/>
              <a:t>Engbersen</a:t>
            </a:r>
            <a:endParaRPr lang="nl-NL" baseline="0" dirty="0" smtClean="0"/>
          </a:p>
          <a:p>
            <a:r>
              <a:rPr lang="nl-NL" baseline="0" dirty="0" smtClean="0"/>
              <a:t>Ton Notten</a:t>
            </a:r>
            <a:endParaRPr lang="nl-NL" dirty="0"/>
          </a:p>
        </p:txBody>
      </p:sp>
      <p:sp>
        <p:nvSpPr>
          <p:cNvPr id="4" name="Tijdelijke aanduiding voor dianummer 3"/>
          <p:cNvSpPr>
            <a:spLocks noGrp="1"/>
          </p:cNvSpPr>
          <p:nvPr>
            <p:ph type="sldNum" sz="quarter" idx="10"/>
          </p:nvPr>
        </p:nvSpPr>
        <p:spPr/>
        <p:txBody>
          <a:bodyPr/>
          <a:lstStyle/>
          <a:p>
            <a:fld id="{4BBB610F-0267-41B4-96F1-7611299B1283}" type="slidenum">
              <a:rPr lang="en-US" altLang="en-US" smtClean="0"/>
              <a:pPr/>
              <a:t>1</a:t>
            </a:fld>
            <a:endParaRPr lang="en-US" altLang="en-US"/>
          </a:p>
        </p:txBody>
      </p:sp>
    </p:spTree>
    <p:extLst>
      <p:ext uri="{BB962C8B-B14F-4D97-AF65-F5344CB8AC3E}">
        <p14:creationId xmlns:p14="http://schemas.microsoft.com/office/powerpoint/2010/main" val="240264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BB610F-0267-41B4-96F1-7611299B1283}" type="slidenum">
              <a:rPr lang="en-US" altLang="en-US" smtClean="0"/>
              <a:pPr/>
              <a:t>2</a:t>
            </a:fld>
            <a:endParaRPr lang="en-US" altLang="en-US"/>
          </a:p>
        </p:txBody>
      </p:sp>
    </p:spTree>
    <p:extLst>
      <p:ext uri="{BB962C8B-B14F-4D97-AF65-F5344CB8AC3E}">
        <p14:creationId xmlns:p14="http://schemas.microsoft.com/office/powerpoint/2010/main" val="322436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Miranda </a:t>
            </a:r>
            <a:r>
              <a:rPr lang="nl-NL" dirty="0" err="1" smtClean="0"/>
              <a:t>Sentse</a:t>
            </a:r>
            <a:endParaRPr lang="nl-NL" dirty="0" smtClean="0"/>
          </a:p>
          <a:p>
            <a:r>
              <a:rPr lang="nl-NL" dirty="0" smtClean="0"/>
              <a:t>Hein</a:t>
            </a:r>
            <a:r>
              <a:rPr lang="nl-NL" baseline="0" dirty="0" smtClean="0"/>
              <a:t> Raat</a:t>
            </a:r>
          </a:p>
          <a:p>
            <a:r>
              <a:rPr lang="nl-NL" baseline="0" dirty="0" smtClean="0"/>
              <a:t>Henk Oosterling</a:t>
            </a:r>
          </a:p>
          <a:p>
            <a:r>
              <a:rPr lang="nl-NL" baseline="0" dirty="0" err="1" smtClean="0"/>
              <a:t>Frida</a:t>
            </a:r>
            <a:r>
              <a:rPr lang="nl-NL" baseline="0" dirty="0" smtClean="0"/>
              <a:t> van Doorn</a:t>
            </a:r>
          </a:p>
          <a:p>
            <a:r>
              <a:rPr lang="nl-NL" baseline="0" dirty="0" smtClean="0"/>
              <a:t>Godfried </a:t>
            </a:r>
            <a:r>
              <a:rPr lang="nl-NL" baseline="0" dirty="0" err="1" smtClean="0"/>
              <a:t>Engbersen</a:t>
            </a:r>
            <a:endParaRPr lang="nl-NL" baseline="0" dirty="0" smtClean="0"/>
          </a:p>
          <a:p>
            <a:r>
              <a:rPr lang="nl-NL" baseline="0" dirty="0" smtClean="0"/>
              <a:t>Ton Notten</a:t>
            </a:r>
            <a:endParaRPr lang="nl-NL" dirty="0"/>
          </a:p>
        </p:txBody>
      </p:sp>
      <p:sp>
        <p:nvSpPr>
          <p:cNvPr id="4" name="Tijdelijke aanduiding voor dianummer 3"/>
          <p:cNvSpPr>
            <a:spLocks noGrp="1"/>
          </p:cNvSpPr>
          <p:nvPr>
            <p:ph type="sldNum" sz="quarter" idx="10"/>
          </p:nvPr>
        </p:nvSpPr>
        <p:spPr/>
        <p:txBody>
          <a:bodyPr/>
          <a:lstStyle/>
          <a:p>
            <a:fld id="{4BBB610F-0267-41B4-96F1-7611299B1283}" type="slidenum">
              <a:rPr lang="en-US" altLang="en-US" smtClean="0"/>
              <a:pPr/>
              <a:t>3</a:t>
            </a:fld>
            <a:endParaRPr lang="en-US" altLang="en-US"/>
          </a:p>
        </p:txBody>
      </p:sp>
    </p:spTree>
    <p:extLst>
      <p:ext uri="{BB962C8B-B14F-4D97-AF65-F5344CB8AC3E}">
        <p14:creationId xmlns:p14="http://schemas.microsoft.com/office/powerpoint/2010/main" val="417740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BBB610F-0267-41B4-96F1-7611299B1283}" type="slidenum">
              <a:rPr lang="en-US" altLang="en-US" smtClean="0"/>
              <a:pPr/>
              <a:t>4</a:t>
            </a:fld>
            <a:endParaRPr lang="en-US" altLang="en-US"/>
          </a:p>
        </p:txBody>
      </p:sp>
    </p:spTree>
    <p:extLst>
      <p:ext uri="{BB962C8B-B14F-4D97-AF65-F5344CB8AC3E}">
        <p14:creationId xmlns:p14="http://schemas.microsoft.com/office/powerpoint/2010/main" val="345376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nl-NL" altLang="en-US" smtClean="0"/>
              <a:t>De ‘longitudinale’ invalshoek van de levensloop (ontwikkelingsprocessen tussen 0 en 25 jaar) combineren met ‘transversaal’ onderzoek naar de leefwerelden (bijvoorbeeld de peer group, de vriendenkring, de straatcultuur) van jongeren. </a:t>
            </a:r>
            <a:endParaRPr lang="nl-NL" altLang="nl-NL" smtClean="0"/>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44D244-B911-46AA-877B-DEF51D2C1078}" type="slidenum">
              <a:rPr lang="en-US" altLang="nl-NL"/>
              <a:pPr/>
              <a:t>5</a:t>
            </a:fld>
            <a:endParaRPr lang="en-US" altLang="nl-NL"/>
          </a:p>
        </p:txBody>
      </p:sp>
    </p:spTree>
    <p:extLst>
      <p:ext uri="{BB962C8B-B14F-4D97-AF65-F5344CB8AC3E}">
        <p14:creationId xmlns:p14="http://schemas.microsoft.com/office/powerpoint/2010/main" val="374042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nl-NL" dirty="0" err="1" smtClean="0"/>
              <a:t>Algemeen</a:t>
            </a:r>
            <a:r>
              <a:rPr lang="en-GB" altLang="nl-NL" dirty="0" smtClean="0"/>
              <a:t> </a:t>
            </a:r>
            <a:r>
              <a:rPr lang="en-GB" altLang="nl-NL" dirty="0" err="1" smtClean="0"/>
              <a:t>ontwikkelingsmodel</a:t>
            </a:r>
            <a:r>
              <a:rPr lang="en-GB" altLang="nl-NL" dirty="0" smtClean="0"/>
              <a:t>: Het kind/ </a:t>
            </a:r>
            <a:r>
              <a:rPr lang="en-GB" altLang="nl-NL" dirty="0" err="1" smtClean="0"/>
              <a:t>jongere</a:t>
            </a:r>
            <a:r>
              <a:rPr lang="en-GB" altLang="nl-NL" baseline="0" dirty="0" smtClean="0"/>
              <a:t> en de </a:t>
            </a:r>
            <a:r>
              <a:rPr lang="en-GB" altLang="nl-NL" baseline="0" dirty="0" err="1" smtClean="0"/>
              <a:t>basisbehoeften</a:t>
            </a:r>
            <a:r>
              <a:rPr lang="en-GB" altLang="nl-NL" dirty="0" smtClean="0"/>
              <a:t> (</a:t>
            </a:r>
            <a:r>
              <a:rPr lang="en-GB" altLang="nl-NL" dirty="0" err="1" smtClean="0"/>
              <a:t>gebaseerd</a:t>
            </a:r>
            <a:r>
              <a:rPr lang="en-GB" altLang="nl-NL" baseline="0" dirty="0" smtClean="0"/>
              <a:t> op </a:t>
            </a:r>
            <a:r>
              <a:rPr lang="en-GB" altLang="nl-NL" dirty="0" smtClean="0"/>
              <a:t>model </a:t>
            </a:r>
            <a:r>
              <a:rPr lang="en-GB" altLang="nl-NL" dirty="0" err="1" smtClean="0"/>
              <a:t>Bronfenbrenner</a:t>
            </a:r>
            <a:r>
              <a:rPr lang="en-GB" altLang="nl-NL" dirty="0" smtClean="0"/>
              <a:t>, </a:t>
            </a:r>
            <a:r>
              <a:rPr lang="en-GB" altLang="nl-NL" dirty="0" err="1" smtClean="0"/>
              <a:t>ontwikkelingsmodel</a:t>
            </a:r>
            <a:r>
              <a:rPr lang="en-GB" altLang="nl-NL" dirty="0" smtClean="0"/>
              <a:t> </a:t>
            </a:r>
            <a:r>
              <a:rPr lang="nl-NL" sz="1200" kern="1200" baseline="0" dirty="0" err="1" smtClean="0">
                <a:solidFill>
                  <a:schemeClr val="tx1"/>
                </a:solidFill>
                <a:latin typeface="Arial" charset="0"/>
                <a:ea typeface="+mn-ea"/>
                <a:cs typeface="+mn-cs"/>
              </a:rPr>
              <a:t>Riksen-Walraven</a:t>
            </a:r>
            <a:r>
              <a:rPr lang="nl-NL" sz="1200" kern="1200" baseline="0" dirty="0" smtClean="0">
                <a:solidFill>
                  <a:schemeClr val="tx1"/>
                </a:solidFill>
                <a:latin typeface="Arial" charset="0"/>
                <a:ea typeface="+mn-ea"/>
                <a:cs typeface="+mn-cs"/>
              </a:rPr>
              <a:t> &amp; het Model van de balans tussen draagkracht en draaglast</a:t>
            </a:r>
            <a:r>
              <a:rPr lang="en-GB" altLang="nl-NL" dirty="0" smtClean="0"/>
              <a:t>):</a:t>
            </a:r>
          </a:p>
          <a:p>
            <a:pPr marL="171450" indent="-171450">
              <a:buFont typeface="Arial" charset="0"/>
              <a:buChar char="•"/>
              <a:defRPr/>
            </a:pPr>
            <a:r>
              <a:rPr lang="nl-NL" altLang="nl-NL" dirty="0" smtClean="0"/>
              <a:t>Basisbehoeften: autonomie, netwerk</a:t>
            </a:r>
            <a:r>
              <a:rPr lang="nl-NL" altLang="nl-NL" baseline="0" dirty="0" smtClean="0"/>
              <a:t> (</a:t>
            </a:r>
            <a:r>
              <a:rPr lang="nl-NL" altLang="nl-NL" dirty="0" smtClean="0"/>
              <a:t>relaties), competentie beleving (</a:t>
            </a:r>
            <a:r>
              <a:rPr lang="nl-NL" altLang="nl-NL" dirty="0" err="1" smtClean="0"/>
              <a:t>Deci</a:t>
            </a:r>
            <a:r>
              <a:rPr lang="nl-NL" altLang="nl-NL" dirty="0" smtClean="0"/>
              <a:t> &amp; Rian) </a:t>
            </a:r>
          </a:p>
          <a:p>
            <a:pPr marL="171450" indent="-171450">
              <a:buFont typeface="Arial" charset="0"/>
              <a:buChar char="•"/>
              <a:defRPr/>
            </a:pPr>
            <a:r>
              <a:rPr lang="en-GB" altLang="nl-NL" dirty="0" err="1" smtClean="0"/>
              <a:t>Nadruk</a:t>
            </a:r>
            <a:r>
              <a:rPr lang="en-GB" altLang="nl-NL" dirty="0" smtClean="0"/>
              <a:t> </a:t>
            </a:r>
            <a:r>
              <a:rPr lang="en-GB" altLang="nl-NL" dirty="0" err="1" smtClean="0"/>
              <a:t>ligt</a:t>
            </a:r>
            <a:r>
              <a:rPr lang="en-GB" altLang="nl-NL" dirty="0" smtClean="0"/>
              <a:t> op </a:t>
            </a:r>
            <a:r>
              <a:rPr lang="en-GB" altLang="nl-NL" u="sng" dirty="0" err="1" smtClean="0"/>
              <a:t>ervaringen</a:t>
            </a:r>
            <a:r>
              <a:rPr lang="en-GB" altLang="nl-NL" u="sng" dirty="0" smtClean="0"/>
              <a:t> van het kind en </a:t>
            </a:r>
            <a:r>
              <a:rPr lang="en-GB" altLang="nl-NL" u="sng" dirty="0" err="1" smtClean="0"/>
              <a:t>jongere</a:t>
            </a:r>
            <a:r>
              <a:rPr lang="en-GB" altLang="nl-NL" u="sng" dirty="0" smtClean="0"/>
              <a:t>,</a:t>
            </a:r>
          </a:p>
          <a:p>
            <a:pPr marL="171450" indent="-171450">
              <a:buFont typeface="Arial" charset="0"/>
              <a:buChar char="•"/>
              <a:defRPr/>
            </a:pPr>
            <a:r>
              <a:rPr lang="en-GB" altLang="nl-NL" u="sng" dirty="0" err="1" smtClean="0"/>
              <a:t>Connecties</a:t>
            </a:r>
            <a:r>
              <a:rPr lang="en-GB" altLang="nl-NL" dirty="0" smtClean="0"/>
              <a:t>: het kind/ de </a:t>
            </a:r>
            <a:r>
              <a:rPr lang="en-GB" altLang="nl-NL" dirty="0" err="1" smtClean="0"/>
              <a:t>jongere</a:t>
            </a:r>
            <a:r>
              <a:rPr lang="en-GB" altLang="nl-NL" dirty="0" smtClean="0"/>
              <a:t> </a:t>
            </a:r>
            <a:r>
              <a:rPr lang="en-GB" altLang="nl-NL" dirty="0" err="1" smtClean="0"/>
              <a:t>heeft</a:t>
            </a:r>
            <a:r>
              <a:rPr lang="en-GB" altLang="nl-NL" dirty="0" smtClean="0"/>
              <a:t> </a:t>
            </a:r>
            <a:r>
              <a:rPr lang="en-GB" altLang="nl-NL" dirty="0" err="1" smtClean="0"/>
              <a:t>invloed</a:t>
            </a:r>
            <a:r>
              <a:rPr lang="en-GB" altLang="nl-NL" dirty="0" smtClean="0"/>
              <a:t> op en </a:t>
            </a:r>
            <a:r>
              <a:rPr lang="en-GB" altLang="nl-NL" dirty="0" err="1" smtClean="0"/>
              <a:t>wordt</a:t>
            </a:r>
            <a:r>
              <a:rPr lang="en-GB" altLang="nl-NL" dirty="0" smtClean="0"/>
              <a:t> </a:t>
            </a:r>
            <a:r>
              <a:rPr lang="en-GB" altLang="nl-NL" dirty="0" err="1" smtClean="0"/>
              <a:t>beïnvloed</a:t>
            </a:r>
            <a:r>
              <a:rPr lang="en-GB" altLang="nl-NL" dirty="0" smtClean="0"/>
              <a:t> door </a:t>
            </a:r>
            <a:r>
              <a:rPr lang="en-GB" altLang="nl-NL" dirty="0" err="1" smtClean="0"/>
              <a:t>zijn</a:t>
            </a:r>
            <a:r>
              <a:rPr lang="en-GB" altLang="nl-NL" dirty="0" smtClean="0"/>
              <a:t>/ </a:t>
            </a:r>
            <a:r>
              <a:rPr lang="en-GB" altLang="nl-NL" dirty="0" err="1" smtClean="0"/>
              <a:t>haar</a:t>
            </a:r>
            <a:r>
              <a:rPr lang="en-GB" altLang="nl-NL" dirty="0" smtClean="0"/>
              <a:t> </a:t>
            </a:r>
            <a:r>
              <a:rPr lang="en-GB" altLang="nl-NL" dirty="0" err="1" smtClean="0"/>
              <a:t>omgeving</a:t>
            </a:r>
            <a:r>
              <a:rPr lang="en-GB" altLang="nl-NL" dirty="0" smtClean="0"/>
              <a:t>,</a:t>
            </a:r>
          </a:p>
          <a:p>
            <a:pPr marL="171450" indent="-171450">
              <a:buFont typeface="Arial" charset="0"/>
              <a:buChar char="•"/>
              <a:defRPr/>
            </a:pPr>
            <a:r>
              <a:rPr lang="en-GB" altLang="nl-NL" u="sng" dirty="0" err="1" smtClean="0"/>
              <a:t>Transities</a:t>
            </a:r>
            <a:r>
              <a:rPr lang="en-GB" altLang="nl-NL" dirty="0" smtClean="0"/>
              <a:t>: De </a:t>
            </a:r>
            <a:r>
              <a:rPr lang="en-GB" altLang="nl-NL" dirty="0" err="1" smtClean="0"/>
              <a:t>ontwikkeling</a:t>
            </a:r>
            <a:r>
              <a:rPr lang="en-GB" altLang="nl-NL" dirty="0" smtClean="0"/>
              <a:t> van het kind </a:t>
            </a:r>
            <a:r>
              <a:rPr lang="en-GB" altLang="nl-NL" dirty="0" err="1" smtClean="0"/>
              <a:t>wordt</a:t>
            </a:r>
            <a:r>
              <a:rPr lang="en-GB" altLang="nl-NL" dirty="0" smtClean="0"/>
              <a:t> </a:t>
            </a:r>
            <a:r>
              <a:rPr lang="en-GB" altLang="nl-NL" dirty="0" err="1" smtClean="0"/>
              <a:t>bepaald</a:t>
            </a:r>
            <a:r>
              <a:rPr lang="en-GB" altLang="nl-NL" dirty="0" smtClean="0"/>
              <a:t> door </a:t>
            </a:r>
            <a:r>
              <a:rPr lang="en-GB" altLang="nl-NL" dirty="0" err="1" smtClean="0"/>
              <a:t>ervaringen</a:t>
            </a:r>
            <a:r>
              <a:rPr lang="en-GB" altLang="nl-NL" dirty="0" smtClean="0"/>
              <a:t> in </a:t>
            </a:r>
            <a:r>
              <a:rPr lang="en-GB" altLang="nl-NL" dirty="0" err="1" smtClean="0"/>
              <a:t>verschillende</a:t>
            </a:r>
            <a:r>
              <a:rPr lang="en-GB" altLang="nl-NL" dirty="0" smtClean="0"/>
              <a:t> </a:t>
            </a:r>
            <a:r>
              <a:rPr lang="en-GB" altLang="nl-NL" dirty="0" err="1" smtClean="0"/>
              <a:t>omgevingen</a:t>
            </a:r>
            <a:r>
              <a:rPr lang="en-GB" altLang="nl-NL" dirty="0" smtClean="0"/>
              <a:t>.</a:t>
            </a:r>
          </a:p>
          <a:p>
            <a:pPr marL="171450" indent="-171450">
              <a:buFont typeface="Arial" charset="0"/>
              <a:buChar char="•"/>
              <a:defRPr/>
            </a:pPr>
            <a:endParaRPr lang="nl-NL" altLang="nl-NL" dirty="0" smtClean="0"/>
          </a:p>
          <a:p>
            <a:pPr>
              <a:buFont typeface="Arial" charset="0"/>
              <a:buNone/>
              <a:defRPr/>
            </a:pPr>
            <a:r>
              <a:rPr lang="nl-NL" dirty="0" smtClean="0"/>
              <a:t>Dit samengestelde</a:t>
            </a:r>
            <a:r>
              <a:rPr lang="nl-NL" baseline="0" dirty="0" smtClean="0"/>
              <a:t> </a:t>
            </a:r>
            <a:r>
              <a:rPr lang="nl-NL" dirty="0" smtClean="0"/>
              <a:t>model is hierbij tevens geschikt voor onderzoek naar groepen jongeren. De vragen worden dan: aan welke microsystemen nemen leden van de onderzochte (groep) jongeren deel, bijvoorbeeld een hanggroep die plaatselijk voor overlast zorgt? Hoeveel relaties bestaan er tussen die systemen en hoe goed zijn die relaties? Hoe werken die beschermende factoren in op de risicofactoren en wat betekent dit voor de weerbaarheid van verschillende (groepen) jongeren.</a:t>
            </a:r>
          </a:p>
          <a:p>
            <a:pPr marL="171450" indent="-171450">
              <a:buFont typeface="Arial" charset="0"/>
              <a:buChar char="•"/>
              <a:defRPr/>
            </a:pPr>
            <a:endParaRPr lang="nl-NL" altLang="nl-NL" dirty="0" smtClean="0"/>
          </a:p>
          <a:p>
            <a:pPr>
              <a:buFont typeface="Arial" charset="0"/>
              <a:buNone/>
              <a:defRPr/>
            </a:pPr>
            <a:r>
              <a:rPr lang="nl-NL" dirty="0" smtClean="0"/>
              <a:t>Centraal in de ontwikkelingsvisie staat: het </a:t>
            </a:r>
            <a:r>
              <a:rPr lang="nl-NL" b="1" dirty="0" smtClean="0"/>
              <a:t>leren</a:t>
            </a:r>
            <a:r>
              <a:rPr lang="nl-NL" dirty="0" smtClean="0"/>
              <a:t> van de (jonge) mens door het opdoen van ervaringen in microsystemen van relaties en het ondersteunen van deze leerprocessen thuis, op school, in de wijk en sociale media. In de </a:t>
            </a:r>
            <a:r>
              <a:rPr lang="nl-NL" b="1" dirty="0" smtClean="0"/>
              <a:t>levensloop</a:t>
            </a:r>
            <a:r>
              <a:rPr lang="nl-NL" dirty="0" smtClean="0"/>
              <a:t> zijn hier verschillende beroepsgroepen bij betrokken, in wisselende mate van intensiteit. De ouder/opvoeder is de meest constante factor, en hierop sluiten idealiter door te werken in partnerschap o.a. de medewerker kinderopvang, groepsleerkracht, </a:t>
            </a:r>
            <a:r>
              <a:rPr lang="nl-NL" dirty="0" err="1" smtClean="0"/>
              <a:t>activiteitenbeleider</a:t>
            </a:r>
            <a:r>
              <a:rPr lang="nl-NL" dirty="0" smtClean="0"/>
              <a:t> vrije tijd, welzijnszorgverlener, leraar, jongerenwerker, stage coördinator, ondersteuner loopbaan oriëntatie en arbeidsmarktbemiddelaar etc. naadloos op aan. Het bereiken van arbeidsmarktparticipatie &amp; participatief burgerschap via levenslang leren (bij de ene jongere is dit stadium vroeger bereikt en stabieler geborgd in diploma’s, sociale competenties en </a:t>
            </a:r>
            <a:r>
              <a:rPr lang="nl-NL" dirty="0" err="1" smtClean="0"/>
              <a:t>sociaal-educatieve</a:t>
            </a:r>
            <a:r>
              <a:rPr lang="nl-NL" dirty="0" smtClean="0"/>
              <a:t> vaardigheden dan bij de andere jongere) is het einddoel van al deze ondersteuners samen zodat de kans op constructieve deelname aan de maatschappij optimaal is. </a:t>
            </a:r>
            <a:endParaRPr lang="nl-NL" altLang="nl-NL" dirty="0" smtClean="0"/>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BB610F-0267-41B4-96F1-7611299B1283}" type="slidenum">
              <a:rPr lang="en-US" altLang="en-US" smtClean="0"/>
              <a:pPr/>
              <a:t>6</a:t>
            </a:fld>
            <a:endParaRPr lang="en-US" altLang="en-US"/>
          </a:p>
        </p:txBody>
      </p:sp>
    </p:spTree>
    <p:extLst>
      <p:ext uri="{BB962C8B-B14F-4D97-AF65-F5344CB8AC3E}">
        <p14:creationId xmlns:p14="http://schemas.microsoft.com/office/powerpoint/2010/main" val="227479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610F-0267-41B4-96F1-7611299B1283}" type="slidenum">
              <a:rPr lang="en-US" altLang="en-US" smtClean="0"/>
              <a:pPr/>
              <a:t>7</a:t>
            </a:fld>
            <a:endParaRPr lang="en-US" altLang="en-US"/>
          </a:p>
        </p:txBody>
      </p:sp>
    </p:spTree>
    <p:extLst>
      <p:ext uri="{BB962C8B-B14F-4D97-AF65-F5344CB8AC3E}">
        <p14:creationId xmlns:p14="http://schemas.microsoft.com/office/powerpoint/2010/main" val="227479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1633322-44E5-46F3-8134-5F8893255FF2}" type="slidenum">
              <a:rPr lang="en-US" altLang="en-US"/>
              <a:pPr/>
              <a:t>‹#›</a:t>
            </a:fld>
            <a:endParaRPr lang="en-US" altLang="en-US"/>
          </a:p>
        </p:txBody>
      </p:sp>
    </p:spTree>
    <p:extLst>
      <p:ext uri="{BB962C8B-B14F-4D97-AF65-F5344CB8AC3E}">
        <p14:creationId xmlns:p14="http://schemas.microsoft.com/office/powerpoint/2010/main" val="171120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380601F6-4986-4749-AEC3-6A3023E4CBCD}" type="slidenum">
              <a:rPr lang="en-US" altLang="en-US"/>
              <a:pPr/>
              <a:t>‹#›</a:t>
            </a:fld>
            <a:endParaRPr lang="en-US" altLang="en-US"/>
          </a:p>
        </p:txBody>
      </p:sp>
    </p:spTree>
    <p:extLst>
      <p:ext uri="{BB962C8B-B14F-4D97-AF65-F5344CB8AC3E}">
        <p14:creationId xmlns:p14="http://schemas.microsoft.com/office/powerpoint/2010/main" val="188823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5386DC7A-2785-4D1C-A005-A52FC486BC4E}" type="slidenum">
              <a:rPr lang="en-US" altLang="en-US"/>
              <a:pPr/>
              <a:t>‹#›</a:t>
            </a:fld>
            <a:endParaRPr lang="en-US" altLang="en-US"/>
          </a:p>
        </p:txBody>
      </p:sp>
    </p:spTree>
    <p:extLst>
      <p:ext uri="{BB962C8B-B14F-4D97-AF65-F5344CB8AC3E}">
        <p14:creationId xmlns:p14="http://schemas.microsoft.com/office/powerpoint/2010/main" val="190956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A978D30-41E4-494A-98D1-19C08649A731}" type="slidenum">
              <a:rPr lang="en-US" altLang="en-US"/>
              <a:pPr/>
              <a:t>‹#›</a:t>
            </a:fld>
            <a:endParaRPr lang="en-US" altLang="en-US"/>
          </a:p>
        </p:txBody>
      </p:sp>
    </p:spTree>
    <p:extLst>
      <p:ext uri="{BB962C8B-B14F-4D97-AF65-F5344CB8AC3E}">
        <p14:creationId xmlns:p14="http://schemas.microsoft.com/office/powerpoint/2010/main" val="233641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38925" y="1196975"/>
            <a:ext cx="2058988" cy="46799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196975"/>
            <a:ext cx="6029325" cy="46799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5B1FFED5-91CE-4501-807B-77484C0BCC31}" type="slidenum">
              <a:rPr lang="en-US" altLang="en-US"/>
              <a:pPr/>
              <a:t>‹#›</a:t>
            </a:fld>
            <a:endParaRPr lang="en-US" altLang="en-US"/>
          </a:p>
        </p:txBody>
      </p:sp>
    </p:spTree>
    <p:extLst>
      <p:ext uri="{BB962C8B-B14F-4D97-AF65-F5344CB8AC3E}">
        <p14:creationId xmlns:p14="http://schemas.microsoft.com/office/powerpoint/2010/main" val="31813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468313" y="1196975"/>
            <a:ext cx="8229600" cy="638175"/>
          </a:xfrm>
        </p:spPr>
        <p:txBody>
          <a:bodyPr/>
          <a:lstStyle/>
          <a:p>
            <a:r>
              <a:rPr lang="sv-SE" smtClean="0"/>
              <a:t>Klicka här för att ändra format</a:t>
            </a:r>
            <a:endParaRPr lang="sv-SE"/>
          </a:p>
        </p:txBody>
      </p:sp>
      <p:sp>
        <p:nvSpPr>
          <p:cNvPr id="3" name="Platshållare för innehåll 2"/>
          <p:cNvSpPr>
            <a:spLocks noGrp="1"/>
          </p:cNvSpPr>
          <p:nvPr>
            <p:ph sz="quarter" idx="1"/>
          </p:nvPr>
        </p:nvSpPr>
        <p:spPr>
          <a:xfrm>
            <a:off x="457200" y="1989138"/>
            <a:ext cx="4038600" cy="18669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8200" y="1989138"/>
            <a:ext cx="4038600" cy="18669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57200" y="4008438"/>
            <a:ext cx="4038600" cy="18684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innehåll 5"/>
          <p:cNvSpPr>
            <a:spLocks noGrp="1"/>
          </p:cNvSpPr>
          <p:nvPr>
            <p:ph sz="quarter" idx="4"/>
          </p:nvPr>
        </p:nvSpPr>
        <p:spPr>
          <a:xfrm>
            <a:off x="4648200" y="4008438"/>
            <a:ext cx="4038600" cy="18684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0D9F058D-1C23-4B81-84A2-9030E64F406B}" type="slidenum">
              <a:rPr lang="en-US" altLang="en-US"/>
              <a:pPr/>
              <a:t>‹#›</a:t>
            </a:fld>
            <a:endParaRPr lang="en-US" altLang="en-US"/>
          </a:p>
        </p:txBody>
      </p:sp>
    </p:spTree>
    <p:extLst>
      <p:ext uri="{BB962C8B-B14F-4D97-AF65-F5344CB8AC3E}">
        <p14:creationId xmlns:p14="http://schemas.microsoft.com/office/powerpoint/2010/main" val="399967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3E1E0C6C-7344-4332-B238-4BAB8D14D147}"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D989C2E-F6A1-4E50-96FF-DE11694034EE}" type="slidenum">
              <a:rPr lang="nl-NL" altLang="en-US"/>
              <a:pPr/>
              <a:t>‹#›</a:t>
            </a:fld>
            <a:endParaRPr lang="nl-NL" altLang="en-US"/>
          </a:p>
        </p:txBody>
      </p:sp>
    </p:spTree>
    <p:extLst>
      <p:ext uri="{BB962C8B-B14F-4D97-AF65-F5344CB8AC3E}">
        <p14:creationId xmlns:p14="http://schemas.microsoft.com/office/powerpoint/2010/main" val="285403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F71119D-CFFE-40ED-9964-97F271295E47}"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95464A6-57B5-431C-9120-F4D4ECF0A1AE}" type="slidenum">
              <a:rPr lang="nl-NL" altLang="en-US"/>
              <a:pPr/>
              <a:t>‹#›</a:t>
            </a:fld>
            <a:endParaRPr lang="nl-NL" altLang="en-US"/>
          </a:p>
        </p:txBody>
      </p:sp>
    </p:spTree>
    <p:extLst>
      <p:ext uri="{BB962C8B-B14F-4D97-AF65-F5344CB8AC3E}">
        <p14:creationId xmlns:p14="http://schemas.microsoft.com/office/powerpoint/2010/main" val="107017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D969D42-96A3-4B3A-8921-7050D1AE6E58}"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3CD53E3-9F2A-4D95-BAC5-26FD58E92140}" type="slidenum">
              <a:rPr lang="nl-NL" altLang="en-US"/>
              <a:pPr/>
              <a:t>‹#›</a:t>
            </a:fld>
            <a:endParaRPr lang="nl-NL" altLang="en-US"/>
          </a:p>
        </p:txBody>
      </p:sp>
    </p:spTree>
    <p:extLst>
      <p:ext uri="{BB962C8B-B14F-4D97-AF65-F5344CB8AC3E}">
        <p14:creationId xmlns:p14="http://schemas.microsoft.com/office/powerpoint/2010/main" val="300845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670E630C-9BF5-41DA-B6A5-E095E6752330}"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CF5B845B-58E0-4CFA-8D3B-CB4A9D7D950B}" type="slidenum">
              <a:rPr lang="nl-NL" altLang="en-US"/>
              <a:pPr/>
              <a:t>‹#›</a:t>
            </a:fld>
            <a:endParaRPr lang="nl-NL" altLang="en-US"/>
          </a:p>
        </p:txBody>
      </p:sp>
    </p:spTree>
    <p:extLst>
      <p:ext uri="{BB962C8B-B14F-4D97-AF65-F5344CB8AC3E}">
        <p14:creationId xmlns:p14="http://schemas.microsoft.com/office/powerpoint/2010/main" val="3844561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48A8EB27-B894-4DE7-B2F0-B063EC3C442C}" type="datetimeFigureOut">
              <a:rPr lang="nl-NL"/>
              <a:pPr>
                <a:defRPr/>
              </a:pPr>
              <a:t>9-10-2014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0DFE686F-4275-4E33-A972-1FC86406024E}" type="slidenum">
              <a:rPr lang="nl-NL" altLang="en-US"/>
              <a:pPr/>
              <a:t>‹#›</a:t>
            </a:fld>
            <a:endParaRPr lang="nl-NL" altLang="en-US"/>
          </a:p>
        </p:txBody>
      </p:sp>
    </p:spTree>
    <p:extLst>
      <p:ext uri="{BB962C8B-B14F-4D97-AF65-F5344CB8AC3E}">
        <p14:creationId xmlns:p14="http://schemas.microsoft.com/office/powerpoint/2010/main" val="223535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58741ACA-9F03-416B-ACB5-1DB667BB112C}" type="slidenum">
              <a:rPr lang="en-US" altLang="en-US"/>
              <a:pPr/>
              <a:t>‹#›</a:t>
            </a:fld>
            <a:endParaRPr lang="en-US" altLang="en-US"/>
          </a:p>
        </p:txBody>
      </p:sp>
    </p:spTree>
    <p:extLst>
      <p:ext uri="{BB962C8B-B14F-4D97-AF65-F5344CB8AC3E}">
        <p14:creationId xmlns:p14="http://schemas.microsoft.com/office/powerpoint/2010/main" val="159012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23E88928-01B2-441B-8E0A-4003F7644B1D}" type="datetimeFigureOut">
              <a:rPr lang="nl-NL"/>
              <a:pPr>
                <a:defRPr/>
              </a:pPr>
              <a:t>9-10-2014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C37AFF30-F951-4073-B6EA-363C11B6CBFA}" type="slidenum">
              <a:rPr lang="nl-NL" altLang="en-US"/>
              <a:pPr/>
              <a:t>‹#›</a:t>
            </a:fld>
            <a:endParaRPr lang="nl-NL" altLang="en-US"/>
          </a:p>
        </p:txBody>
      </p:sp>
    </p:spTree>
    <p:extLst>
      <p:ext uri="{BB962C8B-B14F-4D97-AF65-F5344CB8AC3E}">
        <p14:creationId xmlns:p14="http://schemas.microsoft.com/office/powerpoint/2010/main" val="128496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86F9B5C-CC65-4EFD-8390-3898BFDE885E}" type="datetimeFigureOut">
              <a:rPr lang="nl-NL"/>
              <a:pPr>
                <a:defRPr/>
              </a:pPr>
              <a:t>9-10-2014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A37B94CA-B23C-4C8E-9952-CBFB8707F60C}" type="slidenum">
              <a:rPr lang="nl-NL" altLang="en-US"/>
              <a:pPr/>
              <a:t>‹#›</a:t>
            </a:fld>
            <a:endParaRPr lang="nl-NL" altLang="en-US"/>
          </a:p>
        </p:txBody>
      </p:sp>
    </p:spTree>
    <p:extLst>
      <p:ext uri="{BB962C8B-B14F-4D97-AF65-F5344CB8AC3E}">
        <p14:creationId xmlns:p14="http://schemas.microsoft.com/office/powerpoint/2010/main" val="1497230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6925776-7B7F-4D7B-9809-ECB9115A32A5}"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D377A0A-FA0A-4AC9-B785-6DF7ABC02DCF}" type="slidenum">
              <a:rPr lang="nl-NL" altLang="en-US"/>
              <a:pPr/>
              <a:t>‹#›</a:t>
            </a:fld>
            <a:endParaRPr lang="nl-NL" altLang="en-US"/>
          </a:p>
        </p:txBody>
      </p:sp>
    </p:spTree>
    <p:extLst>
      <p:ext uri="{BB962C8B-B14F-4D97-AF65-F5344CB8AC3E}">
        <p14:creationId xmlns:p14="http://schemas.microsoft.com/office/powerpoint/2010/main" val="3593218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835EAE8-887A-4BBC-8E4D-8CCE110190F1}"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052741E2-E278-4DE4-9881-833D4421DB8A}" type="slidenum">
              <a:rPr lang="nl-NL" altLang="en-US"/>
              <a:pPr/>
              <a:t>‹#›</a:t>
            </a:fld>
            <a:endParaRPr lang="nl-NL" altLang="en-US"/>
          </a:p>
        </p:txBody>
      </p:sp>
    </p:spTree>
    <p:extLst>
      <p:ext uri="{BB962C8B-B14F-4D97-AF65-F5344CB8AC3E}">
        <p14:creationId xmlns:p14="http://schemas.microsoft.com/office/powerpoint/2010/main" val="37270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BE7713D-07B7-4F7E-8E02-927D13B0E61E}"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E8F6001-09D0-4041-A386-134E45378FD6}" type="slidenum">
              <a:rPr lang="nl-NL" altLang="en-US"/>
              <a:pPr/>
              <a:t>‹#›</a:t>
            </a:fld>
            <a:endParaRPr lang="nl-NL" altLang="en-US"/>
          </a:p>
        </p:txBody>
      </p:sp>
    </p:spTree>
    <p:extLst>
      <p:ext uri="{BB962C8B-B14F-4D97-AF65-F5344CB8AC3E}">
        <p14:creationId xmlns:p14="http://schemas.microsoft.com/office/powerpoint/2010/main" val="2968588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0A81D79-CB12-4430-922D-441133F3E5EA}"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D43E1A6E-240D-4A0B-8D6C-344B8E574913}" type="slidenum">
              <a:rPr lang="nl-NL" altLang="en-US"/>
              <a:pPr/>
              <a:t>‹#›</a:t>
            </a:fld>
            <a:endParaRPr lang="nl-NL" altLang="en-US"/>
          </a:p>
        </p:txBody>
      </p:sp>
    </p:spTree>
    <p:extLst>
      <p:ext uri="{BB962C8B-B14F-4D97-AF65-F5344CB8AC3E}">
        <p14:creationId xmlns:p14="http://schemas.microsoft.com/office/powerpoint/2010/main" val="592492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B7D72623-12BC-4EB2-8DB8-7A139AEC98DD}"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FAEAC6D-BAF8-4B54-A967-D9D38C1B8394}" type="slidenum">
              <a:rPr lang="nl-NL" altLang="en-US"/>
              <a:pPr/>
              <a:t>‹#›</a:t>
            </a:fld>
            <a:endParaRPr lang="nl-NL" altLang="en-US"/>
          </a:p>
        </p:txBody>
      </p:sp>
    </p:spTree>
    <p:extLst>
      <p:ext uri="{BB962C8B-B14F-4D97-AF65-F5344CB8AC3E}">
        <p14:creationId xmlns:p14="http://schemas.microsoft.com/office/powerpoint/2010/main" val="121993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781C169-3800-4E16-A8D1-22B84966AB98}"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F4D5E656-20EA-4C78-99CF-BD400EE716B0}" type="slidenum">
              <a:rPr lang="nl-NL" altLang="en-US"/>
              <a:pPr/>
              <a:t>‹#›</a:t>
            </a:fld>
            <a:endParaRPr lang="nl-NL" altLang="en-US"/>
          </a:p>
        </p:txBody>
      </p:sp>
    </p:spTree>
    <p:extLst>
      <p:ext uri="{BB962C8B-B14F-4D97-AF65-F5344CB8AC3E}">
        <p14:creationId xmlns:p14="http://schemas.microsoft.com/office/powerpoint/2010/main" val="2031753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AB59A2B1-FC47-43CD-A93A-8B5D07318F18}"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AEC204F-32D7-42BA-904C-9E9850369E09}" type="slidenum">
              <a:rPr lang="nl-NL" altLang="en-US"/>
              <a:pPr/>
              <a:t>‹#›</a:t>
            </a:fld>
            <a:endParaRPr lang="nl-NL" altLang="en-US"/>
          </a:p>
        </p:txBody>
      </p:sp>
    </p:spTree>
    <p:extLst>
      <p:ext uri="{BB962C8B-B14F-4D97-AF65-F5344CB8AC3E}">
        <p14:creationId xmlns:p14="http://schemas.microsoft.com/office/powerpoint/2010/main" val="254610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AAE427A6-756B-44F6-B135-868001387F35}"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3ECF63A9-BD4F-4D7D-BB3F-ABB0188DE771}" type="slidenum">
              <a:rPr lang="nl-NL" altLang="en-US"/>
              <a:pPr/>
              <a:t>‹#›</a:t>
            </a:fld>
            <a:endParaRPr lang="nl-NL" altLang="en-US"/>
          </a:p>
        </p:txBody>
      </p:sp>
    </p:spTree>
    <p:extLst>
      <p:ext uri="{BB962C8B-B14F-4D97-AF65-F5344CB8AC3E}">
        <p14:creationId xmlns:p14="http://schemas.microsoft.com/office/powerpoint/2010/main" val="96056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851AF6B3-C5E4-4F31-AC2E-652FF8A5B0D0}" type="slidenum">
              <a:rPr lang="en-US" altLang="en-US"/>
              <a:pPr/>
              <a:t>‹#›</a:t>
            </a:fld>
            <a:endParaRPr lang="en-US" altLang="en-US"/>
          </a:p>
        </p:txBody>
      </p:sp>
    </p:spTree>
    <p:extLst>
      <p:ext uri="{BB962C8B-B14F-4D97-AF65-F5344CB8AC3E}">
        <p14:creationId xmlns:p14="http://schemas.microsoft.com/office/powerpoint/2010/main" val="1243187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C2ECA98D-8871-4213-B9F3-DFA887A030F5}" type="datetimeFigureOut">
              <a:rPr lang="nl-NL"/>
              <a:pPr>
                <a:defRPr/>
              </a:pPr>
              <a:t>9-10-2014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EB701B79-1F76-43C5-B6E7-12A9EDB59334}" type="slidenum">
              <a:rPr lang="nl-NL" altLang="en-US"/>
              <a:pPr/>
              <a:t>‹#›</a:t>
            </a:fld>
            <a:endParaRPr lang="nl-NL" altLang="en-US"/>
          </a:p>
        </p:txBody>
      </p:sp>
    </p:spTree>
    <p:extLst>
      <p:ext uri="{BB962C8B-B14F-4D97-AF65-F5344CB8AC3E}">
        <p14:creationId xmlns:p14="http://schemas.microsoft.com/office/powerpoint/2010/main" val="1623739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47BD7AED-1157-4A76-9128-5F6BC407FAE6}" type="datetimeFigureOut">
              <a:rPr lang="nl-NL"/>
              <a:pPr>
                <a:defRPr/>
              </a:pPr>
              <a:t>9-10-2014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6AD19D04-945A-4F4B-8844-0B61A17AF591}" type="slidenum">
              <a:rPr lang="nl-NL" altLang="en-US"/>
              <a:pPr/>
              <a:t>‹#›</a:t>
            </a:fld>
            <a:endParaRPr lang="nl-NL" altLang="en-US"/>
          </a:p>
        </p:txBody>
      </p:sp>
    </p:spTree>
    <p:extLst>
      <p:ext uri="{BB962C8B-B14F-4D97-AF65-F5344CB8AC3E}">
        <p14:creationId xmlns:p14="http://schemas.microsoft.com/office/powerpoint/2010/main" val="3814800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21446E4-E06D-48B2-9196-71E92EC05538}" type="datetimeFigureOut">
              <a:rPr lang="nl-NL"/>
              <a:pPr>
                <a:defRPr/>
              </a:pPr>
              <a:t>9-10-2014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80E6BD41-FEC1-4C76-9B7C-AE86F9064FCD}" type="slidenum">
              <a:rPr lang="nl-NL" altLang="en-US"/>
              <a:pPr/>
              <a:t>‹#›</a:t>
            </a:fld>
            <a:endParaRPr lang="nl-NL" altLang="en-US"/>
          </a:p>
        </p:txBody>
      </p:sp>
    </p:spTree>
    <p:extLst>
      <p:ext uri="{BB962C8B-B14F-4D97-AF65-F5344CB8AC3E}">
        <p14:creationId xmlns:p14="http://schemas.microsoft.com/office/powerpoint/2010/main" val="3529344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E6496B9-4EFC-4226-8314-BAC4AEC29771}"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22CF7605-67CE-4C81-9BE4-136BE98273D0}" type="slidenum">
              <a:rPr lang="nl-NL" altLang="en-US"/>
              <a:pPr/>
              <a:t>‹#›</a:t>
            </a:fld>
            <a:endParaRPr lang="nl-NL" altLang="en-US"/>
          </a:p>
        </p:txBody>
      </p:sp>
    </p:spTree>
    <p:extLst>
      <p:ext uri="{BB962C8B-B14F-4D97-AF65-F5344CB8AC3E}">
        <p14:creationId xmlns:p14="http://schemas.microsoft.com/office/powerpoint/2010/main" val="3645497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9E61895-76B2-4765-8852-4CC1CA907188}"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2C167F9-2296-405F-BCD1-753317F654E9}" type="slidenum">
              <a:rPr lang="nl-NL" altLang="en-US"/>
              <a:pPr/>
              <a:t>‹#›</a:t>
            </a:fld>
            <a:endParaRPr lang="nl-NL" altLang="en-US"/>
          </a:p>
        </p:txBody>
      </p:sp>
    </p:spTree>
    <p:extLst>
      <p:ext uri="{BB962C8B-B14F-4D97-AF65-F5344CB8AC3E}">
        <p14:creationId xmlns:p14="http://schemas.microsoft.com/office/powerpoint/2010/main" val="3612759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C48AAF1-51EE-41CE-910C-986C8A7F8353}"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C683715-97BF-48E4-A926-7968F4C5B9DF}" type="slidenum">
              <a:rPr lang="nl-NL" altLang="en-US"/>
              <a:pPr/>
              <a:t>‹#›</a:t>
            </a:fld>
            <a:endParaRPr lang="nl-NL" altLang="en-US"/>
          </a:p>
        </p:txBody>
      </p:sp>
    </p:spTree>
    <p:extLst>
      <p:ext uri="{BB962C8B-B14F-4D97-AF65-F5344CB8AC3E}">
        <p14:creationId xmlns:p14="http://schemas.microsoft.com/office/powerpoint/2010/main" val="2778144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6C915AF-C014-44D5-9345-5FCF52C8EDD0}"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807C03F0-BC05-43C6-B7E6-F15435E4D980}" type="slidenum">
              <a:rPr lang="nl-NL" altLang="en-US"/>
              <a:pPr/>
              <a:t>‹#›</a:t>
            </a:fld>
            <a:endParaRPr lang="nl-NL" altLang="en-US"/>
          </a:p>
        </p:txBody>
      </p:sp>
    </p:spTree>
    <p:extLst>
      <p:ext uri="{BB962C8B-B14F-4D97-AF65-F5344CB8AC3E}">
        <p14:creationId xmlns:p14="http://schemas.microsoft.com/office/powerpoint/2010/main" val="3038669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BB44C209-B2D0-4639-9EF0-0CD235BF9896}"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64D1505-4F6A-4B12-B134-4DE4FA66F81D}" type="slidenum">
              <a:rPr lang="nl-NL" altLang="en-US"/>
              <a:pPr/>
              <a:t>‹#›</a:t>
            </a:fld>
            <a:endParaRPr lang="nl-NL" altLang="en-US"/>
          </a:p>
        </p:txBody>
      </p:sp>
    </p:spTree>
    <p:extLst>
      <p:ext uri="{BB962C8B-B14F-4D97-AF65-F5344CB8AC3E}">
        <p14:creationId xmlns:p14="http://schemas.microsoft.com/office/powerpoint/2010/main" val="975897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F631DB3-A105-4E75-968D-2A465267468D}"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6A2FCBA-D580-4A71-A7AF-FDF37AB0963F}" type="slidenum">
              <a:rPr lang="nl-NL" altLang="en-US"/>
              <a:pPr/>
              <a:t>‹#›</a:t>
            </a:fld>
            <a:endParaRPr lang="nl-NL" altLang="en-US"/>
          </a:p>
        </p:txBody>
      </p:sp>
    </p:spTree>
    <p:extLst>
      <p:ext uri="{BB962C8B-B14F-4D97-AF65-F5344CB8AC3E}">
        <p14:creationId xmlns:p14="http://schemas.microsoft.com/office/powerpoint/2010/main" val="922313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8B088760-D821-4494-A93F-E0E232E16A61}"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3F7BC626-03A4-429E-963E-CE2E96B0134F}" type="slidenum">
              <a:rPr lang="nl-NL" altLang="en-US"/>
              <a:pPr/>
              <a:t>‹#›</a:t>
            </a:fld>
            <a:endParaRPr lang="nl-NL" altLang="en-US"/>
          </a:p>
        </p:txBody>
      </p:sp>
    </p:spTree>
    <p:extLst>
      <p:ext uri="{BB962C8B-B14F-4D97-AF65-F5344CB8AC3E}">
        <p14:creationId xmlns:p14="http://schemas.microsoft.com/office/powerpoint/2010/main" val="200311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DFE38C8E-9CD2-46BE-82B7-A443053CB9B6}" type="slidenum">
              <a:rPr lang="en-US" altLang="en-US"/>
              <a:pPr/>
              <a:t>‹#›</a:t>
            </a:fld>
            <a:endParaRPr lang="en-US" altLang="en-US"/>
          </a:p>
        </p:txBody>
      </p:sp>
    </p:spTree>
    <p:extLst>
      <p:ext uri="{BB962C8B-B14F-4D97-AF65-F5344CB8AC3E}">
        <p14:creationId xmlns:p14="http://schemas.microsoft.com/office/powerpoint/2010/main" val="353559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95E48326-D31B-46D5-95DE-F50264CDCCE3}"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C8D50048-627F-492A-AEEA-8CDB96F8256D}" type="slidenum">
              <a:rPr lang="nl-NL" altLang="en-US"/>
              <a:pPr/>
              <a:t>‹#›</a:t>
            </a:fld>
            <a:endParaRPr lang="nl-NL" altLang="en-US"/>
          </a:p>
        </p:txBody>
      </p:sp>
    </p:spTree>
    <p:extLst>
      <p:ext uri="{BB962C8B-B14F-4D97-AF65-F5344CB8AC3E}">
        <p14:creationId xmlns:p14="http://schemas.microsoft.com/office/powerpoint/2010/main" val="1021864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8391B0F6-4824-4155-9C39-EBB88D534CEE}" type="datetimeFigureOut">
              <a:rPr lang="nl-NL"/>
              <a:pPr>
                <a:defRPr/>
              </a:pPr>
              <a:t>9-10-2014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764E1B4E-C16F-49BF-A15C-D2B3EB03228E}" type="slidenum">
              <a:rPr lang="nl-NL" altLang="en-US"/>
              <a:pPr/>
              <a:t>‹#›</a:t>
            </a:fld>
            <a:endParaRPr lang="nl-NL" altLang="en-US"/>
          </a:p>
        </p:txBody>
      </p:sp>
    </p:spTree>
    <p:extLst>
      <p:ext uri="{BB962C8B-B14F-4D97-AF65-F5344CB8AC3E}">
        <p14:creationId xmlns:p14="http://schemas.microsoft.com/office/powerpoint/2010/main" val="3046582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B02DEF94-8883-4855-9A3B-C9276D13B169}" type="datetimeFigureOut">
              <a:rPr lang="nl-NL"/>
              <a:pPr>
                <a:defRPr/>
              </a:pPr>
              <a:t>9-10-2014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03AE37B9-B384-4155-B22B-B2F38A975DD8}" type="slidenum">
              <a:rPr lang="nl-NL" altLang="en-US"/>
              <a:pPr/>
              <a:t>‹#›</a:t>
            </a:fld>
            <a:endParaRPr lang="nl-NL" altLang="en-US"/>
          </a:p>
        </p:txBody>
      </p:sp>
    </p:spTree>
    <p:extLst>
      <p:ext uri="{BB962C8B-B14F-4D97-AF65-F5344CB8AC3E}">
        <p14:creationId xmlns:p14="http://schemas.microsoft.com/office/powerpoint/2010/main" val="1303619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20A45AB-5AB0-4261-99BE-15D7D3095F64}" type="datetimeFigureOut">
              <a:rPr lang="nl-NL"/>
              <a:pPr>
                <a:defRPr/>
              </a:pPr>
              <a:t>9-10-2014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3B7E71A4-2701-43E2-BF5A-7FB711C65F09}" type="slidenum">
              <a:rPr lang="nl-NL" altLang="en-US"/>
              <a:pPr/>
              <a:t>‹#›</a:t>
            </a:fld>
            <a:endParaRPr lang="nl-NL" altLang="en-US"/>
          </a:p>
        </p:txBody>
      </p:sp>
    </p:spTree>
    <p:extLst>
      <p:ext uri="{BB962C8B-B14F-4D97-AF65-F5344CB8AC3E}">
        <p14:creationId xmlns:p14="http://schemas.microsoft.com/office/powerpoint/2010/main" val="1357163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77616906-034E-448F-A2C7-F9D670CDE746}"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0156BD54-25E9-43EB-91E8-C12B2A6CC9F5}" type="slidenum">
              <a:rPr lang="nl-NL" altLang="en-US"/>
              <a:pPr/>
              <a:t>‹#›</a:t>
            </a:fld>
            <a:endParaRPr lang="nl-NL" altLang="en-US"/>
          </a:p>
        </p:txBody>
      </p:sp>
    </p:spTree>
    <p:extLst>
      <p:ext uri="{BB962C8B-B14F-4D97-AF65-F5344CB8AC3E}">
        <p14:creationId xmlns:p14="http://schemas.microsoft.com/office/powerpoint/2010/main" val="2277120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08C6F18-AD5D-4481-B3C1-B22D4319F71C}"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E6EA6A95-7C89-4B6D-B652-19218E48BDCF}" type="slidenum">
              <a:rPr lang="nl-NL" altLang="en-US"/>
              <a:pPr/>
              <a:t>‹#›</a:t>
            </a:fld>
            <a:endParaRPr lang="nl-NL" altLang="en-US"/>
          </a:p>
        </p:txBody>
      </p:sp>
    </p:spTree>
    <p:extLst>
      <p:ext uri="{BB962C8B-B14F-4D97-AF65-F5344CB8AC3E}">
        <p14:creationId xmlns:p14="http://schemas.microsoft.com/office/powerpoint/2010/main" val="1596034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4FA7E1A-7553-4D98-9DA9-423AA16E9EB2}"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CAE27AA-0906-4381-AB92-5FD70E72146B}" type="slidenum">
              <a:rPr lang="nl-NL" altLang="en-US"/>
              <a:pPr/>
              <a:t>‹#›</a:t>
            </a:fld>
            <a:endParaRPr lang="nl-NL" altLang="en-US"/>
          </a:p>
        </p:txBody>
      </p:sp>
    </p:spTree>
    <p:extLst>
      <p:ext uri="{BB962C8B-B14F-4D97-AF65-F5344CB8AC3E}">
        <p14:creationId xmlns:p14="http://schemas.microsoft.com/office/powerpoint/2010/main" val="139626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2C327E3-4B95-432E-9B57-21036562766D}"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AE180FA-26EF-4161-A758-444E6E9542E1}" type="slidenum">
              <a:rPr lang="nl-NL" altLang="en-US"/>
              <a:pPr/>
              <a:t>‹#›</a:t>
            </a:fld>
            <a:endParaRPr lang="nl-NL" altLang="en-US"/>
          </a:p>
        </p:txBody>
      </p:sp>
    </p:spTree>
    <p:extLst>
      <p:ext uri="{BB962C8B-B14F-4D97-AF65-F5344CB8AC3E}">
        <p14:creationId xmlns:p14="http://schemas.microsoft.com/office/powerpoint/2010/main" val="4005299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7E526ABA-D7C3-4AB1-8389-7E7642190F6D}"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C1BA940-65B4-4109-8ABA-06E2ADD6055A}" type="slidenum">
              <a:rPr lang="nl-NL" altLang="en-US"/>
              <a:pPr/>
              <a:t>‹#›</a:t>
            </a:fld>
            <a:endParaRPr lang="nl-NL" altLang="en-US"/>
          </a:p>
        </p:txBody>
      </p:sp>
    </p:spTree>
    <p:extLst>
      <p:ext uri="{BB962C8B-B14F-4D97-AF65-F5344CB8AC3E}">
        <p14:creationId xmlns:p14="http://schemas.microsoft.com/office/powerpoint/2010/main" val="2414396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08BC5FA-2567-4512-9BE3-0BFD0F113F88}"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4ACD3FB-7CFC-4750-AC5A-CB7EC4E5F46E}" type="slidenum">
              <a:rPr lang="nl-NL" altLang="en-US"/>
              <a:pPr/>
              <a:t>‹#›</a:t>
            </a:fld>
            <a:endParaRPr lang="nl-NL" altLang="en-US"/>
          </a:p>
        </p:txBody>
      </p:sp>
    </p:spTree>
    <p:extLst>
      <p:ext uri="{BB962C8B-B14F-4D97-AF65-F5344CB8AC3E}">
        <p14:creationId xmlns:p14="http://schemas.microsoft.com/office/powerpoint/2010/main" val="172652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9B7E4157-084C-4CD7-91F5-BCFBD94EE7E6}" type="slidenum">
              <a:rPr lang="en-US" altLang="en-US"/>
              <a:pPr/>
              <a:t>‹#›</a:t>
            </a:fld>
            <a:endParaRPr lang="en-US" altLang="en-US"/>
          </a:p>
        </p:txBody>
      </p:sp>
    </p:spTree>
    <p:extLst>
      <p:ext uri="{BB962C8B-B14F-4D97-AF65-F5344CB8AC3E}">
        <p14:creationId xmlns:p14="http://schemas.microsoft.com/office/powerpoint/2010/main" val="4042110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47FA453-20E2-4B2D-B282-B84A0140AEC0}"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46D3FF1-E7B1-4D5C-8006-EB2D1276B878}" type="slidenum">
              <a:rPr lang="nl-NL" altLang="en-US"/>
              <a:pPr/>
              <a:t>‹#›</a:t>
            </a:fld>
            <a:endParaRPr lang="nl-NL" altLang="en-US"/>
          </a:p>
        </p:txBody>
      </p:sp>
    </p:spTree>
    <p:extLst>
      <p:ext uri="{BB962C8B-B14F-4D97-AF65-F5344CB8AC3E}">
        <p14:creationId xmlns:p14="http://schemas.microsoft.com/office/powerpoint/2010/main" val="574429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1D0F294B-ACCD-495F-B551-D224793FAF69}"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A39860D3-8545-428E-AC1B-CDC58A774356}" type="slidenum">
              <a:rPr lang="nl-NL" altLang="en-US"/>
              <a:pPr/>
              <a:t>‹#›</a:t>
            </a:fld>
            <a:endParaRPr lang="nl-NL" altLang="en-US"/>
          </a:p>
        </p:txBody>
      </p:sp>
    </p:spTree>
    <p:extLst>
      <p:ext uri="{BB962C8B-B14F-4D97-AF65-F5344CB8AC3E}">
        <p14:creationId xmlns:p14="http://schemas.microsoft.com/office/powerpoint/2010/main" val="2992896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3D4964CE-75BA-46E4-9F68-5D7963E0B5B6}" type="datetimeFigureOut">
              <a:rPr lang="nl-NL"/>
              <a:pPr>
                <a:defRPr/>
              </a:pPr>
              <a:t>9-10-2014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51BC035A-099C-4C70-976C-DA208A272C8A}" type="slidenum">
              <a:rPr lang="nl-NL" altLang="en-US"/>
              <a:pPr/>
              <a:t>‹#›</a:t>
            </a:fld>
            <a:endParaRPr lang="nl-NL" altLang="en-US"/>
          </a:p>
        </p:txBody>
      </p:sp>
    </p:spTree>
    <p:extLst>
      <p:ext uri="{BB962C8B-B14F-4D97-AF65-F5344CB8AC3E}">
        <p14:creationId xmlns:p14="http://schemas.microsoft.com/office/powerpoint/2010/main" val="3177266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372CE39F-C354-437E-BE75-F18E1C75C84F}" type="datetimeFigureOut">
              <a:rPr lang="nl-NL"/>
              <a:pPr>
                <a:defRPr/>
              </a:pPr>
              <a:t>9-10-2014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AF8E1068-444E-4DB9-A83F-596066F534EE}" type="slidenum">
              <a:rPr lang="nl-NL" altLang="en-US"/>
              <a:pPr/>
              <a:t>‹#›</a:t>
            </a:fld>
            <a:endParaRPr lang="nl-NL" altLang="en-US"/>
          </a:p>
        </p:txBody>
      </p:sp>
    </p:spTree>
    <p:extLst>
      <p:ext uri="{BB962C8B-B14F-4D97-AF65-F5344CB8AC3E}">
        <p14:creationId xmlns:p14="http://schemas.microsoft.com/office/powerpoint/2010/main" val="8182231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D103319-109E-44D9-8824-E2B0CF7A1CE7}" type="datetimeFigureOut">
              <a:rPr lang="nl-NL"/>
              <a:pPr>
                <a:defRPr/>
              </a:pPr>
              <a:t>9-10-2014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7ED0A820-8290-46BA-95E8-8CEB251A0FCF}" type="slidenum">
              <a:rPr lang="nl-NL" altLang="en-US"/>
              <a:pPr/>
              <a:t>‹#›</a:t>
            </a:fld>
            <a:endParaRPr lang="nl-NL" altLang="en-US"/>
          </a:p>
        </p:txBody>
      </p:sp>
    </p:spTree>
    <p:extLst>
      <p:ext uri="{BB962C8B-B14F-4D97-AF65-F5344CB8AC3E}">
        <p14:creationId xmlns:p14="http://schemas.microsoft.com/office/powerpoint/2010/main" val="3738038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90AE38A-FCCE-442F-B400-BE496D1AF993}"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B9E1B66-A79E-4974-8437-A9B5B539FDB9}" type="slidenum">
              <a:rPr lang="nl-NL" altLang="en-US"/>
              <a:pPr/>
              <a:t>‹#›</a:t>
            </a:fld>
            <a:endParaRPr lang="nl-NL" altLang="en-US"/>
          </a:p>
        </p:txBody>
      </p:sp>
    </p:spTree>
    <p:extLst>
      <p:ext uri="{BB962C8B-B14F-4D97-AF65-F5344CB8AC3E}">
        <p14:creationId xmlns:p14="http://schemas.microsoft.com/office/powerpoint/2010/main" val="3868476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FDFD1CC-4852-478E-8441-87AE695EE089}" type="datetimeFigureOut">
              <a:rPr lang="nl-NL"/>
              <a:pPr>
                <a:defRPr/>
              </a:pPr>
              <a:t>9-10-2014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BA704332-2DB2-44BF-BE91-23547327ABAD}" type="slidenum">
              <a:rPr lang="nl-NL" altLang="en-US"/>
              <a:pPr/>
              <a:t>‹#›</a:t>
            </a:fld>
            <a:endParaRPr lang="nl-NL" altLang="en-US"/>
          </a:p>
        </p:txBody>
      </p:sp>
    </p:spTree>
    <p:extLst>
      <p:ext uri="{BB962C8B-B14F-4D97-AF65-F5344CB8AC3E}">
        <p14:creationId xmlns:p14="http://schemas.microsoft.com/office/powerpoint/2010/main" val="3636683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73CE054-ABCA-4822-9FFD-563EC295DA15}"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C4EA9790-8EFC-4DA8-909E-1C4F02E2241A}" type="slidenum">
              <a:rPr lang="nl-NL" altLang="en-US"/>
              <a:pPr/>
              <a:t>‹#›</a:t>
            </a:fld>
            <a:endParaRPr lang="nl-NL" altLang="en-US"/>
          </a:p>
        </p:txBody>
      </p:sp>
    </p:spTree>
    <p:extLst>
      <p:ext uri="{BB962C8B-B14F-4D97-AF65-F5344CB8AC3E}">
        <p14:creationId xmlns:p14="http://schemas.microsoft.com/office/powerpoint/2010/main" val="4136413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4754504-E0CE-4C2A-91C3-2DB269F96DA4}" type="datetimeFigureOut">
              <a:rPr lang="nl-NL"/>
              <a:pPr>
                <a:defRPr/>
              </a:pPr>
              <a:t>9-10-2014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8D0C6599-5E24-41A5-A021-6784F3BECEEE}" type="slidenum">
              <a:rPr lang="nl-NL" altLang="en-US"/>
              <a:pPr/>
              <a:t>‹#›</a:t>
            </a:fld>
            <a:endParaRPr lang="nl-NL" altLang="en-US"/>
          </a:p>
        </p:txBody>
      </p:sp>
    </p:spTree>
    <p:extLst>
      <p:ext uri="{BB962C8B-B14F-4D97-AF65-F5344CB8AC3E}">
        <p14:creationId xmlns:p14="http://schemas.microsoft.com/office/powerpoint/2010/main" val="350789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89138"/>
            <a:ext cx="40386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9138"/>
            <a:ext cx="40386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F89E45E-7791-430A-B093-C58E4658F861}" type="slidenum">
              <a:rPr lang="en-US" altLang="en-US"/>
              <a:pPr/>
              <a:t>‹#›</a:t>
            </a:fld>
            <a:endParaRPr lang="en-US" altLang="en-US"/>
          </a:p>
        </p:txBody>
      </p:sp>
    </p:spTree>
    <p:extLst>
      <p:ext uri="{BB962C8B-B14F-4D97-AF65-F5344CB8AC3E}">
        <p14:creationId xmlns:p14="http://schemas.microsoft.com/office/powerpoint/2010/main" val="191087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4A2A807E-2CE7-43A4-81C1-334F1FA82BB0}" type="slidenum">
              <a:rPr lang="en-US" altLang="en-US"/>
              <a:pPr/>
              <a:t>‹#›</a:t>
            </a:fld>
            <a:endParaRPr lang="en-US" altLang="en-US"/>
          </a:p>
        </p:txBody>
      </p:sp>
    </p:spTree>
    <p:extLst>
      <p:ext uri="{BB962C8B-B14F-4D97-AF65-F5344CB8AC3E}">
        <p14:creationId xmlns:p14="http://schemas.microsoft.com/office/powerpoint/2010/main" val="55868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E911E15C-3B9E-45A3-9C0A-0B29F993FB80}" type="slidenum">
              <a:rPr lang="en-US" altLang="en-US"/>
              <a:pPr/>
              <a:t>‹#›</a:t>
            </a:fld>
            <a:endParaRPr lang="en-US" altLang="en-US"/>
          </a:p>
        </p:txBody>
      </p:sp>
    </p:spTree>
    <p:extLst>
      <p:ext uri="{BB962C8B-B14F-4D97-AF65-F5344CB8AC3E}">
        <p14:creationId xmlns:p14="http://schemas.microsoft.com/office/powerpoint/2010/main" val="272460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080907E-EEFB-4D46-8490-8321E1B9EDEC}" type="slidenum">
              <a:rPr lang="en-US" altLang="en-US"/>
              <a:pPr/>
              <a:t>‹#›</a:t>
            </a:fld>
            <a:endParaRPr lang="en-US" altLang="en-US"/>
          </a:p>
        </p:txBody>
      </p:sp>
    </p:spTree>
    <p:extLst>
      <p:ext uri="{BB962C8B-B14F-4D97-AF65-F5344CB8AC3E}">
        <p14:creationId xmlns:p14="http://schemas.microsoft.com/office/powerpoint/2010/main" val="57219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kenniswerkplaats-rotterdamstalent.nl/kopie/"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68313" y="1196975"/>
            <a:ext cx="8229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57200" y="1989138"/>
            <a:ext cx="82296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563" name="Rectangle 11"/>
          <p:cNvSpPr>
            <a:spLocks noGrp="1" noChangeArrowheads="1"/>
          </p:cNvSpPr>
          <p:nvPr>
            <p:ph type="dt" sz="half" idx="2"/>
          </p:nvPr>
        </p:nvSpPr>
        <p:spPr bwMode="auto">
          <a:xfrm>
            <a:off x="1219200" y="6477000"/>
            <a:ext cx="3352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solidFill>
                  <a:schemeClr val="bg1"/>
                </a:solidFill>
                <a:latin typeface="Arial" charset="0"/>
                <a:ea typeface="Osaka" pitchFamily="124" charset="-128"/>
              </a:defRPr>
            </a:lvl1pPr>
          </a:lstStyle>
          <a:p>
            <a:pPr>
              <a:defRPr/>
            </a:pPr>
            <a:endParaRPr lang="en-US"/>
          </a:p>
        </p:txBody>
      </p:sp>
      <p:sp>
        <p:nvSpPr>
          <p:cNvPr id="151564" name="Rectangle 12"/>
          <p:cNvSpPr>
            <a:spLocks noGrp="1" noChangeArrowheads="1"/>
          </p:cNvSpPr>
          <p:nvPr>
            <p:ph type="ftr" sz="quarter" idx="3"/>
          </p:nvPr>
        </p:nvSpPr>
        <p:spPr bwMode="auto">
          <a:xfrm>
            <a:off x="1219200" y="6172200"/>
            <a:ext cx="33528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solidFill>
                  <a:schemeClr val="bg1"/>
                </a:solidFill>
                <a:latin typeface="Arial" charset="0"/>
                <a:ea typeface="Osaka" pitchFamily="124" charset="-128"/>
              </a:defRPr>
            </a:lvl1pPr>
          </a:lstStyle>
          <a:p>
            <a:pPr>
              <a:defRPr/>
            </a:pPr>
            <a:endParaRPr lang="en-US"/>
          </a:p>
        </p:txBody>
      </p:sp>
      <p:sp>
        <p:nvSpPr>
          <p:cNvPr id="151565" name="Rectangle 13"/>
          <p:cNvSpPr>
            <a:spLocks noGrp="1" noChangeArrowheads="1"/>
          </p:cNvSpPr>
          <p:nvPr>
            <p:ph type="sldNum" sz="quarter" idx="4"/>
          </p:nvPr>
        </p:nvSpPr>
        <p:spPr bwMode="auto">
          <a:xfrm>
            <a:off x="67056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ea typeface="Osaka" pitchFamily="124" charset="-128"/>
              </a:defRPr>
            </a:lvl1pPr>
          </a:lstStyle>
          <a:p>
            <a:fld id="{6B5BBB9A-3B9E-471B-869D-7FD7D1176DB1}" type="slidenum">
              <a:rPr lang="en-US" altLang="en-US"/>
              <a:pPr/>
              <a:t>‹#›</a:t>
            </a:fld>
            <a:endParaRPr lang="en-US" altLang="en-US"/>
          </a:p>
        </p:txBody>
      </p:sp>
      <p:pic>
        <p:nvPicPr>
          <p:cNvPr id="1031" name="Picture 8" descr="Kenniswerkplaats Rotterdams Talent">
            <a:hlinkClick r:id="rId16" tooltip="Kenniswerkplaats Rotterdams Talen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19663" y="0"/>
            <a:ext cx="42084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Verdana" pitchFamily="34" charset="0"/>
        </a:defRPr>
      </a:lvl2pPr>
      <a:lvl3pPr algn="ctr" rtl="0" eaLnBrk="0" fontAlgn="base" hangingPunct="0">
        <a:spcBef>
          <a:spcPct val="0"/>
        </a:spcBef>
        <a:spcAft>
          <a:spcPct val="0"/>
        </a:spcAft>
        <a:defRPr sz="3200">
          <a:solidFill>
            <a:schemeClr val="tx1"/>
          </a:solidFill>
          <a:latin typeface="Verdana" pitchFamily="34" charset="0"/>
        </a:defRPr>
      </a:lvl3pPr>
      <a:lvl4pPr algn="ctr" rtl="0" eaLnBrk="0" fontAlgn="base" hangingPunct="0">
        <a:spcBef>
          <a:spcPct val="0"/>
        </a:spcBef>
        <a:spcAft>
          <a:spcPct val="0"/>
        </a:spcAft>
        <a:defRPr sz="3200">
          <a:solidFill>
            <a:schemeClr val="tx1"/>
          </a:solidFill>
          <a:latin typeface="Verdana" pitchFamily="34" charset="0"/>
        </a:defRPr>
      </a:lvl4pPr>
      <a:lvl5pPr algn="ctr" rtl="0" eaLnBrk="0" fontAlgn="base" hangingPunct="0">
        <a:spcBef>
          <a:spcPct val="0"/>
        </a:spcBef>
        <a:spcAft>
          <a:spcPct val="0"/>
        </a:spcAft>
        <a:defRPr sz="3200">
          <a:solidFill>
            <a:schemeClr val="tx1"/>
          </a:solidFill>
          <a:latin typeface="Verdana" pitchFamily="34" charset="0"/>
        </a:defRPr>
      </a:lvl5pPr>
      <a:lvl6pPr marL="457200" algn="ctr" rtl="0" fontAlgn="base">
        <a:spcBef>
          <a:spcPct val="0"/>
        </a:spcBef>
        <a:spcAft>
          <a:spcPct val="0"/>
        </a:spcAft>
        <a:defRPr sz="3200">
          <a:solidFill>
            <a:schemeClr val="tx1"/>
          </a:solidFill>
          <a:latin typeface="Verdana" pitchFamily="34" charset="0"/>
        </a:defRPr>
      </a:lvl6pPr>
      <a:lvl7pPr marL="914400" algn="ctr" rtl="0" fontAlgn="base">
        <a:spcBef>
          <a:spcPct val="0"/>
        </a:spcBef>
        <a:spcAft>
          <a:spcPct val="0"/>
        </a:spcAft>
        <a:defRPr sz="3200">
          <a:solidFill>
            <a:schemeClr val="tx1"/>
          </a:solidFill>
          <a:latin typeface="Verdana" pitchFamily="34" charset="0"/>
        </a:defRPr>
      </a:lvl7pPr>
      <a:lvl8pPr marL="1371600" algn="ctr" rtl="0" fontAlgn="base">
        <a:spcBef>
          <a:spcPct val="0"/>
        </a:spcBef>
        <a:spcAft>
          <a:spcPct val="0"/>
        </a:spcAft>
        <a:defRPr sz="3200">
          <a:solidFill>
            <a:schemeClr val="tx1"/>
          </a:solidFill>
          <a:latin typeface="Verdana" pitchFamily="34" charset="0"/>
        </a:defRPr>
      </a:lvl8pPr>
      <a:lvl9pPr marL="1828800" algn="ctr"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p>
        </p:txBody>
      </p:sp>
      <p:sp>
        <p:nvSpPr>
          <p:cNvPr id="2051"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79FFBBDA-6982-4B8B-96AA-CD132568C946}" type="datetimeFigureOut">
              <a:rPr lang="nl-NL"/>
              <a:pPr>
                <a:defRPr/>
              </a:pPr>
              <a:t>9-10-2014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B7F8258-67C2-4220-A7E3-51E526553523}" type="slidenum">
              <a:rPr lang="nl-NL" altLang="en-US"/>
              <a:pPr/>
              <a:t>‹#›</a:t>
            </a:fld>
            <a:endParaRPr lang="nl-NL"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p>
        </p:txBody>
      </p:sp>
      <p:sp>
        <p:nvSpPr>
          <p:cNvPr id="3075"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CCF8C3B-EBBB-4841-9BCE-D3855E9ECFC9}" type="datetimeFigureOut">
              <a:rPr lang="nl-NL"/>
              <a:pPr>
                <a:defRPr/>
              </a:pPr>
              <a:t>9-10-2014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527189-8988-4389-9711-CBAF68D66EF1}" type="slidenum">
              <a:rPr lang="nl-NL" altLang="en-US"/>
              <a:pPr/>
              <a:t>‹#›</a:t>
            </a:fld>
            <a:endParaRPr lang="nl-NL"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p>
        </p:txBody>
      </p:sp>
      <p:sp>
        <p:nvSpPr>
          <p:cNvPr id="409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59D09943-C632-414F-A8F6-6BA70CCF3D78}" type="datetimeFigureOut">
              <a:rPr lang="nl-NL"/>
              <a:pPr>
                <a:defRPr/>
              </a:pPr>
              <a:t>9-10-2014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227474B-F37C-4ABE-8C66-9BBA09315957}" type="slidenum">
              <a:rPr lang="nl-NL" altLang="en-US"/>
              <a:pPr/>
              <a:t>‹#›</a:t>
            </a:fld>
            <a:endParaRPr lang="nl-NL"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p>
        </p:txBody>
      </p:sp>
      <p:sp>
        <p:nvSpPr>
          <p:cNvPr id="5123"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7A223DE-BBFC-41F4-A40F-DCB252D8F378}" type="datetimeFigureOut">
              <a:rPr lang="nl-NL"/>
              <a:pPr>
                <a:defRPr/>
              </a:pPr>
              <a:t>9-10-2014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54C6E7F-CFB7-40C3-9964-74A894C06B0C}" type="slidenum">
              <a:rPr lang="nl-NL" altLang="en-US"/>
              <a:pPr/>
              <a:t>‹#›</a:t>
            </a:fld>
            <a:endParaRPr lang="nl-NL"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950" y="1196975"/>
            <a:ext cx="8589963" cy="638175"/>
          </a:xfrm>
        </p:spPr>
        <p:txBody>
          <a:bodyPr/>
          <a:lstStyle/>
          <a:p>
            <a:r>
              <a:rPr lang="nl-NL" altLang="en-US" sz="2800" b="1" dirty="0" smtClean="0"/>
              <a:t>Risicojongeren in Rotterdam</a:t>
            </a:r>
            <a:endParaRPr lang="en-US" altLang="en-US" sz="2800" b="1" dirty="0" smtClean="0"/>
          </a:p>
        </p:txBody>
      </p:sp>
      <p:sp>
        <p:nvSpPr>
          <p:cNvPr id="3" name="Content Placeholder 2"/>
          <p:cNvSpPr>
            <a:spLocks noGrp="1"/>
          </p:cNvSpPr>
          <p:nvPr>
            <p:ph idx="1"/>
          </p:nvPr>
        </p:nvSpPr>
        <p:spPr>
          <a:xfrm>
            <a:off x="468313" y="2133600"/>
            <a:ext cx="8229600" cy="3887788"/>
          </a:xfrm>
        </p:spPr>
        <p:txBody>
          <a:bodyPr/>
          <a:lstStyle/>
          <a:p>
            <a:pPr marL="0" indent="0">
              <a:buFontTx/>
              <a:buNone/>
              <a:defRPr/>
            </a:pPr>
            <a:r>
              <a:rPr lang="nl-NL" b="1" dirty="0" smtClean="0"/>
              <a:t>Aanleiding</a:t>
            </a:r>
          </a:p>
          <a:p>
            <a:pPr>
              <a:buFont typeface="Arial" panose="020B0604020202020204" pitchFamily="34" charset="0"/>
              <a:buChar char="•"/>
              <a:defRPr/>
            </a:pPr>
            <a:r>
              <a:rPr lang="nl-NL" sz="2400" dirty="0" smtClean="0"/>
              <a:t>Wetenschappelijke input integrale benadering</a:t>
            </a:r>
          </a:p>
          <a:p>
            <a:pPr>
              <a:buFont typeface="Arial" panose="020B0604020202020204" pitchFamily="34" charset="0"/>
              <a:buChar char="•"/>
              <a:defRPr/>
            </a:pPr>
            <a:r>
              <a:rPr lang="nl-NL" sz="2400" dirty="0"/>
              <a:t>Input voor conferentie Gemeente Rotterdam/Rijk</a:t>
            </a:r>
          </a:p>
          <a:p>
            <a:pPr>
              <a:buFont typeface="Arial" panose="020B0604020202020204" pitchFamily="34" charset="0"/>
              <a:buChar char="•"/>
              <a:defRPr/>
            </a:pPr>
            <a:endParaRPr lang="nl-NL" dirty="0"/>
          </a:p>
          <a:p>
            <a:pPr marL="0" indent="0">
              <a:buNone/>
              <a:defRPr/>
            </a:pPr>
            <a:r>
              <a:rPr lang="nl-NL" b="1" dirty="0"/>
              <a:t>Opzet studie</a:t>
            </a:r>
          </a:p>
          <a:p>
            <a:pPr>
              <a:buFont typeface="Arial" panose="020B0604020202020204" pitchFamily="34" charset="0"/>
              <a:buChar char="•"/>
              <a:defRPr/>
            </a:pPr>
            <a:r>
              <a:rPr lang="nl-NL" sz="2400" dirty="0"/>
              <a:t>Literatuurstudie en experts</a:t>
            </a:r>
            <a:endParaRPr lang="en-US" sz="2400" dirty="0"/>
          </a:p>
        </p:txBody>
      </p:sp>
    </p:spTree>
    <p:extLst>
      <p:ext uri="{BB962C8B-B14F-4D97-AF65-F5344CB8AC3E}">
        <p14:creationId xmlns:p14="http://schemas.microsoft.com/office/powerpoint/2010/main" val="421032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nl-NL" altLang="en-US" smtClean="0"/>
              <a:t>Herintredingssysteem figuur</a:t>
            </a:r>
            <a:endParaRPr lang="en-US" altLang="en-US" smtClean="0"/>
          </a:p>
        </p:txBody>
      </p:sp>
      <p:pic>
        <p:nvPicPr>
          <p:cNvPr id="10243" name="Tijdelijke aanduiding voor inhoud 2"/>
          <p:cNvPicPr>
            <a:picLocks noGrp="1" noChangeAspect="1"/>
          </p:cNvPicPr>
          <p:nvPr>
            <p:ph idx="1"/>
          </p:nvPr>
        </p:nvPicPr>
        <p:blipFill>
          <a:blip r:embed="rId2" cstate="print"/>
          <a:srcRect/>
          <a:stretch>
            <a:fillRect/>
          </a:stretch>
        </p:blipFill>
        <p:spPr>
          <a:xfrm>
            <a:off x="2627313" y="1989138"/>
            <a:ext cx="3887787" cy="38877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950" y="1196975"/>
            <a:ext cx="8589963" cy="638175"/>
          </a:xfrm>
        </p:spPr>
        <p:txBody>
          <a:bodyPr/>
          <a:lstStyle/>
          <a:p>
            <a:r>
              <a:rPr lang="nl-NL" altLang="en-US" sz="2800" smtClean="0"/>
              <a:t>Definitie kwetsbaarheid en multiproblematiek</a:t>
            </a:r>
            <a:endParaRPr lang="en-US" altLang="en-US" sz="2800" smtClean="0"/>
          </a:p>
        </p:txBody>
      </p:sp>
      <p:sp>
        <p:nvSpPr>
          <p:cNvPr id="3" name="Content Placeholder 2"/>
          <p:cNvSpPr>
            <a:spLocks noGrp="1"/>
          </p:cNvSpPr>
          <p:nvPr>
            <p:ph idx="1"/>
          </p:nvPr>
        </p:nvSpPr>
        <p:spPr>
          <a:xfrm>
            <a:off x="468313" y="2133600"/>
            <a:ext cx="8229600" cy="3887788"/>
          </a:xfrm>
        </p:spPr>
        <p:txBody>
          <a:bodyPr/>
          <a:lstStyle/>
          <a:p>
            <a:pPr marL="0" indent="0">
              <a:buFontTx/>
              <a:buNone/>
              <a:defRPr/>
            </a:pPr>
            <a:r>
              <a:rPr lang="nl-NL" sz="1800" dirty="0" smtClean="0"/>
              <a:t>‘Problemen ontstaan wanneer er onvoldoende beschermende factoren zijn om de risicofactoren te compenseren’ (Van der Laan &amp; Blom, 2006).</a:t>
            </a:r>
          </a:p>
          <a:p>
            <a:pPr marL="0" indent="0">
              <a:buFontTx/>
              <a:buNone/>
              <a:defRPr/>
            </a:pPr>
            <a:endParaRPr lang="nl-NL" altLang="en-US" sz="1800" dirty="0" smtClean="0"/>
          </a:p>
          <a:p>
            <a:pPr marL="0" indent="0">
              <a:buFontTx/>
              <a:buNone/>
              <a:defRPr/>
            </a:pPr>
            <a:r>
              <a:rPr lang="nl-NL" altLang="en-US" sz="1800" dirty="0" smtClean="0"/>
              <a:t>‘</a:t>
            </a:r>
            <a:r>
              <a:rPr lang="nl-NL" altLang="en-US" sz="1800" dirty="0"/>
              <a:t>Opeenstapeling van problemen op meerdere </a:t>
            </a:r>
            <a:r>
              <a:rPr lang="nl-NL" altLang="en-US" sz="1800" dirty="0" smtClean="0"/>
              <a:t>leefgebieden, onder andere via …’ (interview)</a:t>
            </a: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950" y="1196975"/>
            <a:ext cx="8589963" cy="638175"/>
          </a:xfrm>
        </p:spPr>
        <p:txBody>
          <a:bodyPr/>
          <a:lstStyle/>
          <a:p>
            <a:r>
              <a:rPr lang="nl-NL" altLang="en-US" sz="2800" dirty="0" smtClean="0"/>
              <a:t>Cijfers risicojongeren in Rotterdam</a:t>
            </a:r>
            <a:endParaRPr lang="en-US" altLang="en-US" sz="2800" dirty="0" smtClean="0"/>
          </a:p>
        </p:txBody>
      </p:sp>
      <p:sp>
        <p:nvSpPr>
          <p:cNvPr id="3" name="Content Placeholder 2"/>
          <p:cNvSpPr>
            <a:spLocks noGrp="1"/>
          </p:cNvSpPr>
          <p:nvPr>
            <p:ph idx="1"/>
          </p:nvPr>
        </p:nvSpPr>
        <p:spPr>
          <a:xfrm>
            <a:off x="468313" y="2133600"/>
            <a:ext cx="8229600" cy="3887788"/>
          </a:xfrm>
        </p:spPr>
        <p:txBody>
          <a:bodyPr/>
          <a:lstStyle/>
          <a:p>
            <a:pPr marL="0" indent="0">
              <a:buFontTx/>
              <a:buNone/>
              <a:defRPr/>
            </a:pPr>
            <a:r>
              <a:rPr lang="nl-NL" sz="4000" dirty="0" smtClean="0"/>
              <a:t>Aanleiding</a:t>
            </a:r>
          </a:p>
          <a:p>
            <a:pPr>
              <a:buFont typeface="Arial" panose="020B0604020202020204" pitchFamily="34" charset="0"/>
              <a:buChar char="•"/>
              <a:defRPr/>
            </a:pPr>
            <a:r>
              <a:rPr lang="nl-NL" dirty="0" smtClean="0"/>
              <a:t>Wetenschappelijke input integrale benadering</a:t>
            </a:r>
          </a:p>
          <a:p>
            <a:pPr>
              <a:buFont typeface="Arial" panose="020B0604020202020204" pitchFamily="34" charset="0"/>
              <a:buChar char="•"/>
              <a:defRPr/>
            </a:pPr>
            <a:r>
              <a:rPr lang="nl-NL" dirty="0" smtClean="0"/>
              <a:t>Input voor conferentie Gemeente Rotterdam/Rijk</a:t>
            </a:r>
          </a:p>
          <a:p>
            <a:pPr>
              <a:buFont typeface="Arial" panose="020B0604020202020204" pitchFamily="34" charset="0"/>
              <a:buChar char="•"/>
              <a:defRPr/>
            </a:pPr>
            <a:endParaRPr lang="nl-NL" dirty="0"/>
          </a:p>
          <a:p>
            <a:pPr marL="0" indent="0">
              <a:buFontTx/>
              <a:buNone/>
              <a:defRPr/>
            </a:pPr>
            <a:r>
              <a:rPr lang="nl-NL" sz="4000" dirty="0" smtClean="0"/>
              <a:t>Opzet studie</a:t>
            </a:r>
          </a:p>
          <a:p>
            <a:pPr>
              <a:defRPr/>
            </a:pPr>
            <a:r>
              <a:rPr lang="nl-NL" dirty="0"/>
              <a:t>Literatuurstudie en experts</a:t>
            </a:r>
            <a:endParaRPr lang="en-US" dirty="0"/>
          </a:p>
        </p:txBody>
      </p:sp>
      <p:pic>
        <p:nvPicPr>
          <p:cNvPr id="2" name="Afbeelding 1"/>
          <p:cNvPicPr>
            <a:picLocks noChangeAspect="1"/>
          </p:cNvPicPr>
          <p:nvPr/>
        </p:nvPicPr>
        <p:blipFill>
          <a:blip r:embed="rId3"/>
          <a:stretch>
            <a:fillRect/>
          </a:stretch>
        </p:blipFill>
        <p:spPr>
          <a:xfrm>
            <a:off x="-1908720" y="-99392"/>
            <a:ext cx="11321736" cy="7076085"/>
          </a:xfrm>
          <a:prstGeom prst="rect">
            <a:avLst/>
          </a:prstGeom>
        </p:spPr>
      </p:pic>
    </p:spTree>
    <p:extLst>
      <p:ext uri="{BB962C8B-B14F-4D97-AF65-F5344CB8AC3E}">
        <p14:creationId xmlns:p14="http://schemas.microsoft.com/office/powerpoint/2010/main" val="382338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7950" y="1196975"/>
            <a:ext cx="8589963" cy="638175"/>
          </a:xfrm>
        </p:spPr>
        <p:txBody>
          <a:bodyPr/>
          <a:lstStyle/>
          <a:p>
            <a:endParaRPr lang="en-US" altLang="en-US" sz="2800" dirty="0" smtClean="0"/>
          </a:p>
        </p:txBody>
      </p:sp>
      <p:pic>
        <p:nvPicPr>
          <p:cNvPr id="2" name="Tijdelijke aanduiding voor inhoud 1"/>
          <p:cNvPicPr>
            <a:picLocks noGrp="1" noChangeAspect="1"/>
          </p:cNvPicPr>
          <p:nvPr>
            <p:ph idx="1"/>
          </p:nvPr>
        </p:nvPicPr>
        <p:blipFill>
          <a:blip r:embed="rId3"/>
          <a:stretch>
            <a:fillRect/>
          </a:stretch>
        </p:blipFill>
        <p:spPr>
          <a:xfrm>
            <a:off x="204352" y="1340767"/>
            <a:ext cx="8688128" cy="5430081"/>
          </a:xfrm>
          <a:prstGeom prst="rect">
            <a:avLst/>
          </a:prstGeom>
        </p:spPr>
      </p:pic>
    </p:spTree>
    <p:extLst>
      <p:ext uri="{BB962C8B-B14F-4D97-AF65-F5344CB8AC3E}">
        <p14:creationId xmlns:p14="http://schemas.microsoft.com/office/powerpoint/2010/main" val="140184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87363" y="1062038"/>
            <a:ext cx="8229600" cy="638175"/>
          </a:xfrm>
        </p:spPr>
        <p:txBody>
          <a:bodyPr/>
          <a:lstStyle/>
          <a:p>
            <a:pPr eaLnBrk="1" hangingPunct="1"/>
            <a:r>
              <a:rPr lang="en-GB" altLang="nl-NL" dirty="0" err="1" smtClean="0"/>
              <a:t>Psychologische</a:t>
            </a:r>
            <a:r>
              <a:rPr lang="en-GB" altLang="nl-NL" dirty="0" smtClean="0"/>
              <a:t> </a:t>
            </a:r>
            <a:r>
              <a:rPr lang="en-GB" altLang="nl-NL" dirty="0" err="1" smtClean="0"/>
              <a:t>basisbehoeften</a:t>
            </a:r>
            <a:r>
              <a:rPr lang="en-GB" altLang="nl-NL" dirty="0" smtClean="0"/>
              <a:t> en </a:t>
            </a:r>
            <a:r>
              <a:rPr lang="en-GB" altLang="nl-NL" dirty="0" err="1" smtClean="0"/>
              <a:t>algemeen</a:t>
            </a:r>
            <a:r>
              <a:rPr lang="en-GB" altLang="nl-NL" dirty="0" smtClean="0"/>
              <a:t> </a:t>
            </a:r>
            <a:r>
              <a:rPr lang="en-GB" altLang="nl-NL" dirty="0" err="1" smtClean="0"/>
              <a:t>ontwikkelingsmodel</a:t>
            </a:r>
            <a:endParaRPr lang="en-GB" altLang="nl-NL" dirty="0" smtClean="0"/>
          </a:p>
        </p:txBody>
      </p:sp>
      <p:sp>
        <p:nvSpPr>
          <p:cNvPr id="14338" name="Tijdelijke aanduiding voor inhoud 2"/>
          <p:cNvSpPr>
            <a:spLocks noGrp="1"/>
          </p:cNvSpPr>
          <p:nvPr>
            <p:ph idx="1"/>
          </p:nvPr>
        </p:nvSpPr>
        <p:spPr>
          <a:xfrm>
            <a:off x="487363" y="1700213"/>
            <a:ext cx="8229600" cy="4321175"/>
          </a:xfrm>
        </p:spPr>
        <p:txBody>
          <a:bodyPr/>
          <a:lstStyle/>
          <a:p>
            <a:pPr eaLnBrk="1" hangingPunct="1">
              <a:buFontTx/>
              <a:buNone/>
            </a:pPr>
            <a:endParaRPr lang="en-GB" altLang="nl-NL" dirty="0" smtClean="0"/>
          </a:p>
          <a:p>
            <a:pPr lvl="1" eaLnBrk="1" hangingPunct="1"/>
            <a:r>
              <a:rPr lang="en-GB" altLang="nl-NL" dirty="0" err="1" smtClean="0"/>
              <a:t>Desi</a:t>
            </a:r>
            <a:r>
              <a:rPr lang="en-GB" altLang="nl-NL" dirty="0" smtClean="0"/>
              <a:t> &amp; Ryan: </a:t>
            </a:r>
            <a:r>
              <a:rPr lang="en-GB" altLang="nl-NL" dirty="0" err="1" smtClean="0"/>
              <a:t>autonomie</a:t>
            </a:r>
            <a:r>
              <a:rPr lang="en-GB" altLang="nl-NL" dirty="0" smtClean="0"/>
              <a:t>, network en </a:t>
            </a:r>
            <a:r>
              <a:rPr lang="en-GB" altLang="nl-NL" dirty="0" err="1" smtClean="0"/>
              <a:t>competenties</a:t>
            </a:r>
            <a:endParaRPr lang="en-GB" altLang="nl-NL" dirty="0" smtClean="0"/>
          </a:p>
          <a:p>
            <a:pPr lvl="1" eaLnBrk="1" hangingPunct="1"/>
            <a:endParaRPr lang="en-GB" altLang="nl-NL" u="sng" dirty="0" smtClean="0"/>
          </a:p>
          <a:p>
            <a:pPr lvl="1" eaLnBrk="1" hangingPunct="1"/>
            <a:r>
              <a:rPr lang="en-GB" altLang="nl-NL" dirty="0" err="1" smtClean="0"/>
              <a:t>Bronfenbrenner</a:t>
            </a:r>
            <a:r>
              <a:rPr lang="en-GB" altLang="nl-NL" dirty="0" smtClean="0"/>
              <a:t>: </a:t>
            </a:r>
            <a:r>
              <a:rPr lang="en-GB" altLang="nl-NL" dirty="0" err="1" smtClean="0"/>
              <a:t>ervaringen</a:t>
            </a:r>
            <a:r>
              <a:rPr lang="en-GB" altLang="nl-NL" dirty="0" smtClean="0"/>
              <a:t>, </a:t>
            </a:r>
            <a:r>
              <a:rPr lang="en-GB" altLang="nl-NL" dirty="0" err="1" smtClean="0"/>
              <a:t>connecties</a:t>
            </a:r>
            <a:r>
              <a:rPr lang="en-GB" altLang="nl-NL" dirty="0" smtClean="0"/>
              <a:t> en </a:t>
            </a:r>
            <a:r>
              <a:rPr lang="en-GB" altLang="nl-NL" dirty="0" err="1" smtClean="0"/>
              <a:t>transities</a:t>
            </a:r>
            <a:endParaRPr lang="en-GB" altLang="nl-NL" dirty="0" smtClean="0"/>
          </a:p>
          <a:p>
            <a:pPr lvl="1" eaLnBrk="1" hangingPunct="1"/>
            <a:endParaRPr lang="en-GB" altLang="nl-NL" dirty="0" smtClean="0"/>
          </a:p>
          <a:p>
            <a:pPr eaLnBrk="1" hangingPunct="1"/>
            <a:endParaRPr lang="en-GB" altLang="nl-NL" dirty="0" smtClean="0"/>
          </a:p>
          <a:p>
            <a:pPr eaLnBrk="1" hangingPunct="1">
              <a:buFontTx/>
              <a:buNone/>
            </a:pPr>
            <a:endParaRPr lang="en-GB" altLang="nl-NL" dirty="0" smtClean="0"/>
          </a:p>
          <a:p>
            <a:pPr eaLnBrk="1" hangingPunct="1">
              <a:buFontTx/>
              <a:buNone/>
            </a:pPr>
            <a:endParaRPr lang="en-GB" alt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1960662" y="1998365"/>
            <a:ext cx="5230946" cy="3579069"/>
            <a:chOff x="1956527" y="1778902"/>
            <a:chExt cx="5230946" cy="3579069"/>
          </a:xfrm>
        </p:grpSpPr>
        <p:sp>
          <p:nvSpPr>
            <p:cNvPr id="7" name="Rounded Rectangle 6"/>
            <p:cNvSpPr/>
            <p:nvPr/>
          </p:nvSpPr>
          <p:spPr bwMode="auto">
            <a:xfrm>
              <a:off x="1956527" y="1778902"/>
              <a:ext cx="5230946" cy="3579069"/>
            </a:xfrm>
            <a:prstGeom prst="roundRect">
              <a:avLst>
                <a:gd name="adj" fmla="val 0"/>
              </a:avLst>
            </a:prstGeom>
            <a:solidFill>
              <a:srgbClr val="E3727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956527" y="1778902"/>
              <a:ext cx="864098" cy="276999"/>
            </a:xfrm>
            <a:prstGeom prst="rect">
              <a:avLst/>
            </a:prstGeom>
            <a:noFill/>
          </p:spPr>
          <p:txBody>
            <a:bodyPr wrap="square" rtlCol="0">
              <a:spAutoFit/>
            </a:bodyPr>
            <a:lstStyle/>
            <a:p>
              <a:r>
                <a:rPr lang="en-US" sz="1200" b="1" dirty="0" smtClean="0"/>
                <a:t>Macro</a:t>
              </a:r>
              <a:endParaRPr lang="en-US" sz="1200" b="1" dirty="0"/>
            </a:p>
          </p:txBody>
        </p:sp>
        <p:sp>
          <p:nvSpPr>
            <p:cNvPr id="18" name="TextBox 17"/>
            <p:cNvSpPr txBox="1"/>
            <p:nvPr/>
          </p:nvSpPr>
          <p:spPr>
            <a:xfrm>
              <a:off x="4139951" y="1789714"/>
              <a:ext cx="864098" cy="261610"/>
            </a:xfrm>
            <a:prstGeom prst="rect">
              <a:avLst/>
            </a:prstGeom>
            <a:solidFill>
              <a:srgbClr val="FF9933"/>
            </a:solidFill>
          </p:spPr>
          <p:txBody>
            <a:bodyPr wrap="square" rtlCol="0">
              <a:spAutoFit/>
            </a:bodyPr>
            <a:lstStyle/>
            <a:p>
              <a:pPr algn="ctr"/>
              <a:r>
                <a:rPr lang="en-US" sz="1100" dirty="0" err="1" smtClean="0"/>
                <a:t>Werk</a:t>
              </a:r>
              <a:endParaRPr lang="en-US" sz="1100" dirty="0"/>
            </a:p>
          </p:txBody>
        </p:sp>
        <p:sp>
          <p:nvSpPr>
            <p:cNvPr id="20" name="TextBox 19"/>
            <p:cNvSpPr txBox="1"/>
            <p:nvPr/>
          </p:nvSpPr>
          <p:spPr>
            <a:xfrm>
              <a:off x="6311470" y="3429718"/>
              <a:ext cx="864098" cy="261610"/>
            </a:xfrm>
            <a:prstGeom prst="rect">
              <a:avLst/>
            </a:prstGeom>
            <a:solidFill>
              <a:srgbClr val="FF9933"/>
            </a:solidFill>
          </p:spPr>
          <p:txBody>
            <a:bodyPr wrap="square" rtlCol="0">
              <a:spAutoFit/>
            </a:bodyPr>
            <a:lstStyle/>
            <a:p>
              <a:pPr algn="ctr"/>
              <a:r>
                <a:rPr lang="en-US" sz="1100" dirty="0" err="1" smtClean="0"/>
                <a:t>Autoriteit</a:t>
              </a:r>
              <a:endParaRPr lang="en-US" sz="1100" dirty="0"/>
            </a:p>
          </p:txBody>
        </p:sp>
        <p:sp>
          <p:nvSpPr>
            <p:cNvPr id="23" name="TextBox 22"/>
            <p:cNvSpPr txBox="1"/>
            <p:nvPr/>
          </p:nvSpPr>
          <p:spPr>
            <a:xfrm>
              <a:off x="1970186" y="3429937"/>
              <a:ext cx="864098" cy="261610"/>
            </a:xfrm>
            <a:prstGeom prst="rect">
              <a:avLst/>
            </a:prstGeom>
            <a:solidFill>
              <a:srgbClr val="FF9933"/>
            </a:solidFill>
          </p:spPr>
          <p:txBody>
            <a:bodyPr wrap="square" rtlCol="0">
              <a:spAutoFit/>
            </a:bodyPr>
            <a:lstStyle/>
            <a:p>
              <a:pPr algn="ctr"/>
              <a:r>
                <a:rPr lang="en-US" sz="1100" dirty="0" err="1" smtClean="0"/>
                <a:t>Relaties</a:t>
              </a:r>
              <a:endParaRPr lang="en-US" sz="1100" dirty="0"/>
            </a:p>
          </p:txBody>
        </p:sp>
        <p:sp>
          <p:nvSpPr>
            <p:cNvPr id="24" name="TextBox 23"/>
            <p:cNvSpPr txBox="1"/>
            <p:nvPr/>
          </p:nvSpPr>
          <p:spPr>
            <a:xfrm>
              <a:off x="4139950" y="5085184"/>
              <a:ext cx="864098" cy="261610"/>
            </a:xfrm>
            <a:prstGeom prst="rect">
              <a:avLst/>
            </a:prstGeom>
            <a:solidFill>
              <a:srgbClr val="FF9933"/>
            </a:solidFill>
          </p:spPr>
          <p:txBody>
            <a:bodyPr wrap="square" rtlCol="0">
              <a:spAutoFit/>
            </a:bodyPr>
            <a:lstStyle/>
            <a:p>
              <a:pPr algn="ctr"/>
              <a:r>
                <a:rPr lang="en-US" sz="1100" dirty="0" err="1" smtClean="0"/>
                <a:t>Zorg</a:t>
              </a:r>
              <a:endParaRPr lang="en-US" sz="1100" dirty="0"/>
            </a:p>
          </p:txBody>
        </p:sp>
      </p:grpSp>
      <p:grpSp>
        <p:nvGrpSpPr>
          <p:cNvPr id="3" name="Group 29"/>
          <p:cNvGrpSpPr/>
          <p:nvPr/>
        </p:nvGrpSpPr>
        <p:grpSpPr>
          <a:xfrm>
            <a:off x="3028674" y="2739880"/>
            <a:ext cx="3094921" cy="2096038"/>
            <a:chOff x="3024539" y="2520417"/>
            <a:chExt cx="3094921" cy="2096038"/>
          </a:xfrm>
        </p:grpSpPr>
        <p:sp>
          <p:nvSpPr>
            <p:cNvPr id="8" name="Rounded Rectangle 7"/>
            <p:cNvSpPr/>
            <p:nvPr/>
          </p:nvSpPr>
          <p:spPr bwMode="auto">
            <a:xfrm>
              <a:off x="3024539" y="2520417"/>
              <a:ext cx="3094921" cy="2096038"/>
            </a:xfrm>
            <a:prstGeom prst="roundRect">
              <a:avLst>
                <a:gd name="adj" fmla="val 0"/>
              </a:avLst>
            </a:prstGeom>
            <a:solidFill>
              <a:srgbClr val="FAA4A7"/>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024539" y="2520417"/>
              <a:ext cx="864098" cy="276999"/>
            </a:xfrm>
            <a:prstGeom prst="rect">
              <a:avLst/>
            </a:prstGeom>
            <a:noFill/>
          </p:spPr>
          <p:txBody>
            <a:bodyPr wrap="square" rtlCol="0">
              <a:spAutoFit/>
            </a:bodyPr>
            <a:lstStyle/>
            <a:p>
              <a:r>
                <a:rPr lang="en-US" sz="1200" b="1" dirty="0" err="1" smtClean="0"/>
                <a:t>Meso</a:t>
              </a:r>
              <a:endParaRPr lang="en-US" sz="1200" b="1" dirty="0"/>
            </a:p>
          </p:txBody>
        </p:sp>
        <p:sp>
          <p:nvSpPr>
            <p:cNvPr id="19" name="TextBox 18"/>
            <p:cNvSpPr txBox="1"/>
            <p:nvPr/>
          </p:nvSpPr>
          <p:spPr>
            <a:xfrm>
              <a:off x="4139951" y="2531044"/>
              <a:ext cx="864098" cy="261610"/>
            </a:xfrm>
            <a:prstGeom prst="rect">
              <a:avLst/>
            </a:prstGeom>
            <a:solidFill>
              <a:srgbClr val="FF9933"/>
            </a:solidFill>
          </p:spPr>
          <p:txBody>
            <a:bodyPr wrap="square" rtlCol="0">
              <a:spAutoFit/>
            </a:bodyPr>
            <a:lstStyle/>
            <a:p>
              <a:pPr algn="ctr"/>
              <a:r>
                <a:rPr lang="en-US" sz="1100" dirty="0" smtClean="0"/>
                <a:t>School</a:t>
              </a:r>
              <a:endParaRPr lang="en-US" sz="1100" dirty="0"/>
            </a:p>
          </p:txBody>
        </p:sp>
        <p:sp>
          <p:nvSpPr>
            <p:cNvPr id="21" name="TextBox 20"/>
            <p:cNvSpPr txBox="1"/>
            <p:nvPr/>
          </p:nvSpPr>
          <p:spPr>
            <a:xfrm>
              <a:off x="5242859" y="4343564"/>
              <a:ext cx="864098" cy="261610"/>
            </a:xfrm>
            <a:prstGeom prst="rect">
              <a:avLst/>
            </a:prstGeom>
            <a:solidFill>
              <a:srgbClr val="FF9933"/>
            </a:solidFill>
          </p:spPr>
          <p:txBody>
            <a:bodyPr wrap="square" rtlCol="0">
              <a:spAutoFit/>
            </a:bodyPr>
            <a:lstStyle/>
            <a:p>
              <a:pPr algn="ctr"/>
              <a:r>
                <a:rPr lang="en-US" sz="1100" dirty="0" err="1" smtClean="0"/>
                <a:t>Gezin</a:t>
              </a:r>
              <a:endParaRPr lang="en-US" sz="1100" dirty="0"/>
            </a:p>
          </p:txBody>
        </p:sp>
        <p:sp>
          <p:nvSpPr>
            <p:cNvPr id="22" name="TextBox 21"/>
            <p:cNvSpPr txBox="1"/>
            <p:nvPr/>
          </p:nvSpPr>
          <p:spPr>
            <a:xfrm>
              <a:off x="3036590" y="4343564"/>
              <a:ext cx="864098" cy="261610"/>
            </a:xfrm>
            <a:prstGeom prst="rect">
              <a:avLst/>
            </a:prstGeom>
            <a:solidFill>
              <a:srgbClr val="FF9933"/>
            </a:solidFill>
          </p:spPr>
          <p:txBody>
            <a:bodyPr wrap="square" rtlCol="0">
              <a:spAutoFit/>
            </a:bodyPr>
            <a:lstStyle/>
            <a:p>
              <a:pPr algn="ctr"/>
              <a:r>
                <a:rPr lang="en-US" sz="1100" dirty="0" err="1" smtClean="0"/>
                <a:t>Buurt</a:t>
              </a:r>
              <a:endParaRPr lang="en-US" sz="1100" dirty="0"/>
            </a:p>
          </p:txBody>
        </p:sp>
      </p:grpSp>
      <p:grpSp>
        <p:nvGrpSpPr>
          <p:cNvPr id="4" name="Group 31"/>
          <p:cNvGrpSpPr/>
          <p:nvPr/>
        </p:nvGrpSpPr>
        <p:grpSpPr>
          <a:xfrm>
            <a:off x="3734195" y="3211835"/>
            <a:ext cx="1683878" cy="1152129"/>
            <a:chOff x="3730060" y="2992372"/>
            <a:chExt cx="1683878" cy="1152129"/>
          </a:xfrm>
        </p:grpSpPr>
        <p:sp>
          <p:nvSpPr>
            <p:cNvPr id="9" name="Rounded Rectangle 8"/>
            <p:cNvSpPr/>
            <p:nvPr/>
          </p:nvSpPr>
          <p:spPr bwMode="auto">
            <a:xfrm>
              <a:off x="3730060" y="2992372"/>
              <a:ext cx="1683878" cy="1151693"/>
            </a:xfrm>
            <a:prstGeom prst="roundRect">
              <a:avLst>
                <a:gd name="adj" fmla="val 0"/>
              </a:avLst>
            </a:prstGeom>
            <a:solidFill>
              <a:srgbClr val="F1F3AB"/>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742472" y="3000803"/>
              <a:ext cx="864098" cy="276999"/>
            </a:xfrm>
            <a:prstGeom prst="rect">
              <a:avLst/>
            </a:prstGeom>
            <a:noFill/>
          </p:spPr>
          <p:txBody>
            <a:bodyPr wrap="square" rtlCol="0">
              <a:spAutoFit/>
            </a:bodyPr>
            <a:lstStyle/>
            <a:p>
              <a:r>
                <a:rPr lang="en-US" sz="1200" b="1" dirty="0" smtClean="0"/>
                <a:t>Kind</a:t>
              </a:r>
              <a:endParaRPr lang="en-US" sz="1200" b="1" dirty="0"/>
            </a:p>
          </p:txBody>
        </p:sp>
        <p:sp>
          <p:nvSpPr>
            <p:cNvPr id="11" name="TextBox 10"/>
            <p:cNvSpPr txBox="1"/>
            <p:nvPr/>
          </p:nvSpPr>
          <p:spPr>
            <a:xfrm>
              <a:off x="4549840" y="3867502"/>
              <a:ext cx="864098" cy="276999"/>
            </a:xfrm>
            <a:prstGeom prst="rect">
              <a:avLst/>
            </a:prstGeom>
            <a:noFill/>
          </p:spPr>
          <p:txBody>
            <a:bodyPr wrap="square" rtlCol="0">
              <a:spAutoFit/>
            </a:bodyPr>
            <a:lstStyle/>
            <a:p>
              <a:pPr algn="r"/>
              <a:r>
                <a:rPr lang="en-US" sz="1200" b="1" dirty="0" err="1" smtClean="0"/>
                <a:t>Jongere</a:t>
              </a:r>
              <a:endParaRPr lang="en-US" sz="1200" b="1" dirty="0"/>
            </a:p>
          </p:txBody>
        </p:sp>
      </p:grpSp>
      <p:sp>
        <p:nvSpPr>
          <p:cNvPr id="25" name="TextBox 24"/>
          <p:cNvSpPr txBox="1"/>
          <p:nvPr/>
        </p:nvSpPr>
        <p:spPr>
          <a:xfrm>
            <a:off x="4080239" y="3556848"/>
            <a:ext cx="991791"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err="1" smtClean="0"/>
              <a:t>Autonomie</a:t>
            </a:r>
            <a:endParaRPr lang="en-US" sz="800" dirty="0" smtClean="0"/>
          </a:p>
          <a:p>
            <a:r>
              <a:rPr lang="en-US" sz="800" dirty="0" err="1" smtClean="0"/>
              <a:t>Netwerk</a:t>
            </a:r>
            <a:endParaRPr lang="en-US" sz="800" dirty="0" smtClean="0"/>
          </a:p>
          <a:p>
            <a:r>
              <a:rPr lang="en-US" sz="800" dirty="0" err="1" smtClean="0"/>
              <a:t>Capaciteiten</a:t>
            </a:r>
            <a:endParaRPr lang="en-US" sz="800" dirty="0"/>
          </a:p>
        </p:txBody>
      </p:sp>
      <p:grpSp>
        <p:nvGrpSpPr>
          <p:cNvPr id="5" name="Group 79"/>
          <p:cNvGrpSpPr/>
          <p:nvPr/>
        </p:nvGrpSpPr>
        <p:grpSpPr>
          <a:xfrm>
            <a:off x="1097360" y="1052736"/>
            <a:ext cx="7625390" cy="5450542"/>
            <a:chOff x="1097360" y="1052736"/>
            <a:chExt cx="7625390" cy="5450542"/>
          </a:xfrm>
        </p:grpSpPr>
        <p:sp>
          <p:nvSpPr>
            <p:cNvPr id="33" name="TextBox 32"/>
            <p:cNvSpPr txBox="1"/>
            <p:nvPr/>
          </p:nvSpPr>
          <p:spPr>
            <a:xfrm>
              <a:off x="6106957" y="1052736"/>
              <a:ext cx="2376264" cy="707886"/>
            </a:xfrm>
            <a:prstGeom prst="rect">
              <a:avLst/>
            </a:prstGeom>
            <a:noFill/>
          </p:spPr>
          <p:txBody>
            <a:bodyPr wrap="square" rtlCol="0">
              <a:spAutoFit/>
            </a:bodyPr>
            <a:lstStyle/>
            <a:p>
              <a:pPr marL="171450" indent="-171450">
                <a:buFontTx/>
                <a:buChar char="-"/>
              </a:pPr>
              <a:r>
                <a:rPr lang="en-US" sz="1000" dirty="0" err="1" smtClean="0"/>
                <a:t>Onveilig</a:t>
              </a:r>
              <a:r>
                <a:rPr lang="en-US" sz="1000" dirty="0" smtClean="0"/>
                <a:t> </a:t>
              </a:r>
              <a:r>
                <a:rPr lang="en-US" sz="1000" dirty="0" err="1" smtClean="0"/>
                <a:t>klimaat</a:t>
              </a:r>
              <a:endParaRPr lang="en-US" sz="1000" dirty="0" smtClean="0"/>
            </a:p>
            <a:p>
              <a:pPr marL="171450" indent="-171450">
                <a:buFontTx/>
                <a:buChar char="-"/>
              </a:pPr>
              <a:r>
                <a:rPr lang="en-US" sz="1000" dirty="0" err="1" smtClean="0"/>
                <a:t>Negatieve</a:t>
              </a:r>
              <a:r>
                <a:rPr lang="en-US" sz="1000" dirty="0" smtClean="0"/>
                <a:t> </a:t>
              </a:r>
              <a:r>
                <a:rPr lang="en-US" sz="1000" dirty="0" err="1" smtClean="0"/>
                <a:t>onderwijsstijl</a:t>
              </a:r>
              <a:endParaRPr lang="en-US" sz="1000" dirty="0" smtClean="0"/>
            </a:p>
            <a:p>
              <a:pPr marL="171450" indent="-171450">
                <a:buFontTx/>
                <a:buChar char="-"/>
              </a:pPr>
              <a:r>
                <a:rPr lang="en-US" sz="1000" dirty="0" err="1" smtClean="0"/>
                <a:t>Negatieve</a:t>
              </a:r>
              <a:r>
                <a:rPr lang="en-US" sz="1000" dirty="0" smtClean="0"/>
                <a:t> attitudes </a:t>
              </a:r>
              <a:r>
                <a:rPr lang="en-US" sz="1000" dirty="0" err="1" smtClean="0"/>
                <a:t>leraren</a:t>
              </a:r>
              <a:endParaRPr lang="en-US" sz="1000" dirty="0" smtClean="0"/>
            </a:p>
            <a:p>
              <a:pPr marL="171450" indent="-171450">
                <a:buFontTx/>
                <a:buChar char="-"/>
              </a:pPr>
              <a:r>
                <a:rPr lang="en-US" sz="1000" dirty="0" err="1" smtClean="0"/>
                <a:t>Gebrekkige</a:t>
              </a:r>
              <a:r>
                <a:rPr lang="en-US" sz="1000" dirty="0" smtClean="0"/>
                <a:t> binding </a:t>
              </a:r>
              <a:r>
                <a:rPr lang="en-US" sz="1000" dirty="0" err="1" smtClean="0"/>
                <a:t>aan</a:t>
              </a:r>
              <a:r>
                <a:rPr lang="en-US" sz="1000" dirty="0" smtClean="0"/>
                <a:t> school</a:t>
              </a:r>
              <a:endParaRPr lang="en-US" sz="1000" dirty="0"/>
            </a:p>
          </p:txBody>
        </p:sp>
        <p:sp>
          <p:nvSpPr>
            <p:cNvPr id="35" name="TextBox 34"/>
            <p:cNvSpPr txBox="1"/>
            <p:nvPr/>
          </p:nvSpPr>
          <p:spPr>
            <a:xfrm>
              <a:off x="6660232" y="5949280"/>
              <a:ext cx="2062518" cy="553998"/>
            </a:xfrm>
            <a:prstGeom prst="rect">
              <a:avLst/>
            </a:prstGeom>
            <a:noFill/>
          </p:spPr>
          <p:txBody>
            <a:bodyPr wrap="square" rtlCol="0">
              <a:spAutoFit/>
            </a:bodyPr>
            <a:lstStyle/>
            <a:p>
              <a:pPr marL="171450" indent="-171450">
                <a:buFontTx/>
                <a:buChar char="-"/>
              </a:pPr>
              <a:r>
                <a:rPr lang="en-US" sz="1000" dirty="0" err="1" smtClean="0"/>
                <a:t>Problemen</a:t>
              </a:r>
              <a:r>
                <a:rPr lang="en-US" sz="1000" dirty="0" smtClean="0"/>
                <a:t> </a:t>
              </a:r>
              <a:r>
                <a:rPr lang="en-US" sz="1000" dirty="0" err="1" smtClean="0"/>
                <a:t>ouders</a:t>
              </a:r>
              <a:endParaRPr lang="en-US" sz="1000" dirty="0" smtClean="0"/>
            </a:p>
            <a:p>
              <a:pPr marL="171450" indent="-171450">
                <a:buFontTx/>
                <a:buChar char="-"/>
              </a:pPr>
              <a:r>
                <a:rPr lang="en-US" sz="1000" dirty="0" err="1" smtClean="0"/>
                <a:t>Pedagogisch</a:t>
              </a:r>
              <a:r>
                <a:rPr lang="en-US" sz="1000" dirty="0" smtClean="0"/>
                <a:t> </a:t>
              </a:r>
              <a:r>
                <a:rPr lang="en-US" sz="1000" dirty="0" err="1" smtClean="0"/>
                <a:t>incompetentie</a:t>
              </a:r>
              <a:endParaRPr lang="en-US" sz="1000" dirty="0" smtClean="0"/>
            </a:p>
            <a:p>
              <a:pPr marL="171450" indent="-171450">
                <a:buFontTx/>
                <a:buChar char="-"/>
              </a:pPr>
              <a:r>
                <a:rPr lang="en-US" sz="1000" dirty="0" err="1" smtClean="0"/>
                <a:t>Onveilig</a:t>
              </a:r>
              <a:r>
                <a:rPr lang="en-US" sz="1000" dirty="0" smtClean="0"/>
                <a:t> </a:t>
              </a:r>
              <a:r>
                <a:rPr lang="en-US" sz="1000" dirty="0" err="1" smtClean="0"/>
                <a:t>opvoedingsklimaat</a:t>
              </a:r>
              <a:endParaRPr lang="en-US" sz="1000" dirty="0"/>
            </a:p>
          </p:txBody>
        </p:sp>
        <p:sp>
          <p:nvSpPr>
            <p:cNvPr id="36" name="TextBox 35"/>
            <p:cNvSpPr txBox="1"/>
            <p:nvPr/>
          </p:nvSpPr>
          <p:spPr>
            <a:xfrm>
              <a:off x="1097360" y="5842188"/>
              <a:ext cx="1944216" cy="553998"/>
            </a:xfrm>
            <a:prstGeom prst="rect">
              <a:avLst/>
            </a:prstGeom>
            <a:noFill/>
          </p:spPr>
          <p:txBody>
            <a:bodyPr wrap="square" rtlCol="0">
              <a:spAutoFit/>
            </a:bodyPr>
            <a:lstStyle/>
            <a:p>
              <a:pPr marL="171450" indent="-171450">
                <a:buFontTx/>
                <a:buChar char="-"/>
              </a:pPr>
              <a:r>
                <a:rPr lang="en-US" sz="1000" dirty="0" err="1" smtClean="0"/>
                <a:t>Onveiligheid</a:t>
              </a:r>
              <a:endParaRPr lang="en-US" sz="1000" dirty="0" smtClean="0"/>
            </a:p>
            <a:p>
              <a:pPr marL="171450" indent="-171450">
                <a:buFontTx/>
                <a:buChar char="-"/>
              </a:pPr>
              <a:r>
                <a:rPr lang="en-US" sz="1000" dirty="0" err="1" smtClean="0"/>
                <a:t>Desintegratie</a:t>
              </a:r>
              <a:endParaRPr lang="en-US" sz="1000" dirty="0" smtClean="0"/>
            </a:p>
            <a:p>
              <a:pPr marL="171450" indent="-171450">
                <a:buFontTx/>
                <a:buChar char="-"/>
              </a:pPr>
              <a:r>
                <a:rPr lang="en-US" sz="1000" dirty="0" err="1" smtClean="0"/>
                <a:t>Gebrekkige</a:t>
              </a:r>
              <a:r>
                <a:rPr lang="en-US" sz="1000" dirty="0" smtClean="0"/>
                <a:t> </a:t>
              </a:r>
              <a:r>
                <a:rPr lang="en-US" sz="1000" dirty="0" err="1" smtClean="0"/>
                <a:t>sociale</a:t>
              </a:r>
              <a:r>
                <a:rPr lang="en-US" sz="1000" dirty="0" smtClean="0"/>
                <a:t> </a:t>
              </a:r>
              <a:r>
                <a:rPr lang="en-US" sz="1000" dirty="0" err="1" smtClean="0"/>
                <a:t>controle</a:t>
              </a:r>
              <a:endParaRPr lang="en-US" sz="1000" dirty="0"/>
            </a:p>
          </p:txBody>
        </p:sp>
        <p:cxnSp>
          <p:nvCxnSpPr>
            <p:cNvPr id="47" name="Straight Arrow Connector 46"/>
            <p:cNvCxnSpPr>
              <a:stCxn id="19" idx="0"/>
              <a:endCxn id="33" idx="1"/>
            </p:cNvCxnSpPr>
            <p:nvPr/>
          </p:nvCxnSpPr>
          <p:spPr bwMode="auto">
            <a:xfrm flipV="1">
              <a:off x="4576135" y="1406679"/>
              <a:ext cx="1530822" cy="134382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21" idx="2"/>
              <a:endCxn id="35" idx="1"/>
            </p:cNvCxnSpPr>
            <p:nvPr/>
          </p:nvCxnSpPr>
          <p:spPr bwMode="auto">
            <a:xfrm>
              <a:off x="5679043" y="4824637"/>
              <a:ext cx="981189" cy="140164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p:cNvCxnSpPr>
              <a:stCxn id="22" idx="2"/>
              <a:endCxn id="36" idx="0"/>
            </p:cNvCxnSpPr>
            <p:nvPr/>
          </p:nvCxnSpPr>
          <p:spPr bwMode="auto">
            <a:xfrm flipH="1">
              <a:off x="2069468" y="4824637"/>
              <a:ext cx="1403306" cy="101755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Group 84"/>
          <p:cNvGrpSpPr/>
          <p:nvPr/>
        </p:nvGrpSpPr>
        <p:grpSpPr>
          <a:xfrm>
            <a:off x="0" y="917049"/>
            <a:ext cx="9126865" cy="5739655"/>
            <a:chOff x="0" y="917049"/>
            <a:chExt cx="9126865" cy="5739655"/>
          </a:xfrm>
        </p:grpSpPr>
        <p:sp>
          <p:nvSpPr>
            <p:cNvPr id="34" name="TextBox 33"/>
            <p:cNvSpPr txBox="1"/>
            <p:nvPr/>
          </p:nvSpPr>
          <p:spPr>
            <a:xfrm>
              <a:off x="7326665" y="2746924"/>
              <a:ext cx="1800200" cy="861774"/>
            </a:xfrm>
            <a:prstGeom prst="rect">
              <a:avLst/>
            </a:prstGeom>
            <a:noFill/>
          </p:spPr>
          <p:txBody>
            <a:bodyPr wrap="square" rtlCol="0">
              <a:spAutoFit/>
            </a:bodyPr>
            <a:lstStyle/>
            <a:p>
              <a:pPr marL="171450" indent="-171450">
                <a:buFontTx/>
                <a:buChar char="-"/>
              </a:pPr>
              <a:endParaRPr lang="en-US" sz="1000" dirty="0" smtClean="0"/>
            </a:p>
            <a:p>
              <a:pPr marL="171450" indent="-171450">
                <a:buFontTx/>
                <a:buChar char="-"/>
              </a:pPr>
              <a:r>
                <a:rPr lang="en-US" sz="1000" dirty="0" err="1" smtClean="0"/>
                <a:t>Ontoegankelijke</a:t>
              </a:r>
              <a:r>
                <a:rPr lang="en-US" sz="1000" dirty="0" smtClean="0"/>
                <a:t> of </a:t>
              </a:r>
              <a:r>
                <a:rPr lang="en-US" sz="1000" dirty="0" err="1" smtClean="0"/>
                <a:t>ontoereikende</a:t>
              </a:r>
              <a:r>
                <a:rPr lang="en-US" sz="1000" dirty="0" smtClean="0"/>
                <a:t> </a:t>
              </a:r>
              <a:r>
                <a:rPr lang="en-US" sz="1000" dirty="0" err="1" smtClean="0"/>
                <a:t>voorzieningen</a:t>
              </a:r>
              <a:endParaRPr lang="en-US" sz="1000" dirty="0" smtClean="0"/>
            </a:p>
            <a:p>
              <a:pPr marL="171450" indent="-171450">
                <a:buFontTx/>
                <a:buChar char="-"/>
              </a:pPr>
              <a:r>
                <a:rPr lang="en-US" sz="1000" dirty="0" err="1" smtClean="0"/>
                <a:t>Intollerantie</a:t>
              </a:r>
              <a:endParaRPr lang="en-US" sz="1000" dirty="0"/>
            </a:p>
          </p:txBody>
        </p:sp>
        <p:cxnSp>
          <p:nvCxnSpPr>
            <p:cNvPr id="54" name="Straight Arrow Connector 53"/>
            <p:cNvCxnSpPr>
              <a:stCxn id="20" idx="0"/>
              <a:endCxn id="34" idx="1"/>
            </p:cNvCxnSpPr>
            <p:nvPr/>
          </p:nvCxnSpPr>
          <p:spPr bwMode="auto">
            <a:xfrm flipV="1">
              <a:off x="6747654" y="3177811"/>
              <a:ext cx="579011" cy="47137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80"/>
            <p:cNvGrpSpPr/>
            <p:nvPr/>
          </p:nvGrpSpPr>
          <p:grpSpPr>
            <a:xfrm>
              <a:off x="0" y="917049"/>
              <a:ext cx="5489848" cy="5739655"/>
              <a:chOff x="0" y="917049"/>
              <a:chExt cx="5489848" cy="5739655"/>
            </a:xfrm>
          </p:grpSpPr>
          <p:sp>
            <p:nvSpPr>
              <p:cNvPr id="38" name="TextBox 37"/>
              <p:cNvSpPr txBox="1"/>
              <p:nvPr/>
            </p:nvSpPr>
            <p:spPr>
              <a:xfrm>
                <a:off x="2304254" y="917049"/>
                <a:ext cx="1835696" cy="553998"/>
              </a:xfrm>
              <a:prstGeom prst="rect">
                <a:avLst/>
              </a:prstGeom>
              <a:noFill/>
            </p:spPr>
            <p:txBody>
              <a:bodyPr wrap="square" rtlCol="0">
                <a:spAutoFit/>
              </a:bodyPr>
              <a:lstStyle/>
              <a:p>
                <a:pPr marL="171450" indent="-171450">
                  <a:buFontTx/>
                  <a:buChar char="-"/>
                </a:pPr>
                <a:r>
                  <a:rPr lang="en-US" sz="1000" dirty="0" err="1" smtClean="0"/>
                  <a:t>Werkloosheid</a:t>
                </a:r>
                <a:endParaRPr lang="en-US" sz="1000" dirty="0"/>
              </a:p>
              <a:p>
                <a:pPr marL="171450" indent="-171450">
                  <a:buFontTx/>
                  <a:buChar char="-"/>
                </a:pPr>
                <a:r>
                  <a:rPr lang="en-US" sz="1000" dirty="0" err="1" smtClean="0"/>
                  <a:t>Onprettig</a:t>
                </a:r>
                <a:r>
                  <a:rPr lang="en-US" sz="1000" dirty="0" smtClean="0"/>
                  <a:t> </a:t>
                </a:r>
                <a:r>
                  <a:rPr lang="en-US" sz="1000" dirty="0" err="1" smtClean="0"/>
                  <a:t>werkklimaat</a:t>
                </a:r>
                <a:endParaRPr lang="en-US" sz="1000" dirty="0"/>
              </a:p>
              <a:p>
                <a:pPr marL="171450" indent="-171450">
                  <a:buFontTx/>
                  <a:buChar char="-"/>
                </a:pPr>
                <a:r>
                  <a:rPr lang="en-US" sz="1000" dirty="0" err="1" smtClean="0"/>
                  <a:t>Spanningen</a:t>
                </a:r>
                <a:endParaRPr lang="en-US" sz="1000" dirty="0"/>
              </a:p>
            </p:txBody>
          </p:sp>
          <p:sp>
            <p:nvSpPr>
              <p:cNvPr id="39" name="TextBox 38"/>
              <p:cNvSpPr txBox="1"/>
              <p:nvPr/>
            </p:nvSpPr>
            <p:spPr>
              <a:xfrm>
                <a:off x="0" y="2946642"/>
                <a:ext cx="1835696" cy="553998"/>
              </a:xfrm>
              <a:prstGeom prst="rect">
                <a:avLst/>
              </a:prstGeom>
              <a:noFill/>
            </p:spPr>
            <p:txBody>
              <a:bodyPr wrap="square" rtlCol="0">
                <a:spAutoFit/>
              </a:bodyPr>
              <a:lstStyle/>
              <a:p>
                <a:pPr marL="171450" indent="-171450">
                  <a:buFontTx/>
                  <a:buChar char="-"/>
                </a:pPr>
                <a:r>
                  <a:rPr lang="en-US" sz="1000" dirty="0" err="1" smtClean="0"/>
                  <a:t>Slechte</a:t>
                </a:r>
                <a:r>
                  <a:rPr lang="en-US" sz="1000" dirty="0" smtClean="0"/>
                  <a:t> </a:t>
                </a:r>
                <a:r>
                  <a:rPr lang="en-US" sz="1000" dirty="0" err="1" smtClean="0"/>
                  <a:t>ervaringen</a:t>
                </a:r>
                <a:endParaRPr lang="en-US" sz="1000" dirty="0"/>
              </a:p>
              <a:p>
                <a:pPr marL="171450" indent="-171450">
                  <a:buFontTx/>
                  <a:buChar char="-"/>
                </a:pPr>
                <a:r>
                  <a:rPr lang="en-US" sz="1000" dirty="0" err="1" smtClean="0"/>
                  <a:t>Spanningen</a:t>
                </a:r>
                <a:endParaRPr lang="en-US" sz="1000" dirty="0" smtClean="0"/>
              </a:p>
              <a:p>
                <a:pPr marL="171450" indent="-171450">
                  <a:buFontTx/>
                  <a:buChar char="-"/>
                </a:pPr>
                <a:r>
                  <a:rPr lang="en-US" sz="1000" dirty="0" err="1" smtClean="0"/>
                  <a:t>Deviante</a:t>
                </a:r>
                <a:r>
                  <a:rPr lang="en-US" sz="1000" dirty="0" smtClean="0"/>
                  <a:t> </a:t>
                </a:r>
                <a:r>
                  <a:rPr lang="en-US" sz="1000" dirty="0" err="1" smtClean="0"/>
                  <a:t>vrienden</a:t>
                </a:r>
                <a:endParaRPr lang="en-US" sz="1000" dirty="0"/>
              </a:p>
            </p:txBody>
          </p:sp>
          <p:sp>
            <p:nvSpPr>
              <p:cNvPr id="40" name="TextBox 39"/>
              <p:cNvSpPr txBox="1"/>
              <p:nvPr/>
            </p:nvSpPr>
            <p:spPr>
              <a:xfrm>
                <a:off x="3654152" y="5948818"/>
                <a:ext cx="1835696" cy="707886"/>
              </a:xfrm>
              <a:prstGeom prst="rect">
                <a:avLst/>
              </a:prstGeom>
              <a:noFill/>
            </p:spPr>
            <p:txBody>
              <a:bodyPr wrap="square" rtlCol="0">
                <a:spAutoFit/>
              </a:bodyPr>
              <a:lstStyle/>
              <a:p>
                <a:pPr marL="171450" indent="-171450">
                  <a:buFontTx/>
                  <a:buChar char="-"/>
                </a:pPr>
                <a:r>
                  <a:rPr lang="en-US" sz="1000" dirty="0" err="1" smtClean="0"/>
                  <a:t>Ontoegankelijke</a:t>
                </a:r>
                <a:r>
                  <a:rPr lang="en-US" sz="1000" dirty="0" smtClean="0"/>
                  <a:t> of </a:t>
                </a:r>
                <a:r>
                  <a:rPr lang="en-US" sz="1000" dirty="0" err="1" smtClean="0"/>
                  <a:t>ontoereikende</a:t>
                </a:r>
                <a:r>
                  <a:rPr lang="en-US" sz="1000" dirty="0" smtClean="0"/>
                  <a:t> </a:t>
                </a:r>
                <a:r>
                  <a:rPr lang="en-US" sz="1000" dirty="0" err="1" smtClean="0"/>
                  <a:t>voorzieningen</a:t>
                </a:r>
                <a:endParaRPr lang="en-US" sz="1000" dirty="0" smtClean="0"/>
              </a:p>
              <a:p>
                <a:pPr marL="171450" indent="-171450">
                  <a:buFontTx/>
                  <a:buChar char="-"/>
                </a:pPr>
                <a:r>
                  <a:rPr lang="en-US" sz="1000" dirty="0" err="1" smtClean="0"/>
                  <a:t>Iatrogene</a:t>
                </a:r>
                <a:r>
                  <a:rPr lang="en-US" sz="1000" dirty="0" smtClean="0"/>
                  <a:t> </a:t>
                </a:r>
                <a:r>
                  <a:rPr lang="en-US" sz="1000" dirty="0" err="1" smtClean="0"/>
                  <a:t>effecten</a:t>
                </a:r>
                <a:r>
                  <a:rPr lang="en-US" sz="1000" dirty="0" smtClean="0"/>
                  <a:t> </a:t>
                </a:r>
                <a:r>
                  <a:rPr lang="en-US" sz="1000" dirty="0" err="1" smtClean="0"/>
                  <a:t>zorg</a:t>
                </a:r>
                <a:endParaRPr lang="en-US" sz="1000" dirty="0"/>
              </a:p>
            </p:txBody>
          </p:sp>
          <p:cxnSp>
            <p:nvCxnSpPr>
              <p:cNvPr id="51" name="Straight Arrow Connector 50"/>
              <p:cNvCxnSpPr>
                <a:stCxn id="7" idx="0"/>
                <a:endCxn id="38" idx="2"/>
              </p:cNvCxnSpPr>
              <p:nvPr/>
            </p:nvCxnSpPr>
            <p:spPr bwMode="auto">
              <a:xfrm flipH="1" flipV="1">
                <a:off x="3222102" y="1471047"/>
                <a:ext cx="1354033" cy="52731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24" idx="2"/>
                <a:endCxn id="40" idx="0"/>
              </p:cNvCxnSpPr>
              <p:nvPr/>
            </p:nvCxnSpPr>
            <p:spPr bwMode="auto">
              <a:xfrm flipH="1">
                <a:off x="4572000" y="5566257"/>
                <a:ext cx="4134" cy="38256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23" idx="1"/>
                <a:endCxn id="39" idx="2"/>
              </p:cNvCxnSpPr>
              <p:nvPr/>
            </p:nvCxnSpPr>
            <p:spPr bwMode="auto">
              <a:xfrm flipH="1" flipV="1">
                <a:off x="917848" y="3500640"/>
                <a:ext cx="1056473" cy="27956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5" name="Group 95"/>
          <p:cNvGrpSpPr/>
          <p:nvPr/>
        </p:nvGrpSpPr>
        <p:grpSpPr>
          <a:xfrm>
            <a:off x="0" y="1760622"/>
            <a:ext cx="4124323" cy="2801852"/>
            <a:chOff x="0" y="1760622"/>
            <a:chExt cx="4124323" cy="2801852"/>
          </a:xfrm>
        </p:grpSpPr>
        <p:sp>
          <p:nvSpPr>
            <p:cNvPr id="37" name="TextBox 36"/>
            <p:cNvSpPr txBox="1"/>
            <p:nvPr/>
          </p:nvSpPr>
          <p:spPr>
            <a:xfrm>
              <a:off x="0" y="1760622"/>
              <a:ext cx="1835696" cy="400110"/>
            </a:xfrm>
            <a:prstGeom prst="rect">
              <a:avLst/>
            </a:prstGeom>
            <a:noFill/>
          </p:spPr>
          <p:txBody>
            <a:bodyPr wrap="square" rtlCol="0">
              <a:spAutoFit/>
            </a:bodyPr>
            <a:lstStyle/>
            <a:p>
              <a:pPr marL="171450" indent="-171450">
                <a:buFontTx/>
                <a:buChar char="-"/>
              </a:pPr>
              <a:r>
                <a:rPr lang="en-US" sz="1000" dirty="0" err="1" smtClean="0"/>
                <a:t>Pesten</a:t>
              </a:r>
              <a:r>
                <a:rPr lang="en-US" sz="1000" dirty="0" smtClean="0"/>
                <a:t>/</a:t>
              </a:r>
              <a:r>
                <a:rPr lang="en-US" sz="1000" dirty="0" err="1" smtClean="0"/>
                <a:t>isolement</a:t>
              </a:r>
              <a:endParaRPr lang="en-US" sz="1000" dirty="0" smtClean="0"/>
            </a:p>
            <a:p>
              <a:pPr marL="171450" indent="-171450">
                <a:buFontTx/>
                <a:buChar char="-"/>
              </a:pPr>
              <a:r>
                <a:rPr lang="en-US" sz="1000" dirty="0" err="1" smtClean="0"/>
                <a:t>Deviante</a:t>
              </a:r>
              <a:r>
                <a:rPr lang="en-US" sz="1000" dirty="0" smtClean="0"/>
                <a:t> </a:t>
              </a:r>
              <a:r>
                <a:rPr lang="en-US" sz="1000" dirty="0" err="1" smtClean="0"/>
                <a:t>vriendengroepen</a:t>
              </a:r>
              <a:endParaRPr lang="en-US" sz="1000" dirty="0"/>
            </a:p>
          </p:txBody>
        </p:sp>
        <p:sp>
          <p:nvSpPr>
            <p:cNvPr id="90" name="Freeform 89"/>
            <p:cNvSpPr/>
            <p:nvPr/>
          </p:nvSpPr>
          <p:spPr bwMode="auto">
            <a:xfrm>
              <a:off x="2779715" y="2520058"/>
              <a:ext cx="1344608" cy="2042416"/>
            </a:xfrm>
            <a:custGeom>
              <a:avLst/>
              <a:gdLst>
                <a:gd name="connsiteX0" fmla="*/ 653536 w 1358386"/>
                <a:gd name="connsiteY0" fmla="*/ 2419350 h 2425982"/>
                <a:gd name="connsiteX1" fmla="*/ 501136 w 1358386"/>
                <a:gd name="connsiteY1" fmla="*/ 2152650 h 2425982"/>
                <a:gd name="connsiteX2" fmla="*/ 24886 w 1358386"/>
                <a:gd name="connsiteY2" fmla="*/ 638175 h 2425982"/>
                <a:gd name="connsiteX3" fmla="*/ 1358386 w 1358386"/>
                <a:gd name="connsiteY3" fmla="*/ 0 h 2425982"/>
                <a:gd name="connsiteX0" fmla="*/ 651934 w 1356784"/>
                <a:gd name="connsiteY0" fmla="*/ 2419350 h 2420621"/>
                <a:gd name="connsiteX1" fmla="*/ 518584 w 1356784"/>
                <a:gd name="connsiteY1" fmla="*/ 2019300 h 2420621"/>
                <a:gd name="connsiteX2" fmla="*/ 23284 w 1356784"/>
                <a:gd name="connsiteY2" fmla="*/ 638175 h 2420621"/>
                <a:gd name="connsiteX3" fmla="*/ 1356784 w 1356784"/>
                <a:gd name="connsiteY3" fmla="*/ 0 h 2420621"/>
                <a:gd name="connsiteX0" fmla="*/ 671793 w 1376643"/>
                <a:gd name="connsiteY0" fmla="*/ 2419350 h 2419742"/>
                <a:gd name="connsiteX1" fmla="*/ 357468 w 1376643"/>
                <a:gd name="connsiteY1" fmla="*/ 1714500 h 2419742"/>
                <a:gd name="connsiteX2" fmla="*/ 43143 w 1376643"/>
                <a:gd name="connsiteY2" fmla="*/ 638175 h 2419742"/>
                <a:gd name="connsiteX3" fmla="*/ 1376643 w 1376643"/>
                <a:gd name="connsiteY3" fmla="*/ 0 h 2419742"/>
                <a:gd name="connsiteX0" fmla="*/ 674146 w 1378996"/>
                <a:gd name="connsiteY0" fmla="*/ 2419350 h 2419750"/>
                <a:gd name="connsiteX1" fmla="*/ 359821 w 1378996"/>
                <a:gd name="connsiteY1" fmla="*/ 1714500 h 2419750"/>
                <a:gd name="connsiteX2" fmla="*/ 45496 w 1378996"/>
                <a:gd name="connsiteY2" fmla="*/ 638175 h 2419750"/>
                <a:gd name="connsiteX3" fmla="*/ 1378996 w 1378996"/>
                <a:gd name="connsiteY3" fmla="*/ 0 h 2419750"/>
                <a:gd name="connsiteX0" fmla="*/ 680598 w 1385448"/>
                <a:gd name="connsiteY0" fmla="*/ 2419350 h 2420038"/>
                <a:gd name="connsiteX1" fmla="*/ 366273 w 1385448"/>
                <a:gd name="connsiteY1" fmla="*/ 1714500 h 2420038"/>
                <a:gd name="connsiteX2" fmla="*/ 51948 w 1385448"/>
                <a:gd name="connsiteY2" fmla="*/ 638175 h 2420038"/>
                <a:gd name="connsiteX3" fmla="*/ 1385448 w 1385448"/>
                <a:gd name="connsiteY3" fmla="*/ 0 h 2420038"/>
                <a:gd name="connsiteX0" fmla="*/ 643478 w 1348328"/>
                <a:gd name="connsiteY0" fmla="*/ 2419350 h 2419350"/>
                <a:gd name="connsiteX1" fmla="*/ 14828 w 1348328"/>
                <a:gd name="connsiteY1" fmla="*/ 638175 h 2419350"/>
                <a:gd name="connsiteX2" fmla="*/ 1348328 w 1348328"/>
                <a:gd name="connsiteY2" fmla="*/ 0 h 2419350"/>
                <a:gd name="connsiteX0" fmla="*/ 649731 w 1354581"/>
                <a:gd name="connsiteY0" fmla="*/ 2419350 h 2419350"/>
                <a:gd name="connsiteX1" fmla="*/ 21081 w 1354581"/>
                <a:gd name="connsiteY1" fmla="*/ 638175 h 2419350"/>
                <a:gd name="connsiteX2" fmla="*/ 1354581 w 1354581"/>
                <a:gd name="connsiteY2" fmla="*/ 0 h 2419350"/>
                <a:gd name="connsiteX0" fmla="*/ 716976 w 1421826"/>
                <a:gd name="connsiteY0" fmla="*/ 2419350 h 2419350"/>
                <a:gd name="connsiteX1" fmla="*/ 88326 w 1421826"/>
                <a:gd name="connsiteY1" fmla="*/ 638175 h 2419350"/>
                <a:gd name="connsiteX2" fmla="*/ 1421826 w 1421826"/>
                <a:gd name="connsiteY2" fmla="*/ 0 h 2419350"/>
                <a:gd name="connsiteX0" fmla="*/ 649283 w 1344608"/>
                <a:gd name="connsiteY0" fmla="*/ 1864577 h 1864577"/>
                <a:gd name="connsiteX1" fmla="*/ 20633 w 1344608"/>
                <a:gd name="connsiteY1" fmla="*/ 83402 h 1864577"/>
                <a:gd name="connsiteX2" fmla="*/ 1344608 w 1344608"/>
                <a:gd name="connsiteY2" fmla="*/ 188177 h 1864577"/>
                <a:gd name="connsiteX0" fmla="*/ 649283 w 1344608"/>
                <a:gd name="connsiteY0" fmla="*/ 2042416 h 2042416"/>
                <a:gd name="connsiteX1" fmla="*/ 20633 w 1344608"/>
                <a:gd name="connsiteY1" fmla="*/ 261241 h 2042416"/>
                <a:gd name="connsiteX2" fmla="*/ 1344608 w 1344608"/>
                <a:gd name="connsiteY2" fmla="*/ 366016 h 2042416"/>
              </a:gdLst>
              <a:ahLst/>
              <a:cxnLst>
                <a:cxn ang="0">
                  <a:pos x="connsiteX0" y="connsiteY0"/>
                </a:cxn>
                <a:cxn ang="0">
                  <a:pos x="connsiteX1" y="connsiteY1"/>
                </a:cxn>
                <a:cxn ang="0">
                  <a:pos x="connsiteX2" y="connsiteY2"/>
                </a:cxn>
              </a:cxnLst>
              <a:rect l="l" t="t" r="r" b="b"/>
              <a:pathLst>
                <a:path w="1344608" h="2042416">
                  <a:moveTo>
                    <a:pt x="649283" y="2042416"/>
                  </a:moveTo>
                  <a:cubicBezTo>
                    <a:pt x="299239" y="1718963"/>
                    <a:pt x="-95254" y="540641"/>
                    <a:pt x="20633" y="261241"/>
                  </a:cubicBezTo>
                  <a:cubicBezTo>
                    <a:pt x="136520" y="-18159"/>
                    <a:pt x="539745" y="-189609"/>
                    <a:pt x="1344608" y="366016"/>
                  </a:cubicBezTo>
                </a:path>
              </a:pathLst>
            </a:custGeom>
            <a:no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1" name="Straight Arrow Connector 90"/>
            <p:cNvCxnSpPr>
              <a:stCxn id="90" idx="1"/>
              <a:endCxn id="37" idx="2"/>
            </p:cNvCxnSpPr>
            <p:nvPr/>
          </p:nvCxnSpPr>
          <p:spPr bwMode="auto">
            <a:xfrm flipH="1" flipV="1">
              <a:off x="917848" y="2160732"/>
              <a:ext cx="1882500" cy="62056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00"/>
          <p:cNvGrpSpPr/>
          <p:nvPr/>
        </p:nvGrpSpPr>
        <p:grpSpPr>
          <a:xfrm>
            <a:off x="4059201" y="2099257"/>
            <a:ext cx="5084799" cy="3251920"/>
            <a:chOff x="4059201" y="2099257"/>
            <a:chExt cx="5084799" cy="3251920"/>
          </a:xfrm>
        </p:grpSpPr>
        <p:sp>
          <p:nvSpPr>
            <p:cNvPr id="82" name="TextBox 81"/>
            <p:cNvSpPr txBox="1"/>
            <p:nvPr/>
          </p:nvSpPr>
          <p:spPr>
            <a:xfrm>
              <a:off x="7343800" y="4489403"/>
              <a:ext cx="1800200" cy="861774"/>
            </a:xfrm>
            <a:prstGeom prst="rect">
              <a:avLst/>
            </a:prstGeom>
            <a:noFill/>
          </p:spPr>
          <p:txBody>
            <a:bodyPr wrap="square" rtlCol="0">
              <a:spAutoFit/>
            </a:bodyPr>
            <a:lstStyle/>
            <a:p>
              <a:pPr marL="171450" indent="-171450">
                <a:buFontTx/>
                <a:buChar char="-"/>
              </a:pPr>
              <a:r>
                <a:rPr lang="en-US" sz="1000" dirty="0" err="1" smtClean="0"/>
                <a:t>Ontoegankelijke</a:t>
              </a:r>
              <a:r>
                <a:rPr lang="en-US" sz="1000" dirty="0" smtClean="0"/>
                <a:t> of </a:t>
              </a:r>
              <a:r>
                <a:rPr lang="en-US" sz="1000" dirty="0" err="1" smtClean="0"/>
                <a:t>ontoereikende</a:t>
              </a:r>
              <a:r>
                <a:rPr lang="en-US" sz="1000" dirty="0" smtClean="0"/>
                <a:t> </a:t>
              </a:r>
              <a:r>
                <a:rPr lang="en-US" sz="1000" dirty="0" err="1" smtClean="0"/>
                <a:t>voorzieningen</a:t>
              </a:r>
              <a:endParaRPr lang="en-US" sz="1000" dirty="0" smtClean="0"/>
            </a:p>
            <a:p>
              <a:pPr marL="171450" indent="-171450">
                <a:buFontTx/>
                <a:buChar char="-"/>
              </a:pPr>
              <a:r>
                <a:rPr lang="en-US" sz="1000" dirty="0" err="1" smtClean="0"/>
                <a:t>Intolerantie</a:t>
              </a:r>
              <a:endParaRPr lang="en-US" sz="1000" dirty="0" smtClean="0"/>
            </a:p>
            <a:p>
              <a:pPr marL="171450" indent="-171450">
                <a:buFontTx/>
                <a:buChar char="-"/>
              </a:pPr>
              <a:r>
                <a:rPr lang="en-US" sz="1000" dirty="0" err="1" smtClean="0"/>
                <a:t>Communicatieproblemen</a:t>
              </a:r>
              <a:endParaRPr lang="en-US" sz="1000" dirty="0"/>
            </a:p>
          </p:txBody>
        </p:sp>
        <p:sp>
          <p:nvSpPr>
            <p:cNvPr id="95" name="Freeform 94"/>
            <p:cNvSpPr/>
            <p:nvPr/>
          </p:nvSpPr>
          <p:spPr bwMode="auto">
            <a:xfrm rot="8704562">
              <a:off x="4059201" y="2099257"/>
              <a:ext cx="2995753" cy="3032543"/>
            </a:xfrm>
            <a:custGeom>
              <a:avLst/>
              <a:gdLst>
                <a:gd name="connsiteX0" fmla="*/ 653536 w 1358386"/>
                <a:gd name="connsiteY0" fmla="*/ 2419350 h 2425982"/>
                <a:gd name="connsiteX1" fmla="*/ 501136 w 1358386"/>
                <a:gd name="connsiteY1" fmla="*/ 2152650 h 2425982"/>
                <a:gd name="connsiteX2" fmla="*/ 24886 w 1358386"/>
                <a:gd name="connsiteY2" fmla="*/ 638175 h 2425982"/>
                <a:gd name="connsiteX3" fmla="*/ 1358386 w 1358386"/>
                <a:gd name="connsiteY3" fmla="*/ 0 h 2425982"/>
                <a:gd name="connsiteX0" fmla="*/ 651934 w 1356784"/>
                <a:gd name="connsiteY0" fmla="*/ 2419350 h 2420621"/>
                <a:gd name="connsiteX1" fmla="*/ 518584 w 1356784"/>
                <a:gd name="connsiteY1" fmla="*/ 2019300 h 2420621"/>
                <a:gd name="connsiteX2" fmla="*/ 23284 w 1356784"/>
                <a:gd name="connsiteY2" fmla="*/ 638175 h 2420621"/>
                <a:gd name="connsiteX3" fmla="*/ 1356784 w 1356784"/>
                <a:gd name="connsiteY3" fmla="*/ 0 h 2420621"/>
                <a:gd name="connsiteX0" fmla="*/ 671793 w 1376643"/>
                <a:gd name="connsiteY0" fmla="*/ 2419350 h 2419742"/>
                <a:gd name="connsiteX1" fmla="*/ 357468 w 1376643"/>
                <a:gd name="connsiteY1" fmla="*/ 1714500 h 2419742"/>
                <a:gd name="connsiteX2" fmla="*/ 43143 w 1376643"/>
                <a:gd name="connsiteY2" fmla="*/ 638175 h 2419742"/>
                <a:gd name="connsiteX3" fmla="*/ 1376643 w 1376643"/>
                <a:gd name="connsiteY3" fmla="*/ 0 h 2419742"/>
                <a:gd name="connsiteX0" fmla="*/ 674146 w 1378996"/>
                <a:gd name="connsiteY0" fmla="*/ 2419350 h 2419750"/>
                <a:gd name="connsiteX1" fmla="*/ 359821 w 1378996"/>
                <a:gd name="connsiteY1" fmla="*/ 1714500 h 2419750"/>
                <a:gd name="connsiteX2" fmla="*/ 45496 w 1378996"/>
                <a:gd name="connsiteY2" fmla="*/ 638175 h 2419750"/>
                <a:gd name="connsiteX3" fmla="*/ 1378996 w 1378996"/>
                <a:gd name="connsiteY3" fmla="*/ 0 h 2419750"/>
                <a:gd name="connsiteX0" fmla="*/ 680598 w 1385448"/>
                <a:gd name="connsiteY0" fmla="*/ 2419350 h 2420038"/>
                <a:gd name="connsiteX1" fmla="*/ 366273 w 1385448"/>
                <a:gd name="connsiteY1" fmla="*/ 1714500 h 2420038"/>
                <a:gd name="connsiteX2" fmla="*/ 51948 w 1385448"/>
                <a:gd name="connsiteY2" fmla="*/ 638175 h 2420038"/>
                <a:gd name="connsiteX3" fmla="*/ 1385448 w 1385448"/>
                <a:gd name="connsiteY3" fmla="*/ 0 h 2420038"/>
                <a:gd name="connsiteX0" fmla="*/ 643478 w 1348328"/>
                <a:gd name="connsiteY0" fmla="*/ 2419350 h 2419350"/>
                <a:gd name="connsiteX1" fmla="*/ 14828 w 1348328"/>
                <a:gd name="connsiteY1" fmla="*/ 638175 h 2419350"/>
                <a:gd name="connsiteX2" fmla="*/ 1348328 w 1348328"/>
                <a:gd name="connsiteY2" fmla="*/ 0 h 2419350"/>
                <a:gd name="connsiteX0" fmla="*/ 649731 w 1354581"/>
                <a:gd name="connsiteY0" fmla="*/ 2419350 h 2419350"/>
                <a:gd name="connsiteX1" fmla="*/ 21081 w 1354581"/>
                <a:gd name="connsiteY1" fmla="*/ 638175 h 2419350"/>
                <a:gd name="connsiteX2" fmla="*/ 1354581 w 1354581"/>
                <a:gd name="connsiteY2" fmla="*/ 0 h 2419350"/>
                <a:gd name="connsiteX0" fmla="*/ 716976 w 1421826"/>
                <a:gd name="connsiteY0" fmla="*/ 2419350 h 2419350"/>
                <a:gd name="connsiteX1" fmla="*/ 88326 w 1421826"/>
                <a:gd name="connsiteY1" fmla="*/ 638175 h 2419350"/>
                <a:gd name="connsiteX2" fmla="*/ 1421826 w 1421826"/>
                <a:gd name="connsiteY2" fmla="*/ 0 h 2419350"/>
                <a:gd name="connsiteX0" fmla="*/ 717480 w 2601825"/>
                <a:gd name="connsiteY0" fmla="*/ 2711030 h 2711030"/>
                <a:gd name="connsiteX1" fmla="*/ 88830 w 2601825"/>
                <a:gd name="connsiteY1" fmla="*/ 929855 h 2711030"/>
                <a:gd name="connsiteX2" fmla="*/ 2601825 w 2601825"/>
                <a:gd name="connsiteY2" fmla="*/ 0 h 2711030"/>
                <a:gd name="connsiteX0" fmla="*/ 717480 w 2601825"/>
                <a:gd name="connsiteY0" fmla="*/ 2837543 h 2837543"/>
                <a:gd name="connsiteX1" fmla="*/ 88830 w 2601825"/>
                <a:gd name="connsiteY1" fmla="*/ 1056368 h 2837543"/>
                <a:gd name="connsiteX2" fmla="*/ 2601825 w 2601825"/>
                <a:gd name="connsiteY2" fmla="*/ 126513 h 2837543"/>
                <a:gd name="connsiteX0" fmla="*/ 1123893 w 3008238"/>
                <a:gd name="connsiteY0" fmla="*/ 3014324 h 3014324"/>
                <a:gd name="connsiteX1" fmla="*/ 58828 w 3008238"/>
                <a:gd name="connsiteY1" fmla="*/ 394044 h 3014324"/>
                <a:gd name="connsiteX2" fmla="*/ 3008238 w 3008238"/>
                <a:gd name="connsiteY2" fmla="*/ 303294 h 3014324"/>
                <a:gd name="connsiteX0" fmla="*/ 1111408 w 2995753"/>
                <a:gd name="connsiteY0" fmla="*/ 3032543 h 3032543"/>
                <a:gd name="connsiteX1" fmla="*/ 46343 w 2995753"/>
                <a:gd name="connsiteY1" fmla="*/ 412263 h 3032543"/>
                <a:gd name="connsiteX2" fmla="*/ 2995753 w 2995753"/>
                <a:gd name="connsiteY2" fmla="*/ 321513 h 3032543"/>
              </a:gdLst>
              <a:ahLst/>
              <a:cxnLst>
                <a:cxn ang="0">
                  <a:pos x="connsiteX0" y="connsiteY0"/>
                </a:cxn>
                <a:cxn ang="0">
                  <a:pos x="connsiteX1" y="connsiteY1"/>
                </a:cxn>
                <a:cxn ang="0">
                  <a:pos x="connsiteX2" y="connsiteY2"/>
                </a:cxn>
              </a:cxnLst>
              <a:rect l="l" t="t" r="r" b="b"/>
              <a:pathLst>
                <a:path w="2995753" h="3032543">
                  <a:moveTo>
                    <a:pt x="1111408" y="3032543"/>
                  </a:moveTo>
                  <a:cubicBezTo>
                    <a:pt x="761364" y="2709090"/>
                    <a:pt x="-223953" y="917891"/>
                    <a:pt x="46343" y="412263"/>
                  </a:cubicBezTo>
                  <a:cubicBezTo>
                    <a:pt x="316639" y="-93365"/>
                    <a:pt x="1813699" y="-145959"/>
                    <a:pt x="2995753" y="321513"/>
                  </a:cubicBezTo>
                </a:path>
              </a:pathLst>
            </a:custGeom>
            <a:no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97" name="Straight Arrow Connector 96"/>
            <p:cNvCxnSpPr>
              <a:stCxn id="95" idx="1"/>
              <a:endCxn id="82" idx="0"/>
            </p:cNvCxnSpPr>
            <p:nvPr/>
          </p:nvCxnSpPr>
          <p:spPr bwMode="auto">
            <a:xfrm>
              <a:off x="7379241" y="3689732"/>
              <a:ext cx="864659" cy="79967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5635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1960662" y="1998365"/>
            <a:ext cx="5230946" cy="3579069"/>
            <a:chOff x="1956527" y="1778902"/>
            <a:chExt cx="5230946" cy="3579069"/>
          </a:xfrm>
        </p:grpSpPr>
        <p:sp>
          <p:nvSpPr>
            <p:cNvPr id="7" name="Rounded Rectangle 6"/>
            <p:cNvSpPr/>
            <p:nvPr/>
          </p:nvSpPr>
          <p:spPr bwMode="auto">
            <a:xfrm>
              <a:off x="1956527" y="1778902"/>
              <a:ext cx="5230946" cy="3579069"/>
            </a:xfrm>
            <a:prstGeom prst="roundRect">
              <a:avLst>
                <a:gd name="adj" fmla="val 0"/>
              </a:avLst>
            </a:prstGeom>
            <a:solidFill>
              <a:srgbClr val="E37276"/>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956527" y="1778902"/>
              <a:ext cx="864098" cy="276999"/>
            </a:xfrm>
            <a:prstGeom prst="rect">
              <a:avLst/>
            </a:prstGeom>
            <a:noFill/>
          </p:spPr>
          <p:txBody>
            <a:bodyPr wrap="square" rtlCol="0">
              <a:spAutoFit/>
            </a:bodyPr>
            <a:lstStyle/>
            <a:p>
              <a:r>
                <a:rPr lang="en-US" sz="1200" b="1" dirty="0" smtClean="0"/>
                <a:t>Macro</a:t>
              </a:r>
              <a:endParaRPr lang="en-US" sz="1200" b="1" dirty="0"/>
            </a:p>
          </p:txBody>
        </p:sp>
        <p:sp>
          <p:nvSpPr>
            <p:cNvPr id="18" name="TextBox 17"/>
            <p:cNvSpPr txBox="1"/>
            <p:nvPr/>
          </p:nvSpPr>
          <p:spPr>
            <a:xfrm>
              <a:off x="4139951" y="1789714"/>
              <a:ext cx="864098" cy="261610"/>
            </a:xfrm>
            <a:prstGeom prst="rect">
              <a:avLst/>
            </a:prstGeom>
            <a:solidFill>
              <a:srgbClr val="FF9933"/>
            </a:solidFill>
          </p:spPr>
          <p:txBody>
            <a:bodyPr wrap="square" rtlCol="0">
              <a:spAutoFit/>
            </a:bodyPr>
            <a:lstStyle/>
            <a:p>
              <a:pPr algn="ctr"/>
              <a:r>
                <a:rPr lang="en-US" sz="1100" dirty="0" err="1" smtClean="0"/>
                <a:t>Werk</a:t>
              </a:r>
              <a:endParaRPr lang="en-US" sz="1100" dirty="0"/>
            </a:p>
          </p:txBody>
        </p:sp>
        <p:sp>
          <p:nvSpPr>
            <p:cNvPr id="20" name="TextBox 19"/>
            <p:cNvSpPr txBox="1"/>
            <p:nvPr/>
          </p:nvSpPr>
          <p:spPr>
            <a:xfrm>
              <a:off x="6311470" y="3429718"/>
              <a:ext cx="864098" cy="261610"/>
            </a:xfrm>
            <a:prstGeom prst="rect">
              <a:avLst/>
            </a:prstGeom>
            <a:solidFill>
              <a:srgbClr val="FF9933"/>
            </a:solidFill>
          </p:spPr>
          <p:txBody>
            <a:bodyPr wrap="square" rtlCol="0">
              <a:spAutoFit/>
            </a:bodyPr>
            <a:lstStyle/>
            <a:p>
              <a:pPr algn="ctr"/>
              <a:r>
                <a:rPr lang="en-US" sz="1100" dirty="0" err="1" smtClean="0"/>
                <a:t>Autoriteit</a:t>
              </a:r>
              <a:endParaRPr lang="en-US" sz="1100" dirty="0"/>
            </a:p>
          </p:txBody>
        </p:sp>
        <p:sp>
          <p:nvSpPr>
            <p:cNvPr id="23" name="TextBox 22"/>
            <p:cNvSpPr txBox="1"/>
            <p:nvPr/>
          </p:nvSpPr>
          <p:spPr>
            <a:xfrm>
              <a:off x="1970186" y="3429937"/>
              <a:ext cx="864098" cy="261610"/>
            </a:xfrm>
            <a:prstGeom prst="rect">
              <a:avLst/>
            </a:prstGeom>
            <a:solidFill>
              <a:srgbClr val="FF9933"/>
            </a:solidFill>
          </p:spPr>
          <p:txBody>
            <a:bodyPr wrap="square" rtlCol="0">
              <a:spAutoFit/>
            </a:bodyPr>
            <a:lstStyle/>
            <a:p>
              <a:pPr algn="ctr"/>
              <a:r>
                <a:rPr lang="en-US" sz="1100" dirty="0" err="1" smtClean="0"/>
                <a:t>Relaties</a:t>
              </a:r>
              <a:endParaRPr lang="en-US" sz="1100" dirty="0"/>
            </a:p>
          </p:txBody>
        </p:sp>
        <p:sp>
          <p:nvSpPr>
            <p:cNvPr id="24" name="TextBox 23"/>
            <p:cNvSpPr txBox="1"/>
            <p:nvPr/>
          </p:nvSpPr>
          <p:spPr>
            <a:xfrm>
              <a:off x="4139950" y="5085184"/>
              <a:ext cx="864098" cy="261610"/>
            </a:xfrm>
            <a:prstGeom prst="rect">
              <a:avLst/>
            </a:prstGeom>
            <a:solidFill>
              <a:srgbClr val="FF9933"/>
            </a:solidFill>
          </p:spPr>
          <p:txBody>
            <a:bodyPr wrap="square" rtlCol="0">
              <a:spAutoFit/>
            </a:bodyPr>
            <a:lstStyle/>
            <a:p>
              <a:pPr algn="ctr"/>
              <a:r>
                <a:rPr lang="en-US" sz="1100" dirty="0" err="1" smtClean="0"/>
                <a:t>Zorg</a:t>
              </a:r>
              <a:endParaRPr lang="en-US" sz="1100" dirty="0"/>
            </a:p>
          </p:txBody>
        </p:sp>
      </p:grpSp>
      <p:grpSp>
        <p:nvGrpSpPr>
          <p:cNvPr id="3" name="Group 29"/>
          <p:cNvGrpSpPr/>
          <p:nvPr/>
        </p:nvGrpSpPr>
        <p:grpSpPr>
          <a:xfrm>
            <a:off x="3028674" y="2739880"/>
            <a:ext cx="3094921" cy="2096038"/>
            <a:chOff x="3024539" y="2520417"/>
            <a:chExt cx="3094921" cy="2096038"/>
          </a:xfrm>
        </p:grpSpPr>
        <p:sp>
          <p:nvSpPr>
            <p:cNvPr id="8" name="Rounded Rectangle 7"/>
            <p:cNvSpPr/>
            <p:nvPr/>
          </p:nvSpPr>
          <p:spPr bwMode="auto">
            <a:xfrm>
              <a:off x="3024539" y="2520417"/>
              <a:ext cx="3094921" cy="2096038"/>
            </a:xfrm>
            <a:prstGeom prst="roundRect">
              <a:avLst>
                <a:gd name="adj" fmla="val 0"/>
              </a:avLst>
            </a:prstGeom>
            <a:solidFill>
              <a:srgbClr val="FAA4A7"/>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024539" y="2520417"/>
              <a:ext cx="864098" cy="276999"/>
            </a:xfrm>
            <a:prstGeom prst="rect">
              <a:avLst/>
            </a:prstGeom>
            <a:noFill/>
          </p:spPr>
          <p:txBody>
            <a:bodyPr wrap="square" rtlCol="0">
              <a:spAutoFit/>
            </a:bodyPr>
            <a:lstStyle/>
            <a:p>
              <a:r>
                <a:rPr lang="en-US" sz="1200" b="1" dirty="0" err="1" smtClean="0"/>
                <a:t>Meso</a:t>
              </a:r>
              <a:endParaRPr lang="en-US" sz="1200" b="1" dirty="0"/>
            </a:p>
          </p:txBody>
        </p:sp>
        <p:sp>
          <p:nvSpPr>
            <p:cNvPr id="19" name="TextBox 18"/>
            <p:cNvSpPr txBox="1"/>
            <p:nvPr/>
          </p:nvSpPr>
          <p:spPr>
            <a:xfrm>
              <a:off x="4139951" y="2531044"/>
              <a:ext cx="864098" cy="261610"/>
            </a:xfrm>
            <a:prstGeom prst="rect">
              <a:avLst/>
            </a:prstGeom>
            <a:solidFill>
              <a:srgbClr val="FF9933"/>
            </a:solidFill>
          </p:spPr>
          <p:txBody>
            <a:bodyPr wrap="square" rtlCol="0">
              <a:spAutoFit/>
            </a:bodyPr>
            <a:lstStyle/>
            <a:p>
              <a:pPr algn="ctr"/>
              <a:r>
                <a:rPr lang="en-US" sz="1100" dirty="0" smtClean="0"/>
                <a:t>School</a:t>
              </a:r>
              <a:endParaRPr lang="en-US" sz="1100" dirty="0"/>
            </a:p>
          </p:txBody>
        </p:sp>
        <p:sp>
          <p:nvSpPr>
            <p:cNvPr id="21" name="TextBox 20"/>
            <p:cNvSpPr txBox="1"/>
            <p:nvPr/>
          </p:nvSpPr>
          <p:spPr>
            <a:xfrm>
              <a:off x="5242859" y="4343564"/>
              <a:ext cx="864098" cy="261610"/>
            </a:xfrm>
            <a:prstGeom prst="rect">
              <a:avLst/>
            </a:prstGeom>
            <a:solidFill>
              <a:srgbClr val="FF9933"/>
            </a:solidFill>
          </p:spPr>
          <p:txBody>
            <a:bodyPr wrap="square" rtlCol="0">
              <a:spAutoFit/>
            </a:bodyPr>
            <a:lstStyle/>
            <a:p>
              <a:pPr algn="ctr"/>
              <a:r>
                <a:rPr lang="en-US" sz="1100" dirty="0" err="1" smtClean="0"/>
                <a:t>Gezin</a:t>
              </a:r>
              <a:endParaRPr lang="en-US" sz="1100" dirty="0"/>
            </a:p>
          </p:txBody>
        </p:sp>
        <p:sp>
          <p:nvSpPr>
            <p:cNvPr id="22" name="TextBox 21"/>
            <p:cNvSpPr txBox="1"/>
            <p:nvPr/>
          </p:nvSpPr>
          <p:spPr>
            <a:xfrm>
              <a:off x="3036590" y="4343564"/>
              <a:ext cx="864098" cy="261610"/>
            </a:xfrm>
            <a:prstGeom prst="rect">
              <a:avLst/>
            </a:prstGeom>
            <a:solidFill>
              <a:srgbClr val="FF9933"/>
            </a:solidFill>
          </p:spPr>
          <p:txBody>
            <a:bodyPr wrap="square" rtlCol="0">
              <a:spAutoFit/>
            </a:bodyPr>
            <a:lstStyle/>
            <a:p>
              <a:pPr algn="ctr"/>
              <a:r>
                <a:rPr lang="en-US" sz="1100" dirty="0" err="1" smtClean="0"/>
                <a:t>Buurt</a:t>
              </a:r>
              <a:endParaRPr lang="en-US" sz="1100" dirty="0"/>
            </a:p>
          </p:txBody>
        </p:sp>
      </p:grpSp>
      <p:grpSp>
        <p:nvGrpSpPr>
          <p:cNvPr id="4" name="Group 31"/>
          <p:cNvGrpSpPr/>
          <p:nvPr/>
        </p:nvGrpSpPr>
        <p:grpSpPr>
          <a:xfrm>
            <a:off x="3734195" y="3211835"/>
            <a:ext cx="1683878" cy="1152129"/>
            <a:chOff x="3730060" y="2992372"/>
            <a:chExt cx="1683878" cy="1152129"/>
          </a:xfrm>
        </p:grpSpPr>
        <p:sp>
          <p:nvSpPr>
            <p:cNvPr id="9" name="Rounded Rectangle 8"/>
            <p:cNvSpPr/>
            <p:nvPr/>
          </p:nvSpPr>
          <p:spPr bwMode="auto">
            <a:xfrm>
              <a:off x="3730060" y="2992372"/>
              <a:ext cx="1683878" cy="1151693"/>
            </a:xfrm>
            <a:prstGeom prst="roundRect">
              <a:avLst>
                <a:gd name="adj" fmla="val 0"/>
              </a:avLst>
            </a:prstGeom>
            <a:solidFill>
              <a:srgbClr val="F1F3AB"/>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742472" y="3000803"/>
              <a:ext cx="864098" cy="276999"/>
            </a:xfrm>
            <a:prstGeom prst="rect">
              <a:avLst/>
            </a:prstGeom>
            <a:noFill/>
          </p:spPr>
          <p:txBody>
            <a:bodyPr wrap="square" rtlCol="0">
              <a:spAutoFit/>
            </a:bodyPr>
            <a:lstStyle/>
            <a:p>
              <a:r>
                <a:rPr lang="en-US" sz="1200" b="1" dirty="0" smtClean="0"/>
                <a:t>Kind</a:t>
              </a:r>
              <a:endParaRPr lang="en-US" sz="1200" b="1" dirty="0"/>
            </a:p>
          </p:txBody>
        </p:sp>
        <p:sp>
          <p:nvSpPr>
            <p:cNvPr id="11" name="TextBox 10"/>
            <p:cNvSpPr txBox="1"/>
            <p:nvPr/>
          </p:nvSpPr>
          <p:spPr>
            <a:xfrm>
              <a:off x="4549840" y="3867502"/>
              <a:ext cx="864098" cy="276999"/>
            </a:xfrm>
            <a:prstGeom prst="rect">
              <a:avLst/>
            </a:prstGeom>
            <a:noFill/>
          </p:spPr>
          <p:txBody>
            <a:bodyPr wrap="square" rtlCol="0">
              <a:spAutoFit/>
            </a:bodyPr>
            <a:lstStyle/>
            <a:p>
              <a:pPr algn="r"/>
              <a:r>
                <a:rPr lang="en-US" sz="1200" b="1" dirty="0" err="1" smtClean="0"/>
                <a:t>Jongere</a:t>
              </a:r>
              <a:endParaRPr lang="en-US" sz="1200" b="1" dirty="0"/>
            </a:p>
          </p:txBody>
        </p:sp>
      </p:grpSp>
      <p:sp>
        <p:nvSpPr>
          <p:cNvPr id="25" name="TextBox 24"/>
          <p:cNvSpPr txBox="1"/>
          <p:nvPr/>
        </p:nvSpPr>
        <p:spPr>
          <a:xfrm>
            <a:off x="4080239" y="3556848"/>
            <a:ext cx="991791" cy="46166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err="1" smtClean="0"/>
              <a:t>Autonomie</a:t>
            </a:r>
            <a:endParaRPr lang="en-US" sz="800" dirty="0" smtClean="0"/>
          </a:p>
          <a:p>
            <a:r>
              <a:rPr lang="en-US" sz="800" dirty="0" err="1" smtClean="0"/>
              <a:t>Netwerk</a:t>
            </a:r>
            <a:endParaRPr lang="en-US" sz="800" dirty="0" smtClean="0"/>
          </a:p>
          <a:p>
            <a:r>
              <a:rPr lang="en-US" sz="800" dirty="0" err="1" smtClean="0"/>
              <a:t>Capaciteiten</a:t>
            </a:r>
            <a:endParaRPr lang="en-US" sz="800" dirty="0"/>
          </a:p>
        </p:txBody>
      </p:sp>
      <p:grpSp>
        <p:nvGrpSpPr>
          <p:cNvPr id="5" name="Group 79"/>
          <p:cNvGrpSpPr/>
          <p:nvPr/>
        </p:nvGrpSpPr>
        <p:grpSpPr>
          <a:xfrm>
            <a:off x="1115616" y="1052736"/>
            <a:ext cx="7625390" cy="5604430"/>
            <a:chOff x="1097360" y="1052736"/>
            <a:chExt cx="7625390" cy="5604430"/>
          </a:xfrm>
        </p:grpSpPr>
        <p:sp>
          <p:nvSpPr>
            <p:cNvPr id="33" name="TextBox 32"/>
            <p:cNvSpPr txBox="1"/>
            <p:nvPr/>
          </p:nvSpPr>
          <p:spPr>
            <a:xfrm>
              <a:off x="6106957" y="1052736"/>
              <a:ext cx="2376264" cy="707886"/>
            </a:xfrm>
            <a:prstGeom prst="rect">
              <a:avLst/>
            </a:prstGeom>
            <a:noFill/>
          </p:spPr>
          <p:txBody>
            <a:bodyPr wrap="square" rtlCol="0">
              <a:spAutoFit/>
            </a:bodyPr>
            <a:lstStyle/>
            <a:p>
              <a:pPr marL="171450" indent="-171450">
                <a:buFontTx/>
                <a:buChar char="-"/>
              </a:pPr>
              <a:r>
                <a:rPr lang="en-US" sz="1000" dirty="0" err="1" smtClean="0">
                  <a:solidFill>
                    <a:srgbClr val="00B050"/>
                  </a:solidFill>
                </a:rPr>
                <a:t>Veilig</a:t>
              </a:r>
              <a:r>
                <a:rPr lang="en-US" sz="1000" dirty="0" smtClean="0">
                  <a:solidFill>
                    <a:srgbClr val="00B050"/>
                  </a:solidFill>
                </a:rPr>
                <a:t> </a:t>
              </a:r>
              <a:r>
                <a:rPr lang="en-US" sz="1000" dirty="0" err="1" smtClean="0">
                  <a:solidFill>
                    <a:srgbClr val="00B050"/>
                  </a:solidFill>
                </a:rPr>
                <a:t>klimaat</a:t>
              </a:r>
              <a:endParaRPr lang="en-US" sz="1000" dirty="0" smtClean="0">
                <a:solidFill>
                  <a:srgbClr val="00B050"/>
                </a:solidFill>
              </a:endParaRPr>
            </a:p>
            <a:p>
              <a:pPr marL="171450" indent="-171450">
                <a:buFontTx/>
                <a:buChar char="-"/>
              </a:pPr>
              <a:r>
                <a:rPr lang="en-US" sz="1000" dirty="0" err="1" smtClean="0">
                  <a:solidFill>
                    <a:srgbClr val="00B050"/>
                  </a:solidFill>
                </a:rPr>
                <a:t>Positieve</a:t>
              </a:r>
              <a:r>
                <a:rPr lang="en-US" sz="1000" dirty="0" smtClean="0">
                  <a:solidFill>
                    <a:srgbClr val="00B050"/>
                  </a:solidFill>
                </a:rPr>
                <a:t> </a:t>
              </a:r>
              <a:r>
                <a:rPr lang="en-US" sz="1000" dirty="0" err="1" smtClean="0">
                  <a:solidFill>
                    <a:srgbClr val="00B050"/>
                  </a:solidFill>
                </a:rPr>
                <a:t>onderwijsstijl</a:t>
              </a:r>
              <a:endParaRPr lang="en-US" sz="1000" dirty="0" smtClean="0">
                <a:solidFill>
                  <a:srgbClr val="00B050"/>
                </a:solidFill>
              </a:endParaRPr>
            </a:p>
            <a:p>
              <a:pPr marL="171450" indent="-171450">
                <a:buFontTx/>
                <a:buChar char="-"/>
              </a:pPr>
              <a:r>
                <a:rPr lang="en-US" sz="1000" dirty="0" err="1" smtClean="0">
                  <a:solidFill>
                    <a:srgbClr val="00B050"/>
                  </a:solidFill>
                </a:rPr>
                <a:t>Sociale</a:t>
              </a:r>
              <a:r>
                <a:rPr lang="en-US" sz="1000" dirty="0" smtClean="0">
                  <a:solidFill>
                    <a:srgbClr val="00B050"/>
                  </a:solidFill>
                </a:rPr>
                <a:t> </a:t>
              </a:r>
              <a:r>
                <a:rPr lang="en-US" sz="1000" dirty="0" err="1" smtClean="0">
                  <a:solidFill>
                    <a:srgbClr val="00B050"/>
                  </a:solidFill>
                </a:rPr>
                <a:t>steun</a:t>
              </a:r>
              <a:r>
                <a:rPr lang="en-US" sz="1000" dirty="0" smtClean="0">
                  <a:solidFill>
                    <a:srgbClr val="00B050"/>
                  </a:solidFill>
                </a:rPr>
                <a:t> </a:t>
              </a:r>
              <a:r>
                <a:rPr lang="en-US" sz="1000" dirty="0" err="1" smtClean="0">
                  <a:solidFill>
                    <a:srgbClr val="00B050"/>
                  </a:solidFill>
                </a:rPr>
                <a:t>leraren</a:t>
              </a:r>
              <a:endParaRPr lang="en-US" sz="1000" dirty="0" smtClean="0">
                <a:solidFill>
                  <a:srgbClr val="00B050"/>
                </a:solidFill>
              </a:endParaRPr>
            </a:p>
            <a:p>
              <a:pPr marL="171450" indent="-171450">
                <a:buFontTx/>
                <a:buChar char="-"/>
              </a:pPr>
              <a:r>
                <a:rPr lang="en-US" sz="1000" dirty="0" err="1" smtClean="0">
                  <a:solidFill>
                    <a:srgbClr val="00B050"/>
                  </a:solidFill>
                </a:rPr>
                <a:t>Sociale</a:t>
              </a:r>
              <a:r>
                <a:rPr lang="en-US" sz="1000" dirty="0" smtClean="0">
                  <a:solidFill>
                    <a:srgbClr val="00B050"/>
                  </a:solidFill>
                </a:rPr>
                <a:t> binding </a:t>
              </a:r>
              <a:r>
                <a:rPr lang="en-US" sz="1000" dirty="0" err="1" smtClean="0">
                  <a:solidFill>
                    <a:srgbClr val="00B050"/>
                  </a:solidFill>
                </a:rPr>
                <a:t>aan</a:t>
              </a:r>
              <a:r>
                <a:rPr lang="en-US" sz="1000" dirty="0" smtClean="0">
                  <a:solidFill>
                    <a:srgbClr val="00B050"/>
                  </a:solidFill>
                </a:rPr>
                <a:t> school</a:t>
              </a:r>
              <a:endParaRPr lang="en-US" sz="1000" dirty="0">
                <a:solidFill>
                  <a:srgbClr val="00B050"/>
                </a:solidFill>
              </a:endParaRPr>
            </a:p>
          </p:txBody>
        </p:sp>
        <p:sp>
          <p:nvSpPr>
            <p:cNvPr id="35" name="TextBox 34"/>
            <p:cNvSpPr txBox="1"/>
            <p:nvPr/>
          </p:nvSpPr>
          <p:spPr>
            <a:xfrm>
              <a:off x="6660232" y="5949280"/>
              <a:ext cx="2062518" cy="707886"/>
            </a:xfrm>
            <a:prstGeom prst="rect">
              <a:avLst/>
            </a:prstGeom>
            <a:noFill/>
          </p:spPr>
          <p:txBody>
            <a:bodyPr wrap="square" rtlCol="0">
              <a:spAutoFit/>
            </a:bodyPr>
            <a:lstStyle/>
            <a:p>
              <a:pPr marL="171450" indent="-171450">
                <a:buFontTx/>
                <a:buChar char="-"/>
              </a:pPr>
              <a:r>
                <a:rPr lang="en-US" sz="1000" dirty="0" err="1" smtClean="0">
                  <a:solidFill>
                    <a:srgbClr val="00B050"/>
                  </a:solidFill>
                </a:rPr>
                <a:t>Ondersteunende</a:t>
              </a:r>
              <a:r>
                <a:rPr lang="en-US" sz="1000" dirty="0" smtClean="0">
                  <a:solidFill>
                    <a:srgbClr val="00B050"/>
                  </a:solidFill>
                </a:rPr>
                <a:t> </a:t>
              </a:r>
              <a:r>
                <a:rPr lang="en-US" sz="1000" dirty="0" err="1" smtClean="0">
                  <a:solidFill>
                    <a:srgbClr val="00B050"/>
                  </a:solidFill>
                </a:rPr>
                <a:t>relaties</a:t>
              </a:r>
              <a:endParaRPr lang="en-US" sz="1000" dirty="0" smtClean="0">
                <a:solidFill>
                  <a:srgbClr val="00B050"/>
                </a:solidFill>
              </a:endParaRPr>
            </a:p>
            <a:p>
              <a:pPr marL="171450" indent="-171450">
                <a:buFontTx/>
                <a:buChar char="-"/>
              </a:pPr>
              <a:r>
                <a:rPr lang="en-US" sz="1000" dirty="0" err="1" smtClean="0">
                  <a:solidFill>
                    <a:srgbClr val="00B050"/>
                  </a:solidFill>
                </a:rPr>
                <a:t>Sociale</a:t>
              </a:r>
              <a:r>
                <a:rPr lang="en-US" sz="1000" dirty="0" smtClean="0">
                  <a:solidFill>
                    <a:srgbClr val="00B050"/>
                  </a:solidFill>
                </a:rPr>
                <a:t> en </a:t>
              </a:r>
              <a:r>
                <a:rPr lang="en-US" sz="1000" dirty="0" err="1" smtClean="0">
                  <a:solidFill>
                    <a:srgbClr val="00B050"/>
                  </a:solidFill>
                </a:rPr>
                <a:t>pedagogische</a:t>
              </a:r>
              <a:r>
                <a:rPr lang="en-US" sz="1000" dirty="0" smtClean="0">
                  <a:solidFill>
                    <a:srgbClr val="00B050"/>
                  </a:solidFill>
                </a:rPr>
                <a:t> </a:t>
              </a:r>
              <a:r>
                <a:rPr lang="en-US" sz="1000" dirty="0" err="1" smtClean="0">
                  <a:solidFill>
                    <a:srgbClr val="00B050"/>
                  </a:solidFill>
                </a:rPr>
                <a:t>competente</a:t>
              </a:r>
              <a:r>
                <a:rPr lang="en-US" sz="1000" dirty="0" smtClean="0">
                  <a:solidFill>
                    <a:srgbClr val="00B050"/>
                  </a:solidFill>
                </a:rPr>
                <a:t> </a:t>
              </a:r>
              <a:r>
                <a:rPr lang="en-US" sz="1000" dirty="0" err="1" smtClean="0">
                  <a:solidFill>
                    <a:srgbClr val="00B050"/>
                  </a:solidFill>
                </a:rPr>
                <a:t>ouders</a:t>
              </a:r>
              <a:endParaRPr lang="en-US" sz="1000" dirty="0" smtClean="0">
                <a:solidFill>
                  <a:srgbClr val="00B050"/>
                </a:solidFill>
              </a:endParaRPr>
            </a:p>
            <a:p>
              <a:pPr marL="171450" indent="-171450">
                <a:buFontTx/>
                <a:buChar char="-"/>
              </a:pPr>
              <a:r>
                <a:rPr lang="en-US" sz="1000" dirty="0" err="1" smtClean="0">
                  <a:solidFill>
                    <a:srgbClr val="00B050"/>
                  </a:solidFill>
                </a:rPr>
                <a:t>Veilig</a:t>
              </a:r>
              <a:r>
                <a:rPr lang="en-US" sz="1000" dirty="0" smtClean="0">
                  <a:solidFill>
                    <a:srgbClr val="00B050"/>
                  </a:solidFill>
                </a:rPr>
                <a:t> </a:t>
              </a:r>
              <a:r>
                <a:rPr lang="en-US" sz="1000" dirty="0" err="1" smtClean="0">
                  <a:solidFill>
                    <a:srgbClr val="00B050"/>
                  </a:solidFill>
                </a:rPr>
                <a:t>opvoedingsklimaat</a:t>
              </a:r>
              <a:endParaRPr lang="en-US" sz="1000" dirty="0">
                <a:solidFill>
                  <a:srgbClr val="00B050"/>
                </a:solidFill>
              </a:endParaRPr>
            </a:p>
          </p:txBody>
        </p:sp>
        <p:sp>
          <p:nvSpPr>
            <p:cNvPr id="36" name="TextBox 35"/>
            <p:cNvSpPr txBox="1"/>
            <p:nvPr/>
          </p:nvSpPr>
          <p:spPr>
            <a:xfrm>
              <a:off x="1097360" y="5842188"/>
              <a:ext cx="1944216" cy="553998"/>
            </a:xfrm>
            <a:prstGeom prst="rect">
              <a:avLst/>
            </a:prstGeom>
            <a:noFill/>
          </p:spPr>
          <p:txBody>
            <a:bodyPr wrap="square" rtlCol="0">
              <a:spAutoFit/>
            </a:bodyPr>
            <a:lstStyle/>
            <a:p>
              <a:pPr marL="171450" indent="-171450">
                <a:buFontTx/>
                <a:buChar char="-"/>
              </a:pPr>
              <a:r>
                <a:rPr lang="en-US" sz="1000" dirty="0" err="1" smtClean="0">
                  <a:solidFill>
                    <a:srgbClr val="00B050"/>
                  </a:solidFill>
                </a:rPr>
                <a:t>Veilige</a:t>
              </a:r>
              <a:r>
                <a:rPr lang="en-US" sz="1000" dirty="0" smtClean="0">
                  <a:solidFill>
                    <a:srgbClr val="00B050"/>
                  </a:solidFill>
                </a:rPr>
                <a:t> </a:t>
              </a:r>
              <a:r>
                <a:rPr lang="en-US" sz="1000" dirty="0" err="1" smtClean="0">
                  <a:solidFill>
                    <a:srgbClr val="00B050"/>
                  </a:solidFill>
                </a:rPr>
                <a:t>buurt</a:t>
              </a:r>
              <a:endParaRPr lang="en-US" sz="1000" dirty="0" smtClean="0">
                <a:solidFill>
                  <a:srgbClr val="00B050"/>
                </a:solidFill>
              </a:endParaRPr>
            </a:p>
            <a:p>
              <a:pPr marL="171450" indent="-171450">
                <a:buFontTx/>
                <a:buChar char="-"/>
              </a:pPr>
              <a:r>
                <a:rPr lang="en-US" sz="1000" dirty="0" err="1" smtClean="0">
                  <a:solidFill>
                    <a:srgbClr val="00B050"/>
                  </a:solidFill>
                </a:rPr>
                <a:t>Sociale</a:t>
              </a:r>
              <a:r>
                <a:rPr lang="en-US" sz="1000" dirty="0" smtClean="0">
                  <a:solidFill>
                    <a:srgbClr val="00B050"/>
                  </a:solidFill>
                </a:rPr>
                <a:t> </a:t>
              </a:r>
              <a:r>
                <a:rPr lang="en-US" sz="1000" dirty="0" err="1" smtClean="0">
                  <a:solidFill>
                    <a:srgbClr val="00B050"/>
                  </a:solidFill>
                </a:rPr>
                <a:t>cohesie</a:t>
              </a:r>
              <a:endParaRPr lang="en-US" sz="1000" dirty="0" smtClean="0">
                <a:solidFill>
                  <a:srgbClr val="00B050"/>
                </a:solidFill>
              </a:endParaRPr>
            </a:p>
            <a:p>
              <a:pPr marL="171450" indent="-171450">
                <a:buFontTx/>
                <a:buChar char="-"/>
              </a:pPr>
              <a:r>
                <a:rPr lang="en-US" sz="1000" dirty="0" err="1" smtClean="0">
                  <a:solidFill>
                    <a:srgbClr val="00B050"/>
                  </a:solidFill>
                </a:rPr>
                <a:t>Sociale</a:t>
              </a:r>
              <a:r>
                <a:rPr lang="en-US" sz="1000" dirty="0" smtClean="0">
                  <a:solidFill>
                    <a:srgbClr val="00B050"/>
                  </a:solidFill>
                </a:rPr>
                <a:t> binding / </a:t>
              </a:r>
              <a:r>
                <a:rPr lang="en-US" sz="1000" dirty="0" err="1" smtClean="0">
                  <a:solidFill>
                    <a:srgbClr val="00B050"/>
                  </a:solidFill>
                </a:rPr>
                <a:t>controle</a:t>
              </a:r>
              <a:endParaRPr lang="en-US" sz="1000" dirty="0">
                <a:solidFill>
                  <a:srgbClr val="00B050"/>
                </a:solidFill>
              </a:endParaRPr>
            </a:p>
          </p:txBody>
        </p:sp>
        <p:cxnSp>
          <p:nvCxnSpPr>
            <p:cNvPr id="47" name="Straight Arrow Connector 46"/>
            <p:cNvCxnSpPr>
              <a:stCxn id="19" idx="0"/>
              <a:endCxn id="33" idx="1"/>
            </p:cNvCxnSpPr>
            <p:nvPr/>
          </p:nvCxnSpPr>
          <p:spPr bwMode="auto">
            <a:xfrm flipV="1">
              <a:off x="4576135" y="1406679"/>
              <a:ext cx="1530822" cy="134382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a:stCxn id="21" idx="2"/>
              <a:endCxn id="35" idx="1"/>
            </p:cNvCxnSpPr>
            <p:nvPr/>
          </p:nvCxnSpPr>
          <p:spPr bwMode="auto">
            <a:xfrm>
              <a:off x="5679043" y="4824637"/>
              <a:ext cx="981189" cy="147858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72"/>
            <p:cNvCxnSpPr>
              <a:stCxn id="22" idx="2"/>
              <a:endCxn id="36" idx="0"/>
            </p:cNvCxnSpPr>
            <p:nvPr/>
          </p:nvCxnSpPr>
          <p:spPr bwMode="auto">
            <a:xfrm flipH="1">
              <a:off x="2069468" y="4824637"/>
              <a:ext cx="1403306" cy="101755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Group 84"/>
          <p:cNvGrpSpPr/>
          <p:nvPr/>
        </p:nvGrpSpPr>
        <p:grpSpPr>
          <a:xfrm>
            <a:off x="0" y="917049"/>
            <a:ext cx="9126865" cy="5739655"/>
            <a:chOff x="0" y="917049"/>
            <a:chExt cx="9126865" cy="5739655"/>
          </a:xfrm>
        </p:grpSpPr>
        <p:sp>
          <p:nvSpPr>
            <p:cNvPr id="34" name="TextBox 33"/>
            <p:cNvSpPr txBox="1"/>
            <p:nvPr/>
          </p:nvSpPr>
          <p:spPr>
            <a:xfrm>
              <a:off x="7326665" y="2746924"/>
              <a:ext cx="1800200" cy="707886"/>
            </a:xfrm>
            <a:prstGeom prst="rect">
              <a:avLst/>
            </a:prstGeom>
            <a:noFill/>
          </p:spPr>
          <p:txBody>
            <a:bodyPr wrap="square" rtlCol="0">
              <a:spAutoFit/>
            </a:bodyPr>
            <a:lstStyle/>
            <a:p>
              <a:pPr marL="171450" indent="-171450">
                <a:buFontTx/>
                <a:buChar char="-"/>
              </a:pPr>
              <a:r>
                <a:rPr lang="en-US" sz="1000" dirty="0" err="1" smtClean="0">
                  <a:solidFill>
                    <a:srgbClr val="00B050"/>
                  </a:solidFill>
                </a:rPr>
                <a:t>Toegankelijke</a:t>
              </a:r>
              <a:r>
                <a:rPr lang="en-US" sz="1000" dirty="0" smtClean="0">
                  <a:solidFill>
                    <a:srgbClr val="00B050"/>
                  </a:solidFill>
                </a:rPr>
                <a:t> en </a:t>
              </a:r>
              <a:r>
                <a:rPr lang="en-US" sz="1000" dirty="0" err="1" smtClean="0">
                  <a:solidFill>
                    <a:srgbClr val="00B050"/>
                  </a:solidFill>
                </a:rPr>
                <a:t>toereikende</a:t>
              </a:r>
              <a:r>
                <a:rPr lang="en-US" sz="1000" dirty="0" smtClean="0">
                  <a:solidFill>
                    <a:srgbClr val="00B050"/>
                  </a:solidFill>
                </a:rPr>
                <a:t> </a:t>
              </a:r>
              <a:r>
                <a:rPr lang="en-US" sz="1000" dirty="0" err="1" smtClean="0">
                  <a:solidFill>
                    <a:srgbClr val="00B050"/>
                  </a:solidFill>
                </a:rPr>
                <a:t>voorzieningen</a:t>
              </a:r>
              <a:endParaRPr lang="en-US" sz="1000" dirty="0" smtClean="0">
                <a:solidFill>
                  <a:srgbClr val="00B050"/>
                </a:solidFill>
              </a:endParaRPr>
            </a:p>
            <a:p>
              <a:pPr marL="171450" indent="-171450">
                <a:buFontTx/>
                <a:buChar char="-"/>
              </a:pPr>
              <a:r>
                <a:rPr lang="en-US" sz="1000" dirty="0" err="1" smtClean="0">
                  <a:solidFill>
                    <a:srgbClr val="00B050"/>
                  </a:solidFill>
                </a:rPr>
                <a:t>tolerantie</a:t>
              </a:r>
              <a:endParaRPr lang="en-US" sz="1000" dirty="0">
                <a:solidFill>
                  <a:srgbClr val="00B050"/>
                </a:solidFill>
              </a:endParaRPr>
            </a:p>
          </p:txBody>
        </p:sp>
        <p:cxnSp>
          <p:nvCxnSpPr>
            <p:cNvPr id="54" name="Straight Arrow Connector 53"/>
            <p:cNvCxnSpPr>
              <a:stCxn id="20" idx="0"/>
              <a:endCxn id="34" idx="1"/>
            </p:cNvCxnSpPr>
            <p:nvPr/>
          </p:nvCxnSpPr>
          <p:spPr bwMode="auto">
            <a:xfrm flipV="1">
              <a:off x="6747654" y="3100867"/>
              <a:ext cx="579011" cy="54831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80"/>
            <p:cNvGrpSpPr/>
            <p:nvPr/>
          </p:nvGrpSpPr>
          <p:grpSpPr>
            <a:xfrm>
              <a:off x="0" y="917049"/>
              <a:ext cx="5489848" cy="5739655"/>
              <a:chOff x="0" y="917049"/>
              <a:chExt cx="5489848" cy="5739655"/>
            </a:xfrm>
          </p:grpSpPr>
          <p:sp>
            <p:nvSpPr>
              <p:cNvPr id="38" name="TextBox 37"/>
              <p:cNvSpPr txBox="1"/>
              <p:nvPr/>
            </p:nvSpPr>
            <p:spPr>
              <a:xfrm>
                <a:off x="2304254" y="917049"/>
                <a:ext cx="1835696" cy="553998"/>
              </a:xfrm>
              <a:prstGeom prst="rect">
                <a:avLst/>
              </a:prstGeom>
              <a:noFill/>
            </p:spPr>
            <p:txBody>
              <a:bodyPr wrap="square" rtlCol="0">
                <a:spAutoFit/>
              </a:bodyPr>
              <a:lstStyle/>
              <a:p>
                <a:pPr marL="171450" indent="-171450">
                  <a:buFontTx/>
                  <a:buChar char="-"/>
                </a:pPr>
                <a:r>
                  <a:rPr lang="en-US" sz="1000" dirty="0" err="1" smtClean="0">
                    <a:solidFill>
                      <a:srgbClr val="00B050"/>
                    </a:solidFill>
                  </a:rPr>
                  <a:t>Werkgelegenheid</a:t>
                </a:r>
                <a:endParaRPr lang="en-US" sz="1000" dirty="0" smtClean="0">
                  <a:solidFill>
                    <a:srgbClr val="00B050"/>
                  </a:solidFill>
                </a:endParaRPr>
              </a:p>
              <a:p>
                <a:pPr marL="171450" indent="-171450">
                  <a:buFontTx/>
                  <a:buChar char="-"/>
                </a:pPr>
                <a:r>
                  <a:rPr lang="en-US" sz="1000" dirty="0" err="1" smtClean="0">
                    <a:solidFill>
                      <a:srgbClr val="00B050"/>
                    </a:solidFill>
                  </a:rPr>
                  <a:t>Prettig</a:t>
                </a:r>
                <a:r>
                  <a:rPr lang="en-US" sz="1000" dirty="0" smtClean="0">
                    <a:solidFill>
                      <a:srgbClr val="00B050"/>
                    </a:solidFill>
                  </a:rPr>
                  <a:t> </a:t>
                </a:r>
                <a:r>
                  <a:rPr lang="en-US" sz="1000" dirty="0" err="1" smtClean="0">
                    <a:solidFill>
                      <a:srgbClr val="00B050"/>
                    </a:solidFill>
                  </a:rPr>
                  <a:t>werkklimaat</a:t>
                </a:r>
                <a:endParaRPr lang="en-US" sz="1000" dirty="0" smtClean="0">
                  <a:solidFill>
                    <a:srgbClr val="00B050"/>
                  </a:solidFill>
                </a:endParaRPr>
              </a:p>
              <a:p>
                <a:pPr marL="171450" indent="-171450">
                  <a:buFontTx/>
                  <a:buChar char="-"/>
                </a:pPr>
                <a:r>
                  <a:rPr lang="en-US" sz="1000" dirty="0" err="1" smtClean="0">
                    <a:solidFill>
                      <a:srgbClr val="00B050"/>
                    </a:solidFill>
                  </a:rPr>
                  <a:t>Gezonde</a:t>
                </a:r>
                <a:r>
                  <a:rPr lang="en-US" sz="1000" dirty="0" smtClean="0">
                    <a:solidFill>
                      <a:srgbClr val="00B050"/>
                    </a:solidFill>
                  </a:rPr>
                  <a:t> </a:t>
                </a:r>
                <a:r>
                  <a:rPr lang="en-US" sz="1000" dirty="0" err="1" smtClean="0">
                    <a:solidFill>
                      <a:srgbClr val="00B050"/>
                    </a:solidFill>
                  </a:rPr>
                  <a:t>verhoudingen</a:t>
                </a:r>
                <a:endParaRPr lang="en-US" sz="1000" dirty="0">
                  <a:solidFill>
                    <a:srgbClr val="00B050"/>
                  </a:solidFill>
                </a:endParaRPr>
              </a:p>
            </p:txBody>
          </p:sp>
          <p:sp>
            <p:nvSpPr>
              <p:cNvPr id="39" name="TextBox 38"/>
              <p:cNvSpPr txBox="1"/>
              <p:nvPr/>
            </p:nvSpPr>
            <p:spPr>
              <a:xfrm>
                <a:off x="0" y="2946642"/>
                <a:ext cx="1835696" cy="707886"/>
              </a:xfrm>
              <a:prstGeom prst="rect">
                <a:avLst/>
              </a:prstGeom>
              <a:noFill/>
            </p:spPr>
            <p:txBody>
              <a:bodyPr wrap="square" rtlCol="0">
                <a:spAutoFit/>
              </a:bodyPr>
              <a:lstStyle/>
              <a:p>
                <a:pPr marL="171450" indent="-171450">
                  <a:buFontTx/>
                  <a:buChar char="-"/>
                </a:pPr>
                <a:r>
                  <a:rPr lang="en-US" sz="1000" dirty="0" err="1" smtClean="0">
                    <a:solidFill>
                      <a:srgbClr val="00B050"/>
                    </a:solidFill>
                  </a:rPr>
                  <a:t>Goede</a:t>
                </a:r>
                <a:r>
                  <a:rPr lang="en-US" sz="1000" dirty="0" smtClean="0">
                    <a:solidFill>
                      <a:srgbClr val="00B050"/>
                    </a:solidFill>
                  </a:rPr>
                  <a:t> </a:t>
                </a:r>
                <a:r>
                  <a:rPr lang="en-US" sz="1000" dirty="0" err="1" smtClean="0">
                    <a:solidFill>
                      <a:srgbClr val="00B050"/>
                    </a:solidFill>
                  </a:rPr>
                  <a:t>ervaringen</a:t>
                </a:r>
                <a:endParaRPr lang="en-US" sz="1000" dirty="0" smtClean="0">
                  <a:solidFill>
                    <a:srgbClr val="00B050"/>
                  </a:solidFill>
                </a:endParaRPr>
              </a:p>
              <a:p>
                <a:pPr marL="171450" indent="-171450">
                  <a:buFontTx/>
                  <a:buChar char="-"/>
                </a:pPr>
                <a:r>
                  <a:rPr lang="en-US" sz="1000" dirty="0" err="1" smtClean="0">
                    <a:solidFill>
                      <a:srgbClr val="00B050"/>
                    </a:solidFill>
                  </a:rPr>
                  <a:t>Vertrouwen</a:t>
                </a:r>
              </a:p>
              <a:p>
                <a:pPr marL="171450" indent="-171450">
                  <a:buFontTx/>
                  <a:buChar char="-"/>
                </a:pPr>
                <a:r>
                  <a:rPr lang="en-US" sz="1000" dirty="0" err="1" smtClean="0">
                    <a:solidFill>
                      <a:srgbClr val="00B050"/>
                    </a:solidFill>
                  </a:rPr>
                  <a:t>Betrouwbare</a:t>
                </a:r>
                <a:r>
                  <a:rPr lang="en-US" sz="1000" dirty="0" smtClean="0">
                    <a:solidFill>
                      <a:srgbClr val="00B050"/>
                    </a:solidFill>
                  </a:rPr>
                  <a:t> en </a:t>
                </a:r>
                <a:r>
                  <a:rPr lang="en-US" sz="1000" dirty="0" err="1" smtClean="0">
                    <a:solidFill>
                      <a:srgbClr val="00B050"/>
                    </a:solidFill>
                  </a:rPr>
                  <a:t>hulpvaardige</a:t>
                </a:r>
                <a:r>
                  <a:rPr lang="en-US" sz="1000" dirty="0" smtClean="0">
                    <a:solidFill>
                      <a:srgbClr val="00B050"/>
                    </a:solidFill>
                  </a:rPr>
                  <a:t> </a:t>
                </a:r>
                <a:r>
                  <a:rPr lang="en-US" sz="1000" dirty="0" err="1" smtClean="0">
                    <a:solidFill>
                      <a:srgbClr val="00B050"/>
                    </a:solidFill>
                  </a:rPr>
                  <a:t>vrienden</a:t>
                </a:r>
              </a:p>
            </p:txBody>
          </p:sp>
          <p:sp>
            <p:nvSpPr>
              <p:cNvPr id="40" name="TextBox 39"/>
              <p:cNvSpPr txBox="1"/>
              <p:nvPr/>
            </p:nvSpPr>
            <p:spPr>
              <a:xfrm>
                <a:off x="3654152" y="5948818"/>
                <a:ext cx="1835696" cy="707886"/>
              </a:xfrm>
              <a:prstGeom prst="rect">
                <a:avLst/>
              </a:prstGeom>
              <a:noFill/>
            </p:spPr>
            <p:txBody>
              <a:bodyPr wrap="square" rtlCol="0">
                <a:spAutoFit/>
              </a:bodyPr>
              <a:lstStyle/>
              <a:p>
                <a:pPr marL="171450" indent="-171450">
                  <a:buFontTx/>
                  <a:buChar char="-"/>
                </a:pPr>
                <a:r>
                  <a:rPr lang="en-US" sz="1000" dirty="0" err="1" smtClean="0">
                    <a:solidFill>
                      <a:srgbClr val="00B050"/>
                    </a:solidFill>
                  </a:rPr>
                  <a:t>Toegankelijke</a:t>
                </a:r>
                <a:r>
                  <a:rPr lang="en-US" sz="1000" dirty="0" smtClean="0">
                    <a:solidFill>
                      <a:srgbClr val="00B050"/>
                    </a:solidFill>
                  </a:rPr>
                  <a:t> en </a:t>
                </a:r>
                <a:r>
                  <a:rPr lang="en-US" sz="1000" dirty="0" err="1" smtClean="0">
                    <a:solidFill>
                      <a:srgbClr val="00B050"/>
                    </a:solidFill>
                  </a:rPr>
                  <a:t>toereikende</a:t>
                </a:r>
                <a:r>
                  <a:rPr lang="en-US" sz="1000" dirty="0" smtClean="0">
                    <a:solidFill>
                      <a:srgbClr val="00B050"/>
                    </a:solidFill>
                  </a:rPr>
                  <a:t> </a:t>
                </a:r>
                <a:r>
                  <a:rPr lang="en-US" sz="1000" dirty="0" err="1" smtClean="0">
                    <a:solidFill>
                      <a:srgbClr val="00B050"/>
                    </a:solidFill>
                  </a:rPr>
                  <a:t>voorzieningen</a:t>
                </a:r>
                <a:endParaRPr lang="en-US" sz="1000" dirty="0" smtClean="0">
                  <a:solidFill>
                    <a:srgbClr val="00B050"/>
                  </a:solidFill>
                </a:endParaRPr>
              </a:p>
              <a:p>
                <a:pPr marL="171450" indent="-171450">
                  <a:buFontTx/>
                  <a:buChar char="-"/>
                </a:pPr>
                <a:r>
                  <a:rPr lang="en-US" sz="1000" dirty="0" err="1" smtClean="0">
                    <a:solidFill>
                      <a:srgbClr val="00B050"/>
                    </a:solidFill>
                  </a:rPr>
                  <a:t>Juiste</a:t>
                </a:r>
                <a:r>
                  <a:rPr lang="en-US" sz="1000" dirty="0" smtClean="0">
                    <a:solidFill>
                      <a:srgbClr val="00B050"/>
                    </a:solidFill>
                  </a:rPr>
                  <a:t> </a:t>
                </a:r>
                <a:r>
                  <a:rPr lang="en-US" sz="1000" dirty="0" err="1" smtClean="0">
                    <a:solidFill>
                      <a:srgbClr val="00B050"/>
                    </a:solidFill>
                  </a:rPr>
                  <a:t>indicaties</a:t>
                </a:r>
                <a:endParaRPr lang="en-US" sz="1000" dirty="0" smtClean="0">
                  <a:solidFill>
                    <a:srgbClr val="00B050"/>
                  </a:solidFill>
                </a:endParaRPr>
              </a:p>
              <a:p>
                <a:pPr marL="171450" indent="-171450">
                  <a:buFontTx/>
                  <a:buChar char="-"/>
                </a:pPr>
                <a:r>
                  <a:rPr lang="en-US" sz="1000" dirty="0" err="1" smtClean="0">
                    <a:solidFill>
                      <a:srgbClr val="00B050"/>
                    </a:solidFill>
                  </a:rPr>
                  <a:t>Afstemming</a:t>
                </a:r>
                <a:r>
                  <a:rPr lang="en-US" sz="1000" dirty="0" smtClean="0">
                    <a:solidFill>
                      <a:srgbClr val="00B050"/>
                    </a:solidFill>
                  </a:rPr>
                  <a:t>  en </a:t>
                </a:r>
                <a:r>
                  <a:rPr lang="en-US" sz="1000" dirty="0" err="1" smtClean="0">
                    <a:solidFill>
                      <a:srgbClr val="00B050"/>
                    </a:solidFill>
                  </a:rPr>
                  <a:t>overleg</a:t>
                </a:r>
                <a:endParaRPr lang="en-US" sz="1000" dirty="0">
                  <a:solidFill>
                    <a:srgbClr val="00B050"/>
                  </a:solidFill>
                </a:endParaRPr>
              </a:p>
            </p:txBody>
          </p:sp>
          <p:cxnSp>
            <p:nvCxnSpPr>
              <p:cNvPr id="51" name="Straight Arrow Connector 50"/>
              <p:cNvCxnSpPr>
                <a:stCxn id="7" idx="0"/>
                <a:endCxn id="38" idx="2"/>
              </p:cNvCxnSpPr>
              <p:nvPr/>
            </p:nvCxnSpPr>
            <p:spPr bwMode="auto">
              <a:xfrm flipH="1" flipV="1">
                <a:off x="3222102" y="1471047"/>
                <a:ext cx="1354033" cy="52731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a:stCxn id="24" idx="2"/>
                <a:endCxn id="40" idx="0"/>
              </p:cNvCxnSpPr>
              <p:nvPr/>
            </p:nvCxnSpPr>
            <p:spPr bwMode="auto">
              <a:xfrm flipH="1">
                <a:off x="4572000" y="5566257"/>
                <a:ext cx="4134" cy="382561"/>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23" idx="1"/>
                <a:endCxn id="39" idx="2"/>
              </p:cNvCxnSpPr>
              <p:nvPr/>
            </p:nvCxnSpPr>
            <p:spPr bwMode="auto">
              <a:xfrm flipH="1" flipV="1">
                <a:off x="917848" y="3654528"/>
                <a:ext cx="1056473" cy="12567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1097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nl-NL" altLang="en-US" smtClean="0"/>
              <a:t>Integrale &amp; trajectbenadering</a:t>
            </a:r>
            <a:endParaRPr lang="en-US" altLang="en-US" smtClean="0"/>
          </a:p>
        </p:txBody>
      </p:sp>
      <p:sp>
        <p:nvSpPr>
          <p:cNvPr id="8195" name="Content Placeholder 2"/>
          <p:cNvSpPr>
            <a:spLocks noGrp="1"/>
          </p:cNvSpPr>
          <p:nvPr>
            <p:ph idx="1"/>
          </p:nvPr>
        </p:nvSpPr>
        <p:spPr/>
        <p:txBody>
          <a:bodyPr/>
          <a:lstStyle/>
          <a:p>
            <a:pPr marL="0" indent="0">
              <a:buFontTx/>
              <a:buNone/>
            </a:pPr>
            <a:r>
              <a:rPr lang="nl-NL" altLang="en-US" sz="1800" smtClean="0"/>
              <a:t>Preventie, </a:t>
            </a:r>
            <a:r>
              <a:rPr lang="en-US" altLang="en-US" sz="1800" smtClean="0"/>
              <a:t>het gaat om het creëren van betekenisvolle relaties en het ontwikkelen van competenties (krachten en kansen) door het verbinden van (bemoeienis met) gezin, buurt/wijk/straat en school </a:t>
            </a:r>
          </a:p>
          <a:p>
            <a:pPr marL="0" indent="0">
              <a:buFontTx/>
              <a:buNone/>
            </a:pPr>
            <a:endParaRPr lang="en-US" altLang="en-US" sz="1800" smtClean="0"/>
          </a:p>
          <a:p>
            <a:pPr marL="0" indent="0">
              <a:buFontTx/>
              <a:buNone/>
            </a:pPr>
            <a:r>
              <a:rPr lang="en-US" altLang="en-US" sz="1800" smtClean="0"/>
              <a:t>Integraal/t</a:t>
            </a:r>
            <a:r>
              <a:rPr lang="nl-NL" altLang="en-US" sz="1800" smtClean="0"/>
              <a:t>raject: Om te voorkomen dat jongeren blijven hangen in de situatie (draaideur) zijn effectieve interventies nodig die ingrijpen op meerdere terreinen en een herintrede traject uitstippelen met </a:t>
            </a:r>
            <a:r>
              <a:rPr lang="nl-NL" altLang="en-US" sz="1800" i="1" smtClean="0"/>
              <a:t>individuele begeleiding ‘</a:t>
            </a:r>
            <a:r>
              <a:rPr lang="nl-NL" altLang="en-US" sz="1800" smtClean="0"/>
              <a:t>om</a:t>
            </a:r>
            <a:r>
              <a:rPr lang="nl-NL" altLang="en-US" sz="1800" i="1" smtClean="0"/>
              <a:t> </a:t>
            </a:r>
            <a:r>
              <a:rPr lang="nl-NL" altLang="en-US" sz="1800" smtClean="0"/>
              <a:t>uit de draaideur’ te komen. </a:t>
            </a:r>
          </a:p>
          <a:p>
            <a:pPr marL="0" indent="0">
              <a:buFontTx/>
              <a:buNone/>
            </a:pPr>
            <a:endParaRPr lang="nl-NL" altLang="en-US" sz="1800" smtClean="0"/>
          </a:p>
          <a:p>
            <a:pPr marL="0" indent="0">
              <a:buFontTx/>
              <a:buNone/>
            </a:pPr>
            <a:r>
              <a:rPr lang="nl-NL" altLang="en-US" sz="1800" smtClean="0"/>
              <a:t>Dat vraagt om de volgende vereisten: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76250"/>
            <a:ext cx="8229600" cy="1223963"/>
          </a:xfrm>
        </p:spPr>
        <p:txBody>
          <a:bodyPr/>
          <a:lstStyle/>
          <a:p>
            <a:r>
              <a:rPr lang="nl-NL" altLang="nl-NL" smtClean="0"/>
              <a:t>Vereisten </a:t>
            </a:r>
            <a:r>
              <a:rPr lang="nl-NL" altLang="en-US" smtClean="0"/>
              <a:t>Herintredingssysteem</a:t>
            </a:r>
            <a:endParaRPr lang="en-US" altLang="nl-NL" smtClean="0"/>
          </a:p>
        </p:txBody>
      </p:sp>
      <p:sp>
        <p:nvSpPr>
          <p:cNvPr id="3" name="Text Placeholder 2"/>
          <p:cNvSpPr>
            <a:spLocks noGrp="1"/>
          </p:cNvSpPr>
          <p:nvPr>
            <p:ph type="body" idx="1"/>
          </p:nvPr>
        </p:nvSpPr>
        <p:spPr>
          <a:xfrm>
            <a:off x="468313" y="1628775"/>
            <a:ext cx="8289925" cy="2520950"/>
          </a:xfrm>
        </p:spPr>
        <p:txBody>
          <a:bodyPr/>
          <a:lstStyle/>
          <a:p>
            <a:pPr>
              <a:defRPr/>
            </a:pPr>
            <a:r>
              <a:rPr lang="nl-NL" sz="1600" b="0" dirty="0"/>
              <a:t>Vereisten: </a:t>
            </a:r>
          </a:p>
          <a:p>
            <a:pPr marL="285750" indent="-285750">
              <a:buFont typeface="Arial" panose="020B0604020202020204" pitchFamily="34" charset="0"/>
              <a:buChar char="•"/>
              <a:defRPr/>
            </a:pPr>
            <a:r>
              <a:rPr lang="en-US" sz="1600" b="0" dirty="0" err="1"/>
              <a:t>Medische</a:t>
            </a:r>
            <a:r>
              <a:rPr lang="en-US" sz="1600" b="0" dirty="0"/>
              <a:t> </a:t>
            </a:r>
            <a:r>
              <a:rPr lang="en-US" sz="1600" b="0" dirty="0" err="1"/>
              <a:t>zorg</a:t>
            </a:r>
            <a:r>
              <a:rPr lang="en-US" sz="1600" b="0" dirty="0"/>
              <a:t> </a:t>
            </a:r>
            <a:r>
              <a:rPr lang="en-US" sz="1600" b="0" dirty="0" err="1"/>
              <a:t>combineren</a:t>
            </a:r>
            <a:r>
              <a:rPr lang="en-US" sz="1600" b="0" dirty="0"/>
              <a:t> met </a:t>
            </a:r>
            <a:r>
              <a:rPr lang="en-US" sz="1600" b="0" dirty="0" err="1"/>
              <a:t>sociale</a:t>
            </a:r>
            <a:r>
              <a:rPr lang="en-US" sz="1600" b="0" dirty="0"/>
              <a:t> </a:t>
            </a:r>
            <a:r>
              <a:rPr lang="en-US" sz="1600" b="0" dirty="0" err="1"/>
              <a:t>steun</a:t>
            </a:r>
            <a:r>
              <a:rPr lang="en-US" sz="1600" b="0" dirty="0"/>
              <a:t> (</a:t>
            </a:r>
            <a:r>
              <a:rPr lang="en-US" sz="1600" b="0" dirty="0" err="1"/>
              <a:t>onderwijs</a:t>
            </a:r>
            <a:r>
              <a:rPr lang="en-US" sz="1600" b="0" dirty="0"/>
              <a:t>, </a:t>
            </a:r>
            <a:r>
              <a:rPr lang="en-US" sz="1600" b="0" dirty="0" err="1"/>
              <a:t>buurt</a:t>
            </a:r>
            <a:r>
              <a:rPr lang="en-US" sz="1600" b="0" dirty="0"/>
              <a:t>)</a:t>
            </a:r>
          </a:p>
          <a:p>
            <a:pPr marL="285750" indent="-285750">
              <a:buFont typeface="Arial" panose="020B0604020202020204" pitchFamily="34" charset="0"/>
              <a:buChar char="•"/>
              <a:defRPr/>
            </a:pPr>
            <a:r>
              <a:rPr lang="en-US" sz="1600" b="0" dirty="0" err="1"/>
              <a:t>Justitiële</a:t>
            </a:r>
            <a:r>
              <a:rPr lang="en-US" sz="1600" b="0" dirty="0"/>
              <a:t> </a:t>
            </a:r>
            <a:r>
              <a:rPr lang="en-US" sz="1600" b="0" dirty="0" err="1"/>
              <a:t>interventies</a:t>
            </a:r>
            <a:r>
              <a:rPr lang="en-US" sz="1600" b="0" dirty="0"/>
              <a:t> </a:t>
            </a:r>
            <a:r>
              <a:rPr lang="en-US" sz="1600" b="0" dirty="0" err="1"/>
              <a:t>combineren</a:t>
            </a:r>
            <a:r>
              <a:rPr lang="en-US" sz="1600" b="0" dirty="0"/>
              <a:t> met </a:t>
            </a:r>
            <a:r>
              <a:rPr lang="en-US" sz="1600" b="0" dirty="0" err="1"/>
              <a:t>medische</a:t>
            </a:r>
            <a:r>
              <a:rPr lang="en-US" sz="1600" b="0" dirty="0"/>
              <a:t> </a:t>
            </a:r>
            <a:r>
              <a:rPr lang="en-US" sz="1600" b="0" dirty="0" err="1"/>
              <a:t>zorg</a:t>
            </a:r>
            <a:endParaRPr lang="en-US" sz="1600" b="0" dirty="0"/>
          </a:p>
          <a:p>
            <a:pPr marL="285750" indent="-285750">
              <a:buFont typeface="Arial" panose="020B0604020202020204" pitchFamily="34" charset="0"/>
              <a:buChar char="•"/>
              <a:defRPr/>
            </a:pPr>
            <a:r>
              <a:rPr lang="en-US" sz="1600" b="0" dirty="0" err="1"/>
              <a:t>Onderwijs</a:t>
            </a:r>
            <a:r>
              <a:rPr lang="en-US" sz="1600" b="0" dirty="0"/>
              <a:t> </a:t>
            </a:r>
            <a:r>
              <a:rPr lang="en-US" sz="1600" b="0" dirty="0" err="1"/>
              <a:t>combineren</a:t>
            </a:r>
            <a:r>
              <a:rPr lang="en-US" sz="1600" b="0" dirty="0"/>
              <a:t> met </a:t>
            </a:r>
            <a:r>
              <a:rPr lang="en-US" sz="1600" b="0" dirty="0" err="1"/>
              <a:t>praktijk</a:t>
            </a:r>
            <a:r>
              <a:rPr lang="en-US" sz="1600" b="0" dirty="0"/>
              <a:t> (stages en </a:t>
            </a:r>
            <a:r>
              <a:rPr lang="en-US" sz="1600" b="0" dirty="0" err="1"/>
              <a:t>beschutte</a:t>
            </a:r>
            <a:r>
              <a:rPr lang="en-US" sz="1600" b="0" dirty="0"/>
              <a:t> </a:t>
            </a:r>
            <a:r>
              <a:rPr lang="en-US" sz="1600" b="0" dirty="0" err="1"/>
              <a:t>arbeid</a:t>
            </a:r>
            <a:r>
              <a:rPr lang="en-US" sz="1600" b="0" dirty="0"/>
              <a:t>)</a:t>
            </a:r>
          </a:p>
          <a:p>
            <a:pPr marL="285750" indent="-285750">
              <a:buFont typeface="Arial" panose="020B0604020202020204" pitchFamily="34" charset="0"/>
              <a:buChar char="•"/>
              <a:defRPr/>
            </a:pPr>
            <a:r>
              <a:rPr lang="en-US" sz="1600" b="0" dirty="0" err="1"/>
              <a:t>Organiseren</a:t>
            </a:r>
            <a:r>
              <a:rPr lang="en-US" sz="1600" b="0" dirty="0"/>
              <a:t> </a:t>
            </a:r>
            <a:r>
              <a:rPr lang="en-US" sz="1600" b="0" dirty="0" err="1"/>
              <a:t>kleinschalig</a:t>
            </a:r>
            <a:r>
              <a:rPr lang="en-US" sz="1600" b="0" dirty="0"/>
              <a:t> </a:t>
            </a:r>
            <a:r>
              <a:rPr lang="en-US" sz="1600" b="0" dirty="0" err="1"/>
              <a:t>maatwerk</a:t>
            </a:r>
            <a:r>
              <a:rPr lang="en-US" sz="1600" b="0" dirty="0"/>
              <a:t> via </a:t>
            </a:r>
            <a:r>
              <a:rPr lang="en-US" sz="1600" b="0" dirty="0" err="1"/>
              <a:t>beschutte</a:t>
            </a:r>
            <a:r>
              <a:rPr lang="en-US" sz="1600" b="0" dirty="0"/>
              <a:t> </a:t>
            </a:r>
            <a:r>
              <a:rPr lang="en-US" sz="1600" b="0" dirty="0" err="1"/>
              <a:t>arbeid</a:t>
            </a:r>
            <a:endParaRPr lang="en-US" sz="1600" b="0" dirty="0"/>
          </a:p>
          <a:p>
            <a:pPr marL="285750" indent="-285750">
              <a:buFont typeface="Arial" panose="020B0604020202020204" pitchFamily="34" charset="0"/>
              <a:buChar char="•"/>
              <a:defRPr/>
            </a:pPr>
            <a:r>
              <a:rPr lang="en-US" sz="1600" b="0" dirty="0" smtClean="0"/>
              <a:t>Op </a:t>
            </a:r>
            <a:r>
              <a:rPr lang="en-US" sz="1600" b="0" dirty="0"/>
              <a:t>het </a:t>
            </a:r>
            <a:r>
              <a:rPr lang="en-US" sz="1600" b="0" dirty="0" err="1"/>
              <a:t>schaalniveau</a:t>
            </a:r>
            <a:r>
              <a:rPr lang="en-US" sz="1600" b="0" dirty="0"/>
              <a:t> van de </a:t>
            </a:r>
            <a:r>
              <a:rPr lang="en-US" sz="1600" b="0" dirty="0" err="1"/>
              <a:t>buurt</a:t>
            </a:r>
            <a:r>
              <a:rPr lang="en-US" sz="1600" b="0" dirty="0"/>
              <a:t>: </a:t>
            </a:r>
            <a:r>
              <a:rPr lang="en-US" sz="1600" b="0" dirty="0" err="1"/>
              <a:t>buurtgericht</a:t>
            </a:r>
            <a:r>
              <a:rPr lang="en-US" sz="1600" b="0" dirty="0"/>
              <a:t> </a:t>
            </a:r>
            <a:r>
              <a:rPr lang="en-US" sz="1600" b="0" dirty="0" err="1"/>
              <a:t>werken</a:t>
            </a:r>
            <a:r>
              <a:rPr lang="en-US" sz="1600" b="0" dirty="0" smtClean="0"/>
              <a:t>…………….............   en </a:t>
            </a:r>
            <a:r>
              <a:rPr lang="en-US" sz="1600" b="0" dirty="0" err="1"/>
              <a:t>verbinding</a:t>
            </a:r>
            <a:r>
              <a:rPr lang="en-US" sz="1600" b="0" dirty="0"/>
              <a:t> met </a:t>
            </a:r>
            <a:r>
              <a:rPr lang="en-US" sz="1600" b="0" dirty="0" err="1"/>
              <a:t>sociale</a:t>
            </a:r>
            <a:r>
              <a:rPr lang="en-US" sz="1600" b="0" dirty="0"/>
              <a:t> </a:t>
            </a:r>
            <a:r>
              <a:rPr lang="en-US" sz="1600" b="0" dirty="0" err="1"/>
              <a:t>wijkteams</a:t>
            </a:r>
            <a:endParaRPr lang="en-US" sz="1600" b="0" dirty="0"/>
          </a:p>
          <a:p>
            <a:pPr>
              <a:defRPr/>
            </a:pPr>
            <a:endParaRPr lang="en-US" dirty="0"/>
          </a:p>
        </p:txBody>
      </p:sp>
      <p:sp>
        <p:nvSpPr>
          <p:cNvPr id="9220" name="Content Placeholder 3"/>
          <p:cNvSpPr>
            <a:spLocks noGrp="1"/>
          </p:cNvSpPr>
          <p:nvPr>
            <p:ph sz="half" idx="2"/>
          </p:nvPr>
        </p:nvSpPr>
        <p:spPr>
          <a:xfrm>
            <a:off x="457200" y="3860800"/>
            <a:ext cx="4040188" cy="2265363"/>
          </a:xfrm>
        </p:spPr>
        <p:txBody>
          <a:bodyPr/>
          <a:lstStyle/>
          <a:p>
            <a:pPr marL="0" indent="0">
              <a:buFontTx/>
              <a:buNone/>
            </a:pPr>
            <a:endParaRPr lang="en-US" altLang="nl-NL" sz="1600" dirty="0" smtClean="0"/>
          </a:p>
          <a:p>
            <a:pPr marL="0" indent="0">
              <a:buFontTx/>
              <a:buNone/>
            </a:pPr>
            <a:endParaRPr lang="en-US" altLang="nl-NL" sz="1600" dirty="0" smtClean="0"/>
          </a:p>
          <a:p>
            <a:pPr marL="0" indent="0">
              <a:buFontTx/>
              <a:buNone/>
            </a:pPr>
            <a:r>
              <a:rPr lang="en-US" altLang="nl-NL" sz="1600"/>
              <a:t>E</a:t>
            </a:r>
            <a:r>
              <a:rPr lang="en-US" altLang="nl-NL" sz="1600" smtClean="0"/>
              <a:t>erder</a:t>
            </a:r>
            <a:r>
              <a:rPr lang="en-US" altLang="nl-NL" sz="1600" dirty="0" smtClean="0"/>
              <a:t>, </a:t>
            </a:r>
            <a:r>
              <a:rPr lang="en-US" altLang="nl-NL" sz="1600" dirty="0" err="1" smtClean="0"/>
              <a:t>passender</a:t>
            </a:r>
            <a:r>
              <a:rPr lang="en-US" altLang="nl-NL" sz="1600" dirty="0" smtClean="0"/>
              <a:t>, </a:t>
            </a:r>
            <a:r>
              <a:rPr lang="en-US" altLang="nl-NL" sz="1600" dirty="0" err="1" smtClean="0"/>
              <a:t>dichterbij</a:t>
            </a:r>
            <a:r>
              <a:rPr lang="en-US" altLang="nl-NL" sz="1600" dirty="0" smtClean="0"/>
              <a:t> </a:t>
            </a:r>
            <a:r>
              <a:rPr lang="en-US" altLang="nl-NL" sz="1600" dirty="0" err="1" smtClean="0"/>
              <a:t>intervenieren</a:t>
            </a:r>
            <a:r>
              <a:rPr lang="en-US" altLang="nl-NL" sz="1600" dirty="0" smtClean="0"/>
              <a:t>, door het </a:t>
            </a:r>
            <a:r>
              <a:rPr lang="en-US" altLang="nl-NL" sz="1600" dirty="0" err="1" smtClean="0"/>
              <a:t>effectief</a:t>
            </a:r>
            <a:r>
              <a:rPr lang="en-US" altLang="nl-NL" sz="1600" dirty="0" smtClean="0"/>
              <a:t> </a:t>
            </a:r>
            <a:r>
              <a:rPr lang="en-US" altLang="nl-NL" sz="1600" dirty="0" err="1" smtClean="0"/>
              <a:t>organiseren</a:t>
            </a:r>
            <a:r>
              <a:rPr lang="en-US" altLang="nl-NL" sz="1600" dirty="0" smtClean="0"/>
              <a:t> van </a:t>
            </a:r>
            <a:r>
              <a:rPr lang="en-US" altLang="nl-NL" sz="1600" dirty="0" err="1" smtClean="0"/>
              <a:t>signalering</a:t>
            </a:r>
            <a:r>
              <a:rPr lang="en-US" altLang="nl-NL" sz="1600" dirty="0" smtClean="0"/>
              <a:t> </a:t>
            </a:r>
            <a:r>
              <a:rPr lang="en-US" altLang="nl-NL" sz="1600" dirty="0" err="1" smtClean="0"/>
              <a:t>uit</a:t>
            </a:r>
            <a:r>
              <a:rPr lang="en-US" altLang="nl-NL" sz="1600" dirty="0" smtClean="0"/>
              <a:t> het </a:t>
            </a:r>
            <a:r>
              <a:rPr lang="en-US" altLang="nl-NL" sz="1600" dirty="0" err="1" smtClean="0"/>
              <a:t>voorveld</a:t>
            </a:r>
            <a:r>
              <a:rPr lang="en-US" altLang="nl-NL" sz="1600" dirty="0" smtClean="0"/>
              <a:t> (school, </a:t>
            </a:r>
            <a:r>
              <a:rPr lang="en-US" altLang="nl-NL" sz="1600" dirty="0" err="1" smtClean="0"/>
              <a:t>wijkagent</a:t>
            </a:r>
            <a:r>
              <a:rPr lang="en-US" altLang="nl-NL" sz="1600" dirty="0" smtClean="0"/>
              <a:t>, </a:t>
            </a:r>
            <a:r>
              <a:rPr lang="en-US" altLang="nl-NL" sz="1600" dirty="0" err="1" smtClean="0"/>
              <a:t>welzijn</a:t>
            </a:r>
            <a:r>
              <a:rPr lang="en-US" altLang="nl-NL" sz="1600" dirty="0" smtClean="0"/>
              <a:t>)</a:t>
            </a:r>
          </a:p>
          <a:p>
            <a:pPr marL="0" indent="0">
              <a:buFontTx/>
              <a:buNone/>
            </a:pPr>
            <a:endParaRPr lang="en-US" altLang="nl-NL" sz="1800" dirty="0" smtClean="0"/>
          </a:p>
        </p:txBody>
      </p:sp>
      <p:sp>
        <p:nvSpPr>
          <p:cNvPr id="9221" name="Content Placeholder 5"/>
          <p:cNvSpPr>
            <a:spLocks noGrp="1"/>
          </p:cNvSpPr>
          <p:nvPr>
            <p:ph sz="quarter" idx="4"/>
          </p:nvPr>
        </p:nvSpPr>
        <p:spPr>
          <a:xfrm>
            <a:off x="4645025" y="3860800"/>
            <a:ext cx="4041775" cy="2265363"/>
          </a:xfrm>
        </p:spPr>
        <p:txBody>
          <a:bodyPr/>
          <a:lstStyle/>
          <a:p>
            <a:pPr marL="0" indent="0">
              <a:buFontTx/>
              <a:buNone/>
            </a:pPr>
            <a:endParaRPr lang="en-US" altLang="nl-NL" sz="1600" smtClean="0"/>
          </a:p>
          <a:p>
            <a:pPr marL="0" indent="0">
              <a:buFontTx/>
              <a:buNone/>
            </a:pPr>
            <a:endParaRPr lang="en-US" altLang="nl-NL" sz="1600" smtClean="0"/>
          </a:p>
          <a:p>
            <a:pPr marL="0" indent="0">
              <a:buFontTx/>
              <a:buNone/>
            </a:pPr>
            <a:r>
              <a:rPr lang="en-US" altLang="nl-NL" sz="1600" smtClean="0"/>
              <a:t>Extreme gevallen signaleren, door opschalen interventie: handelen op signalen dat het stoplicht op rood staat…verlenging OTS, recidive criminaliteit, herhaling huiselijk geweld, herhaald spijbelen</a:t>
            </a:r>
          </a:p>
          <a:p>
            <a:pPr marL="0" indent="0">
              <a:buFontTx/>
              <a:buNone/>
            </a:pPr>
            <a:endParaRPr lang="en-US" altLang="nl-NL" smtClean="0"/>
          </a:p>
        </p:txBody>
      </p:sp>
      <p:cxnSp>
        <p:nvCxnSpPr>
          <p:cNvPr id="9222" name="Straight Arrow Connector 7"/>
          <p:cNvCxnSpPr>
            <a:cxnSpLocks noChangeShapeType="1"/>
          </p:cNvCxnSpPr>
          <p:nvPr/>
        </p:nvCxnSpPr>
        <p:spPr bwMode="auto">
          <a:xfrm flipH="1">
            <a:off x="2700338" y="3716338"/>
            <a:ext cx="863600" cy="649287"/>
          </a:xfrm>
          <a:prstGeom prst="straightConnector1">
            <a:avLst/>
          </a:prstGeom>
          <a:noFill/>
          <a:ln w="9525" algn="ctr">
            <a:solidFill>
              <a:schemeClr val="tx1"/>
            </a:solidFill>
            <a:round/>
            <a:headEnd/>
            <a:tailEnd type="arrow" w="med" len="med"/>
          </a:ln>
          <a:effectLst/>
        </p:spPr>
      </p:cxnSp>
      <p:cxnSp>
        <p:nvCxnSpPr>
          <p:cNvPr id="9223" name="Straight Arrow Connector 9"/>
          <p:cNvCxnSpPr>
            <a:cxnSpLocks noChangeShapeType="1"/>
          </p:cNvCxnSpPr>
          <p:nvPr/>
        </p:nvCxnSpPr>
        <p:spPr bwMode="auto">
          <a:xfrm>
            <a:off x="3563938" y="3716338"/>
            <a:ext cx="936625" cy="649287"/>
          </a:xfrm>
          <a:prstGeom prst="straightConnector1">
            <a:avLst/>
          </a:prstGeom>
          <a:noFill/>
          <a:ln w="9525" algn="ctr">
            <a:solidFill>
              <a:schemeClr val="tx1"/>
            </a:solidFill>
            <a:round/>
            <a:headEnd/>
            <a:tailEnd type="arrow"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risbo presentatie">
  <a:themeElements>
    <a:clrScheme name="risbo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sbo presentati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sbo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sbo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sbo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sbo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sbo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sbo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sbo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sbo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sbo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sbo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sbo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sbo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827</Words>
  <Application>Microsoft Office PowerPoint</Application>
  <PresentationFormat>On-screen Show (4:3)</PresentationFormat>
  <Paragraphs>150</Paragraphs>
  <Slides>10</Slides>
  <Notes>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Osaka</vt:lpstr>
      <vt:lpstr>Verdana</vt:lpstr>
      <vt:lpstr>risbo presentatie</vt:lpstr>
      <vt:lpstr>2_Aangepast ontwerp</vt:lpstr>
      <vt:lpstr>3_Aangepast ontwerp</vt:lpstr>
      <vt:lpstr>Aangepast ontwerp</vt:lpstr>
      <vt:lpstr>1_Aangepast ontwerp</vt:lpstr>
      <vt:lpstr>Risicojongeren in Rotterdam</vt:lpstr>
      <vt:lpstr>Definitie kwetsbaarheid en multiproblematiek</vt:lpstr>
      <vt:lpstr>Cijfers risicojongeren in Rotterdam</vt:lpstr>
      <vt:lpstr>PowerPoint Presentation</vt:lpstr>
      <vt:lpstr>Psychologische basisbehoeften en algemeen ontwikkelingsmodel</vt:lpstr>
      <vt:lpstr>PowerPoint Presentation</vt:lpstr>
      <vt:lpstr>PowerPoint Presentation</vt:lpstr>
      <vt:lpstr>Integrale &amp; trajectbenadering</vt:lpstr>
      <vt:lpstr>Vereisten Herintredingssysteem</vt:lpstr>
      <vt:lpstr>Herintredingssysteem figuur</vt:lpstr>
    </vt:vector>
  </TitlesOfParts>
  <Company>Erasmus Universiteit Rotterdam FSW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Arbeidsmigranten  uit Midden- en Oost-Europa</dc:title>
  <dc:creator>aweltevrede</dc:creator>
  <cp:lastModifiedBy>T. Tudjman</cp:lastModifiedBy>
  <cp:revision>177</cp:revision>
  <cp:lastPrinted>2014-10-09T09:24:09Z</cp:lastPrinted>
  <dcterms:created xsi:type="dcterms:W3CDTF">2009-10-01T13:57:48Z</dcterms:created>
  <dcterms:modified xsi:type="dcterms:W3CDTF">2014-10-09T12:42:35Z</dcterms:modified>
</cp:coreProperties>
</file>