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365" r:id="rId3"/>
    <p:sldId id="362" r:id="rId4"/>
    <p:sldId id="363" r:id="rId5"/>
    <p:sldId id="347" r:id="rId6"/>
    <p:sldId id="359" r:id="rId7"/>
    <p:sldId id="366" r:id="rId8"/>
    <p:sldId id="364" r:id="rId9"/>
    <p:sldId id="369" r:id="rId10"/>
    <p:sldId id="335" r:id="rId11"/>
    <p:sldId id="348" r:id="rId12"/>
    <p:sldId id="342" r:id="rId13"/>
    <p:sldId id="323" r:id="rId14"/>
    <p:sldId id="332" r:id="rId15"/>
    <p:sldId id="360" r:id="rId16"/>
    <p:sldId id="361" r:id="rId17"/>
    <p:sldId id="350" r:id="rId18"/>
    <p:sldId id="333" r:id="rId19"/>
    <p:sldId id="353" r:id="rId20"/>
    <p:sldId id="354" r:id="rId21"/>
    <p:sldId id="368" r:id="rId22"/>
    <p:sldId id="370" r:id="rId23"/>
  </p:sldIdLst>
  <p:sldSz cx="9906000" cy="6858000" type="A4"/>
  <p:notesSz cx="6797675" cy="987425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FA53"/>
    <a:srgbClr val="42EA56"/>
    <a:srgbClr val="1AE632"/>
    <a:srgbClr val="2497CA"/>
    <a:srgbClr val="51B9ED"/>
    <a:srgbClr val="A4C7FA"/>
    <a:srgbClr val="0CB4A4"/>
    <a:srgbClr val="58BCEE"/>
    <a:srgbClr val="C6E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93559" autoAdjust="0"/>
  </p:normalViewPr>
  <p:slideViewPr>
    <p:cSldViewPr>
      <p:cViewPr>
        <p:scale>
          <a:sx n="90" d="100"/>
          <a:sy n="90" d="100"/>
        </p:scale>
        <p:origin x="-1440" y="-80"/>
      </p:cViewPr>
      <p:guideLst>
        <p:guide orient="horz" pos="2160"/>
        <p:guide pos="3120"/>
      </p:guideLst>
    </p:cSldViewPr>
  </p:slideViewPr>
  <p:notesTextViewPr>
    <p:cViewPr>
      <p:scale>
        <a:sx n="1" d="1"/>
        <a:sy n="1" d="1"/>
      </p:scale>
      <p:origin x="0" y="0"/>
    </p:cViewPr>
  </p:notesTextViewPr>
  <p:sorterViewPr>
    <p:cViewPr>
      <p:scale>
        <a:sx n="69" d="100"/>
        <a:sy n="6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147"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991" y="0"/>
            <a:ext cx="2945147" cy="493713"/>
          </a:xfrm>
          <a:prstGeom prst="rect">
            <a:avLst/>
          </a:prstGeom>
        </p:spPr>
        <p:txBody>
          <a:bodyPr vert="horz" lIns="91440" tIns="45720" rIns="91440" bIns="45720" rtlCol="0"/>
          <a:lstStyle>
            <a:lvl1pPr algn="r">
              <a:defRPr sz="1200"/>
            </a:lvl1pPr>
          </a:lstStyle>
          <a:p>
            <a:fld id="{80665EC3-D451-48D0-92AE-35632259EE21}" type="datetimeFigureOut">
              <a:rPr lang="en-US" smtClean="0"/>
              <a:pPr/>
              <a:t>12/15/13</a:t>
            </a:fld>
            <a:endParaRPr lang="en-US"/>
          </a:p>
        </p:txBody>
      </p:sp>
      <p:sp>
        <p:nvSpPr>
          <p:cNvPr id="4" name="Footer Placeholder 3"/>
          <p:cNvSpPr>
            <a:spLocks noGrp="1"/>
          </p:cNvSpPr>
          <p:nvPr>
            <p:ph type="ftr" sz="quarter" idx="2"/>
          </p:nvPr>
        </p:nvSpPr>
        <p:spPr>
          <a:xfrm>
            <a:off x="0" y="9378852"/>
            <a:ext cx="2945147"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991" y="9378852"/>
            <a:ext cx="2945147" cy="493713"/>
          </a:xfrm>
          <a:prstGeom prst="rect">
            <a:avLst/>
          </a:prstGeom>
        </p:spPr>
        <p:txBody>
          <a:bodyPr vert="horz" lIns="91440" tIns="45720" rIns="91440" bIns="45720" rtlCol="0" anchor="b"/>
          <a:lstStyle>
            <a:lvl1pPr algn="r">
              <a:defRPr sz="1200"/>
            </a:lvl1pPr>
          </a:lstStyle>
          <a:p>
            <a:fld id="{4900861A-6EC9-4DE0-B82E-8E95E617913D}" type="slidenum">
              <a:rPr lang="en-US" smtClean="0"/>
              <a:pPr/>
              <a:t>‹#›</a:t>
            </a:fld>
            <a:endParaRPr lang="en-US"/>
          </a:p>
        </p:txBody>
      </p:sp>
    </p:spTree>
    <p:extLst>
      <p:ext uri="{BB962C8B-B14F-4D97-AF65-F5344CB8AC3E}">
        <p14:creationId xmlns:p14="http://schemas.microsoft.com/office/powerpoint/2010/main" val="1037698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3251" tIns="46625" rIns="93251" bIns="46625" rtlCol="0"/>
          <a:lstStyle>
            <a:lvl1pPr algn="l">
              <a:defRPr sz="1200"/>
            </a:lvl1pPr>
          </a:lstStyle>
          <a:p>
            <a:endParaRPr lang="id-ID"/>
          </a:p>
        </p:txBody>
      </p:sp>
      <p:sp>
        <p:nvSpPr>
          <p:cNvPr id="3" name="Date Placeholder 2"/>
          <p:cNvSpPr>
            <a:spLocks noGrp="1"/>
          </p:cNvSpPr>
          <p:nvPr>
            <p:ph type="dt" idx="1"/>
          </p:nvPr>
        </p:nvSpPr>
        <p:spPr>
          <a:xfrm>
            <a:off x="3850442" y="0"/>
            <a:ext cx="2945659" cy="493713"/>
          </a:xfrm>
          <a:prstGeom prst="rect">
            <a:avLst/>
          </a:prstGeom>
        </p:spPr>
        <p:txBody>
          <a:bodyPr vert="horz" lIns="93251" tIns="46625" rIns="93251" bIns="46625" rtlCol="0"/>
          <a:lstStyle>
            <a:lvl1pPr algn="r">
              <a:defRPr sz="1200"/>
            </a:lvl1pPr>
          </a:lstStyle>
          <a:p>
            <a:fld id="{38505231-8977-48B1-8DB3-1D704208F6BE}" type="datetimeFigureOut">
              <a:rPr lang="id-ID" smtClean="0"/>
              <a:pPr/>
              <a:t>12/15/13</a:t>
            </a:fld>
            <a:endParaRPr lang="id-ID"/>
          </a:p>
        </p:txBody>
      </p:sp>
      <p:sp>
        <p:nvSpPr>
          <p:cNvPr id="4" name="Slide Image Placeholder 3"/>
          <p:cNvSpPr>
            <a:spLocks noGrp="1" noRot="1" noChangeAspect="1"/>
          </p:cNvSpPr>
          <p:nvPr>
            <p:ph type="sldImg" idx="2"/>
          </p:nvPr>
        </p:nvSpPr>
        <p:spPr>
          <a:xfrm>
            <a:off x="725488" y="739775"/>
            <a:ext cx="5346700" cy="3703638"/>
          </a:xfrm>
          <a:prstGeom prst="rect">
            <a:avLst/>
          </a:prstGeom>
          <a:noFill/>
          <a:ln w="12700">
            <a:solidFill>
              <a:prstClr val="black"/>
            </a:solidFill>
          </a:ln>
        </p:spPr>
        <p:txBody>
          <a:bodyPr vert="horz" lIns="93251" tIns="46625" rIns="93251" bIns="46625" rtlCol="0" anchor="ctr"/>
          <a:lstStyle/>
          <a:p>
            <a:endParaRPr lang="id-ID"/>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3251" tIns="46625" rIns="93251" bIns="466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378824"/>
            <a:ext cx="2945659" cy="493713"/>
          </a:xfrm>
          <a:prstGeom prst="rect">
            <a:avLst/>
          </a:prstGeom>
        </p:spPr>
        <p:txBody>
          <a:bodyPr vert="horz" lIns="93251" tIns="46625" rIns="93251" bIns="46625" rtlCol="0" anchor="b"/>
          <a:lstStyle>
            <a:lvl1pPr algn="l">
              <a:defRPr sz="1200"/>
            </a:lvl1pPr>
          </a:lstStyle>
          <a:p>
            <a:endParaRPr lang="id-ID"/>
          </a:p>
        </p:txBody>
      </p:sp>
      <p:sp>
        <p:nvSpPr>
          <p:cNvPr id="7" name="Slide Number Placeholder 6"/>
          <p:cNvSpPr>
            <a:spLocks noGrp="1"/>
          </p:cNvSpPr>
          <p:nvPr>
            <p:ph type="sldNum" sz="quarter" idx="5"/>
          </p:nvPr>
        </p:nvSpPr>
        <p:spPr>
          <a:xfrm>
            <a:off x="3850442" y="9378824"/>
            <a:ext cx="2945659" cy="493713"/>
          </a:xfrm>
          <a:prstGeom prst="rect">
            <a:avLst/>
          </a:prstGeom>
        </p:spPr>
        <p:txBody>
          <a:bodyPr vert="horz" lIns="93251" tIns="46625" rIns="93251" bIns="46625" rtlCol="0" anchor="b"/>
          <a:lstStyle>
            <a:lvl1pPr algn="r">
              <a:defRPr sz="1200"/>
            </a:lvl1pPr>
          </a:lstStyle>
          <a:p>
            <a:fld id="{84F75695-4D19-4B8D-9ECF-0B7E085E942F}" type="slidenum">
              <a:rPr lang="id-ID" smtClean="0"/>
              <a:pPr/>
              <a:t>‹#›</a:t>
            </a:fld>
            <a:endParaRPr lang="id-ID"/>
          </a:p>
        </p:txBody>
      </p:sp>
    </p:spTree>
    <p:extLst>
      <p:ext uri="{BB962C8B-B14F-4D97-AF65-F5344CB8AC3E}">
        <p14:creationId xmlns:p14="http://schemas.microsoft.com/office/powerpoint/2010/main" val="22807860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F75695-4D19-4B8D-9ECF-0B7E085E942F}" type="slidenum">
              <a:rPr lang="id-ID" smtClean="0"/>
              <a:pPr/>
              <a:t>2</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F75695-4D19-4B8D-9ECF-0B7E085E942F}" type="slidenum">
              <a:rPr lang="id-ID" smtClean="0"/>
              <a:pPr/>
              <a:t>14</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Empower parents with knowledge of BOS. What is their right? What can they ask for?   </a:t>
            </a:r>
          </a:p>
          <a:p>
            <a:pPr>
              <a:defRPr/>
            </a:pPr>
            <a:endParaRPr lang="en-US" dirty="0" smtClean="0"/>
          </a:p>
          <a:p>
            <a:pPr>
              <a:defRPr/>
            </a:pPr>
            <a:r>
              <a:rPr lang="en-US" dirty="0" smtClean="0"/>
              <a:t>Technical Assistance from Development Partners </a:t>
            </a:r>
          </a:p>
          <a:p>
            <a:pPr>
              <a:defRPr/>
            </a:pPr>
            <a:endParaRPr lang="en-US" dirty="0" smtClean="0"/>
          </a:p>
          <a:p>
            <a:pPr marL="233093" indent="-233093">
              <a:buFontTx/>
              <a:buAutoNum type="arabicPeriod"/>
              <a:defRPr/>
            </a:pPr>
            <a:r>
              <a:rPr lang="en-GB" dirty="0" smtClean="0"/>
              <a:t>A national </a:t>
            </a:r>
            <a:r>
              <a:rPr lang="en-GB" b="1" dirty="0" smtClean="0"/>
              <a:t>television </a:t>
            </a:r>
            <a:r>
              <a:rPr lang="en-GB" dirty="0" smtClean="0"/>
              <a:t>and</a:t>
            </a:r>
            <a:r>
              <a:rPr lang="en-GB" b="1" dirty="0" smtClean="0"/>
              <a:t> print media </a:t>
            </a:r>
            <a:r>
              <a:rPr lang="en-GB" dirty="0" smtClean="0"/>
              <a:t>campaign targeting the general public across the whole of Indonesia. The aim of the campaign was to provide basic BOS information and advocate for greater transparency using public service announcements on television and print advertorials. </a:t>
            </a:r>
          </a:p>
          <a:p>
            <a:pPr marL="233093" indent="-233093">
              <a:buFontTx/>
              <a:buAutoNum type="arabicPeriod"/>
              <a:defRPr/>
            </a:pPr>
            <a:r>
              <a:rPr lang="en-GB" dirty="0" smtClean="0"/>
              <a:t>Parents included in the evaluation were randomly selected to receive a set of </a:t>
            </a:r>
            <a:r>
              <a:rPr lang="en-GB" b="1" dirty="0" smtClean="0"/>
              <a:t>SMS</a:t>
            </a:r>
            <a:r>
              <a:rPr lang="en-GB" dirty="0" smtClean="0"/>
              <a:t> messages providing information on BOS.</a:t>
            </a:r>
          </a:p>
          <a:p>
            <a:pPr marL="233093" indent="-233093">
              <a:buFontTx/>
              <a:buAutoNum type="arabicPeriod"/>
              <a:defRPr/>
            </a:pPr>
            <a:r>
              <a:rPr lang="en-GB" b="1" dirty="0" smtClean="0"/>
              <a:t>School meetings were </a:t>
            </a:r>
            <a:r>
              <a:rPr lang="en-GB" dirty="0" smtClean="0"/>
              <a:t>convened by the principal or a community leader to improve parental knowledge of BOS and participation in school affairs.  x</a:t>
            </a:r>
          </a:p>
          <a:p>
            <a:pPr marL="233093" indent="-233093">
              <a:buFontTx/>
              <a:buAutoNum type="arabicPeriod"/>
              <a:defRPr/>
            </a:pPr>
            <a:r>
              <a:rPr lang="en-GB" dirty="0" smtClean="0"/>
              <a:t>New </a:t>
            </a:r>
            <a:r>
              <a:rPr lang="en-GB" dirty="0" err="1" smtClean="0"/>
              <a:t>colorful</a:t>
            </a:r>
            <a:r>
              <a:rPr lang="en-GB" dirty="0" smtClean="0"/>
              <a:t> </a:t>
            </a:r>
            <a:r>
              <a:rPr lang="en-GB" b="1" dirty="0" smtClean="0"/>
              <a:t>BOS notice boards</a:t>
            </a:r>
            <a:r>
              <a:rPr lang="en-GB" dirty="0" smtClean="0"/>
              <a:t> were provided to schools participating in the evaluation to improve parental knowledge of BOS and school operations. </a:t>
            </a:r>
          </a:p>
          <a:p>
            <a:pPr>
              <a:defRPr/>
            </a:pPr>
            <a:endParaRPr lang="en-GB" dirty="0" smtClean="0"/>
          </a:p>
          <a:p>
            <a:pPr>
              <a:spcBef>
                <a:spcPts val="611"/>
              </a:spcBef>
              <a:spcAft>
                <a:spcPts val="611"/>
              </a:spcAft>
              <a:defRPr/>
            </a:pPr>
            <a:endParaRPr lang="en-US" b="1" dirty="0" smtClean="0"/>
          </a:p>
          <a:p>
            <a:pPr>
              <a:spcBef>
                <a:spcPts val="611"/>
              </a:spcBef>
              <a:spcAft>
                <a:spcPts val="611"/>
              </a:spcAft>
              <a:defRPr/>
            </a:pPr>
            <a:endParaRPr lang="id-ID" b="1" dirty="0" smtClean="0"/>
          </a:p>
          <a:p>
            <a:pPr marL="233093" indent="-233093">
              <a:buFontTx/>
              <a:buAutoNum type="arabicPeriod"/>
              <a:defRPr/>
            </a:pPr>
            <a:endParaRPr lang="en-US" dirty="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3D4732-C23B-4BAC-A7B8-77AF30B7FF6B}"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F75695-4D19-4B8D-9ECF-0B7E085E942F}" type="slidenum">
              <a:rPr lang="id-ID" smtClean="0"/>
              <a:pPr/>
              <a:t>17</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725488" y="739775"/>
            <a:ext cx="5346700" cy="3703638"/>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i="1" dirty="0" smtClean="0">
                <a:latin typeface="Calibri" pitchFamily="34" charset="0"/>
              </a:rPr>
              <a:t>Percentages constructed by taking the average across district head, school principal, SC head, SC member and teachers in school (equally weighted). * Mean is significantly different at 0.01 level; ** Mean is significantly different at 0.05 level.  Data are weighted</a:t>
            </a:r>
            <a:r>
              <a:rPr lang="en-US" sz="1200" dirty="0" smtClean="0">
                <a:latin typeface="Calibri" pitchFamily="34" charset="0"/>
              </a:rPr>
              <a:t>.  </a:t>
            </a:r>
            <a:r>
              <a:rPr lang="en-US" sz="1100" dirty="0" smtClean="0">
                <a:solidFill>
                  <a:srgbClr val="FF0000"/>
                </a:solidFill>
                <a:latin typeface="Calibri" pitchFamily="34" charset="0"/>
              </a:rPr>
              <a:t>SOURCE: World Bank, SBM National Survey</a:t>
            </a:r>
            <a:endParaRPr lang="en-AU" sz="1100" dirty="0" smtClean="0">
              <a:solidFill>
                <a:srgbClr val="FF0000"/>
              </a:solidFill>
              <a:latin typeface="Calibri" pitchFamily="34" charset="0"/>
            </a:endParaRPr>
          </a:p>
          <a:p>
            <a:pPr>
              <a:spcBef>
                <a:spcPct val="0"/>
              </a:spcBef>
            </a:pPr>
            <a:endParaRPr lang="id-ID"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1343B7-CAE3-44D9-B368-DA0B63F12F63}" type="slidenum">
              <a:rPr lang="en-AU"/>
              <a:pPr/>
              <a:t>18</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F75695-4D19-4B8D-9ECF-0B7E085E942F}" type="slidenum">
              <a:rPr lang="id-ID" smtClean="0"/>
              <a:pPr/>
              <a:t>20</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Uniforms, shoes,</a:t>
            </a:r>
            <a:r>
              <a:rPr lang="en-US" baseline="0" dirty="0" smtClean="0"/>
              <a:t> books, transportation, school supplies (stationery)</a:t>
            </a:r>
            <a:endParaRPr lang="en-US" dirty="0"/>
          </a:p>
        </p:txBody>
      </p:sp>
      <p:sp>
        <p:nvSpPr>
          <p:cNvPr id="4" name="Slide Number Placeholder 3"/>
          <p:cNvSpPr>
            <a:spLocks noGrp="1"/>
          </p:cNvSpPr>
          <p:nvPr>
            <p:ph type="sldNum" sz="quarter" idx="10"/>
          </p:nvPr>
        </p:nvSpPr>
        <p:spPr/>
        <p:txBody>
          <a:bodyPr/>
          <a:lstStyle/>
          <a:p>
            <a:fld id="{84F75695-4D19-4B8D-9ECF-0B7E085E942F}" type="slidenum">
              <a:rPr lang="id-ID" smtClean="0"/>
              <a:pPr/>
              <a:t>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F75695-4D19-4B8D-9ECF-0B7E085E942F}" type="slidenum">
              <a:rPr lang="id-ID" smtClean="0"/>
              <a:pPr/>
              <a:t>4</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b="1" dirty="0" smtClean="0">
                <a:solidFill>
                  <a:srgbClr val="FF0000"/>
                </a:solidFill>
              </a:rPr>
              <a:t>School Based Management</a:t>
            </a:r>
          </a:p>
          <a:p>
            <a:pPr>
              <a:defRPr/>
            </a:pPr>
            <a:endParaRPr lang="en-US" dirty="0" smtClean="0">
              <a:solidFill>
                <a:srgbClr val="FF0000"/>
              </a:solidFill>
            </a:endParaRPr>
          </a:p>
          <a:p>
            <a:pPr>
              <a:defRPr/>
            </a:pPr>
            <a:r>
              <a:rPr lang="en-US" dirty="0" smtClean="0"/>
              <a:t>Transformative: from a centralized system to one supporting School-Based management</a:t>
            </a:r>
          </a:p>
          <a:p>
            <a:pPr marL="174820" indent="-174820">
              <a:buFontTx/>
              <a:buChar char="-"/>
              <a:defRPr/>
            </a:pPr>
            <a:r>
              <a:rPr lang="en-US" dirty="0" smtClean="0"/>
              <a:t>Most important source of funds under school control</a:t>
            </a:r>
          </a:p>
          <a:p>
            <a:pPr marL="174820" indent="-174820">
              <a:buFontTx/>
              <a:buChar char="-"/>
              <a:defRPr/>
            </a:pPr>
            <a:r>
              <a:rPr lang="en-US" dirty="0" smtClean="0"/>
              <a:t>Shifts responsibility for planning and managing school operations to schools. </a:t>
            </a:r>
          </a:p>
          <a:p>
            <a:pPr marL="174820" indent="-174820">
              <a:buFontTx/>
              <a:buChar char="-"/>
              <a:defRPr/>
            </a:pPr>
            <a:r>
              <a:rPr lang="en-US" dirty="0" smtClean="0"/>
              <a:t>Increases transparency and accountability by involving beneficiaries.  </a:t>
            </a:r>
          </a:p>
          <a:p>
            <a:pPr>
              <a:defRPr/>
            </a:pPr>
            <a:endParaRPr lang="en-US" dirty="0" smtClean="0"/>
          </a:p>
          <a:p>
            <a:pPr>
              <a:defRPr/>
            </a:pPr>
            <a:r>
              <a:rPr lang="en-US" dirty="0" smtClean="0"/>
              <a:t>SBM empowers schools and teachers. </a:t>
            </a:r>
            <a:endParaRPr lang="en-US" dirty="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5CE78B-3AA5-442A-AAC9-BB82C4D5AEF3}"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BOS Eligible Expenditures:</a:t>
            </a:r>
          </a:p>
          <a:p>
            <a:pPr marL="233106" indent="-233106">
              <a:buFontTx/>
              <a:buAutoNum type="arabicPeriod"/>
              <a:defRPr/>
            </a:pPr>
            <a:r>
              <a:rPr lang="id-ID" dirty="0" smtClean="0"/>
              <a:t>Purchase/reproduction of textbooks </a:t>
            </a:r>
            <a:r>
              <a:rPr lang="en-US" dirty="0" smtClean="0"/>
              <a:t> </a:t>
            </a:r>
          </a:p>
          <a:p>
            <a:pPr marL="233106" indent="-233106">
              <a:buFontTx/>
              <a:buAutoNum type="arabicPeriod"/>
              <a:defRPr/>
            </a:pPr>
            <a:r>
              <a:rPr lang="id-ID" dirty="0" smtClean="0"/>
              <a:t>Activities in new enrollments </a:t>
            </a:r>
            <a:r>
              <a:rPr lang="en-US" dirty="0" smtClean="0"/>
              <a:t>(r</a:t>
            </a:r>
            <a:r>
              <a:rPr lang="id-ID" dirty="0" smtClean="0"/>
              <a:t>egistration fee</a:t>
            </a:r>
            <a:r>
              <a:rPr lang="en-US" dirty="0" smtClean="0"/>
              <a:t>, r</a:t>
            </a:r>
            <a:r>
              <a:rPr lang="id-ID" dirty="0" smtClean="0"/>
              <a:t>eproduction of forms</a:t>
            </a:r>
            <a:r>
              <a:rPr lang="en-US" dirty="0" smtClean="0"/>
              <a:t>)  </a:t>
            </a:r>
          </a:p>
          <a:p>
            <a:pPr marL="233106" indent="-233106">
              <a:buFontTx/>
              <a:buAutoNum type="arabicPeriod"/>
              <a:defRPr/>
            </a:pPr>
            <a:r>
              <a:rPr lang="en-US" dirty="0" smtClean="0"/>
              <a:t>Active </a:t>
            </a:r>
            <a:r>
              <a:rPr lang="id-ID" dirty="0" smtClean="0"/>
              <a:t>Learning and extracurricular activities </a:t>
            </a:r>
            <a:r>
              <a:rPr lang="en-US" dirty="0" smtClean="0"/>
              <a:t> </a:t>
            </a:r>
          </a:p>
          <a:p>
            <a:pPr marL="233106" indent="-233106">
              <a:buFontTx/>
              <a:buAutoNum type="arabicPeriod"/>
              <a:defRPr/>
            </a:pPr>
            <a:r>
              <a:rPr lang="id-ID" dirty="0" smtClean="0"/>
              <a:t>Tests and Examinations </a:t>
            </a:r>
            <a:r>
              <a:rPr lang="en-US" dirty="0" smtClean="0"/>
              <a:t> </a:t>
            </a:r>
          </a:p>
          <a:p>
            <a:pPr marL="233106" indent="-233106">
              <a:buFontTx/>
              <a:buAutoNum type="arabicPeriod"/>
              <a:defRPr/>
            </a:pPr>
            <a:r>
              <a:rPr lang="id-ID" dirty="0" smtClean="0"/>
              <a:t>Purchase of consumables</a:t>
            </a:r>
            <a:r>
              <a:rPr lang="en-US" dirty="0" smtClean="0"/>
              <a:t> (</a:t>
            </a:r>
            <a:r>
              <a:rPr lang="id-ID" dirty="0" smtClean="0"/>
              <a:t>notebooks, chalks, pencils, marker pens, paper</a:t>
            </a:r>
            <a:r>
              <a:rPr lang="en-US" dirty="0" smtClean="0"/>
              <a:t>, </a:t>
            </a:r>
            <a:r>
              <a:rPr lang="id-ID" dirty="0" smtClean="0"/>
              <a:t>newspapers</a:t>
            </a:r>
            <a:r>
              <a:rPr lang="en-US" dirty="0" smtClean="0"/>
              <a:t>, </a:t>
            </a:r>
            <a:r>
              <a:rPr lang="id-ID" dirty="0" smtClean="0"/>
              <a:t>scientific and literature magazines</a:t>
            </a:r>
            <a:r>
              <a:rPr lang="en-US" dirty="0" smtClean="0"/>
              <a:t>)  </a:t>
            </a:r>
          </a:p>
          <a:p>
            <a:pPr marL="233106" indent="-233106">
              <a:buFontTx/>
              <a:buAutoNum type="arabicPeriod"/>
              <a:defRPr/>
            </a:pPr>
            <a:r>
              <a:rPr lang="id-ID" dirty="0" smtClean="0"/>
              <a:t>Utilities </a:t>
            </a:r>
            <a:r>
              <a:rPr lang="en-US" dirty="0" smtClean="0"/>
              <a:t>(</a:t>
            </a:r>
            <a:r>
              <a:rPr lang="id-ID" dirty="0" smtClean="0"/>
              <a:t>electricity, water and telephone, internet</a:t>
            </a:r>
            <a:r>
              <a:rPr lang="en-US" dirty="0" smtClean="0"/>
              <a:t>)  </a:t>
            </a:r>
          </a:p>
          <a:p>
            <a:pPr marL="233106" indent="-233106">
              <a:buFontTx/>
              <a:buAutoNum type="arabicPeriod"/>
              <a:defRPr/>
            </a:pPr>
            <a:r>
              <a:rPr lang="id-ID" dirty="0" smtClean="0"/>
              <a:t>School maintenance </a:t>
            </a:r>
            <a:r>
              <a:rPr lang="en-US" dirty="0" smtClean="0"/>
              <a:t>(</a:t>
            </a:r>
            <a:r>
              <a:rPr lang="id-ID" dirty="0" smtClean="0"/>
              <a:t>painting, repair of leaking roofs, repair of doors</a:t>
            </a:r>
            <a:r>
              <a:rPr lang="en-US" dirty="0" smtClean="0"/>
              <a:t>)  </a:t>
            </a:r>
          </a:p>
          <a:p>
            <a:pPr marL="233106" indent="-233106">
              <a:buFontTx/>
              <a:buAutoNum type="arabicPeriod"/>
              <a:defRPr/>
            </a:pPr>
            <a:r>
              <a:rPr lang="id-ID" dirty="0" smtClean="0"/>
              <a:t>Payments of honoraria for temporary teachers and education personnel </a:t>
            </a:r>
            <a:endParaRPr lang="en-US" dirty="0" smtClean="0"/>
          </a:p>
          <a:p>
            <a:pPr marL="233106" indent="-233106">
              <a:buFontTx/>
              <a:buAutoNum type="arabicPeriod"/>
              <a:defRPr/>
            </a:pPr>
            <a:r>
              <a:rPr lang="id-ID" dirty="0" smtClean="0"/>
              <a:t>Teaching Profession Development </a:t>
            </a:r>
            <a:r>
              <a:rPr lang="en-US" dirty="0" smtClean="0"/>
              <a:t>(transport and teaching aids)  </a:t>
            </a:r>
          </a:p>
          <a:p>
            <a:pPr marL="233106" indent="-233106">
              <a:buFontTx/>
              <a:buAutoNum type="arabicPeriod"/>
              <a:defRPr/>
            </a:pPr>
            <a:r>
              <a:rPr lang="id-ID" dirty="0" smtClean="0"/>
              <a:t>Contributions to poor students </a:t>
            </a:r>
            <a:r>
              <a:rPr lang="en-US" dirty="0" smtClean="0"/>
              <a:t>(transport, </a:t>
            </a:r>
            <a:r>
              <a:rPr lang="id-ID" dirty="0" smtClean="0"/>
              <a:t>uniforms, shoes and stationery</a:t>
            </a:r>
            <a:r>
              <a:rPr lang="en-US" dirty="0" smtClean="0"/>
              <a:t>) </a:t>
            </a:r>
          </a:p>
          <a:p>
            <a:pPr marL="233106" indent="-233106">
              <a:buFontTx/>
              <a:buAutoNum type="arabicPeriod"/>
              <a:defRPr/>
            </a:pPr>
            <a:r>
              <a:rPr lang="id-ID" dirty="0" smtClean="0"/>
              <a:t>BOS management financing </a:t>
            </a:r>
            <a:r>
              <a:rPr lang="en-US" dirty="0" smtClean="0"/>
              <a:t>(s</a:t>
            </a:r>
            <a:r>
              <a:rPr lang="id-ID" dirty="0" smtClean="0"/>
              <a:t>tationery: printer ink, CD and flash-disk</a:t>
            </a:r>
            <a:r>
              <a:rPr lang="en-US" dirty="0" smtClean="0"/>
              <a:t>; d</a:t>
            </a:r>
            <a:r>
              <a:rPr lang="id-ID" dirty="0" smtClean="0"/>
              <a:t>uplication</a:t>
            </a:r>
            <a:r>
              <a:rPr lang="en-US" dirty="0" smtClean="0"/>
              <a:t>;</a:t>
            </a:r>
            <a:r>
              <a:rPr lang="id-ID" dirty="0" smtClean="0"/>
              <a:t> correspondence</a:t>
            </a:r>
            <a:r>
              <a:rPr lang="en-US" dirty="0" smtClean="0"/>
              <a:t>)  </a:t>
            </a:r>
          </a:p>
          <a:p>
            <a:pPr marL="233106" indent="-233106">
              <a:buFontTx/>
              <a:buAutoNum type="arabicPeriod"/>
              <a:defRPr/>
            </a:pPr>
            <a:r>
              <a:rPr lang="id-ID" dirty="0" smtClean="0"/>
              <a:t>Purchase of </a:t>
            </a:r>
            <a:r>
              <a:rPr lang="en-US" dirty="0" smtClean="0"/>
              <a:t>set of </a:t>
            </a:r>
            <a:r>
              <a:rPr lang="id-ID" dirty="0" smtClean="0"/>
              <a:t>computers </a:t>
            </a:r>
            <a:r>
              <a:rPr lang="en-US" dirty="0" smtClean="0"/>
              <a:t> </a:t>
            </a:r>
          </a:p>
          <a:p>
            <a:pPr marL="233106" indent="-233106">
              <a:buFontTx/>
              <a:buAutoNum type="arabicPeriod"/>
              <a:defRPr/>
            </a:pPr>
            <a:r>
              <a:rPr lang="id-ID" dirty="0" smtClean="0"/>
              <a:t>Other expenses</a:t>
            </a:r>
            <a:r>
              <a:rPr lang="en-US" dirty="0" smtClean="0"/>
              <a:t>: a</a:t>
            </a:r>
            <a:r>
              <a:rPr lang="id-ID" dirty="0" smtClean="0"/>
              <a:t>udiovisual aid/learning media </a:t>
            </a:r>
            <a:r>
              <a:rPr lang="en-US" dirty="0" smtClean="0"/>
              <a:t>, t</a:t>
            </a:r>
            <a:r>
              <a:rPr lang="id-ID" dirty="0" smtClean="0"/>
              <a:t>ypewriters</a:t>
            </a:r>
            <a:r>
              <a:rPr lang="en-US" dirty="0" smtClean="0"/>
              <a:t>.</a:t>
            </a:r>
            <a:endParaRPr lang="en-US" dirty="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2E97DB-C356-4CED-9DCC-DD210B759E31}"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F75695-4D19-4B8D-9ECF-0B7E085E942F}" type="slidenum">
              <a:rPr lang="id-ID" smtClean="0"/>
              <a:pPr/>
              <a:t>7</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BOS</a:t>
            </a:r>
            <a:r>
              <a:rPr lang="en-US" baseline="0" dirty="0" smtClean="0"/>
              <a:t> is also provided by </a:t>
            </a:r>
            <a:r>
              <a:rPr lang="en-US" baseline="0" dirty="0" err="1" smtClean="0"/>
              <a:t>MoRA</a:t>
            </a:r>
            <a:r>
              <a:rPr lang="en-US" baseline="0" dirty="0" smtClean="0"/>
              <a:t> using the centralized system.</a:t>
            </a:r>
            <a:endParaRPr lang="en-US" dirty="0"/>
          </a:p>
        </p:txBody>
      </p:sp>
      <p:sp>
        <p:nvSpPr>
          <p:cNvPr id="4" name="Slide Number Placeholder 3"/>
          <p:cNvSpPr>
            <a:spLocks noGrp="1"/>
          </p:cNvSpPr>
          <p:nvPr>
            <p:ph type="sldNum" sz="quarter" idx="10"/>
          </p:nvPr>
        </p:nvSpPr>
        <p:spPr/>
        <p:txBody>
          <a:bodyPr/>
          <a:lstStyle/>
          <a:p>
            <a:fld id="{84F75695-4D19-4B8D-9ECF-0B7E085E942F}" type="slidenum">
              <a:rPr lang="id-ID" smtClean="0"/>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MoEC and MoRA BOS funding represents around 8.9% of the national Education Budget (note National education budget is 20% of</a:t>
            </a:r>
            <a:r>
              <a:rPr lang="en-US" baseline="0" dirty="0" smtClean="0"/>
              <a:t> the state budget)</a:t>
            </a:r>
            <a:endParaRPr lang="en-US" dirty="0" smtClean="0"/>
          </a:p>
          <a:p>
            <a:r>
              <a:rPr lang="en-US" dirty="0" smtClean="0"/>
              <a:t>Include information</a:t>
            </a:r>
            <a:r>
              <a:rPr lang="en-US" baseline="0" dirty="0" smtClean="0"/>
              <a:t> on percentages compared with overall education and national  budget</a:t>
            </a:r>
            <a:endParaRPr lang="en-US" dirty="0"/>
          </a:p>
        </p:txBody>
      </p:sp>
      <p:sp>
        <p:nvSpPr>
          <p:cNvPr id="4" name="Slide Number Placeholder 3"/>
          <p:cNvSpPr>
            <a:spLocks noGrp="1"/>
          </p:cNvSpPr>
          <p:nvPr>
            <p:ph type="sldNum" sz="quarter" idx="10"/>
          </p:nvPr>
        </p:nvSpPr>
        <p:spPr/>
        <p:txBody>
          <a:bodyPr/>
          <a:lstStyle/>
          <a:p>
            <a:fld id="{84F75695-4D19-4B8D-9ECF-0B7E085E942F}" type="slidenum">
              <a:rPr lang="id-ID" smtClean="0"/>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F75695-4D19-4B8D-9ECF-0B7E085E942F}" type="slidenum">
              <a:rPr lang="id-ID" smtClean="0"/>
              <a:pPr/>
              <a:t>13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83909093-8A7A-E04B-A48E-E8BCF1A49FA7}" type="datetime1">
              <a:rPr lang="en-US" smtClean="0"/>
              <a:t>12/15/13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084C89F-D2B4-4BD8-8A29-9F476E1BEF85}" type="slidenum">
              <a:rPr lang="id-ID" smtClean="0"/>
              <a:pPr/>
              <a:t>‹#›</a:t>
            </a:fld>
            <a:endParaRPr lang="id-ID"/>
          </a:p>
        </p:txBody>
      </p:sp>
    </p:spTree>
    <p:extLst>
      <p:ext uri="{BB962C8B-B14F-4D97-AF65-F5344CB8AC3E}">
        <p14:creationId xmlns:p14="http://schemas.microsoft.com/office/powerpoint/2010/main" val="111992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14D27DB-F733-4B43-84A1-5A51FBD77D9E}" type="datetime1">
              <a:rPr lang="en-US" smtClean="0"/>
              <a:t>12/15/13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084C89F-D2B4-4BD8-8A29-9F476E1BEF85}" type="slidenum">
              <a:rPr lang="id-ID" smtClean="0"/>
              <a:pPr/>
              <a:t>‹#›</a:t>
            </a:fld>
            <a:endParaRPr lang="id-ID"/>
          </a:p>
        </p:txBody>
      </p:sp>
    </p:spTree>
    <p:extLst>
      <p:ext uri="{BB962C8B-B14F-4D97-AF65-F5344CB8AC3E}">
        <p14:creationId xmlns:p14="http://schemas.microsoft.com/office/powerpoint/2010/main" val="297054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A56C94-C703-644B-8E07-445710BC1A6D}" type="datetime1">
              <a:rPr lang="en-US" smtClean="0"/>
              <a:t>12/15/13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084C89F-D2B4-4BD8-8A29-9F476E1BEF85}" type="slidenum">
              <a:rPr lang="id-ID" smtClean="0"/>
              <a:pPr/>
              <a:t>‹#›</a:t>
            </a:fld>
            <a:endParaRPr lang="id-ID"/>
          </a:p>
        </p:txBody>
      </p:sp>
    </p:spTree>
    <p:extLst>
      <p:ext uri="{BB962C8B-B14F-4D97-AF65-F5344CB8AC3E}">
        <p14:creationId xmlns:p14="http://schemas.microsoft.com/office/powerpoint/2010/main" val="350660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4F5D9E9-61FB-B54F-B449-4A02CE76F36B}" type="datetime1">
              <a:rPr lang="en-US" smtClean="0"/>
              <a:t>12/15/13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084C89F-D2B4-4BD8-8A29-9F476E1BEF85}" type="slidenum">
              <a:rPr lang="id-ID" smtClean="0"/>
              <a:pPr/>
              <a:t>‹#›</a:t>
            </a:fld>
            <a:endParaRPr lang="id-ID"/>
          </a:p>
        </p:txBody>
      </p:sp>
    </p:spTree>
    <p:extLst>
      <p:ext uri="{BB962C8B-B14F-4D97-AF65-F5344CB8AC3E}">
        <p14:creationId xmlns:p14="http://schemas.microsoft.com/office/powerpoint/2010/main" val="191955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D743D-66FE-F548-A498-B1F03E9951E2}" type="datetime1">
              <a:rPr lang="en-US" smtClean="0"/>
              <a:t>12/15/13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084C89F-D2B4-4BD8-8A29-9F476E1BEF85}" type="slidenum">
              <a:rPr lang="id-ID" smtClean="0"/>
              <a:pPr/>
              <a:t>‹#›</a:t>
            </a:fld>
            <a:endParaRPr lang="id-ID"/>
          </a:p>
        </p:txBody>
      </p:sp>
    </p:spTree>
    <p:extLst>
      <p:ext uri="{BB962C8B-B14F-4D97-AF65-F5344CB8AC3E}">
        <p14:creationId xmlns:p14="http://schemas.microsoft.com/office/powerpoint/2010/main" val="249831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35278724-05DB-664B-B994-A8806EC6D436}" type="datetime1">
              <a:rPr lang="en-US" smtClean="0"/>
              <a:t>12/15/13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084C89F-D2B4-4BD8-8A29-9F476E1BEF85}" type="slidenum">
              <a:rPr lang="id-ID" smtClean="0"/>
              <a:pPr/>
              <a:t>‹#›</a:t>
            </a:fld>
            <a:endParaRPr lang="id-ID"/>
          </a:p>
        </p:txBody>
      </p:sp>
    </p:spTree>
    <p:extLst>
      <p:ext uri="{BB962C8B-B14F-4D97-AF65-F5344CB8AC3E}">
        <p14:creationId xmlns:p14="http://schemas.microsoft.com/office/powerpoint/2010/main" val="407274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616ECF6-97F0-7641-9DDC-B42C3C4172D0}" type="datetime1">
              <a:rPr lang="en-US" smtClean="0"/>
              <a:t>12/15/13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084C89F-D2B4-4BD8-8A29-9F476E1BEF85}" type="slidenum">
              <a:rPr lang="id-ID" smtClean="0"/>
              <a:pPr/>
              <a:t>‹#›</a:t>
            </a:fld>
            <a:endParaRPr lang="id-ID"/>
          </a:p>
        </p:txBody>
      </p:sp>
    </p:spTree>
    <p:extLst>
      <p:ext uri="{BB962C8B-B14F-4D97-AF65-F5344CB8AC3E}">
        <p14:creationId xmlns:p14="http://schemas.microsoft.com/office/powerpoint/2010/main" val="128983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F1430A5B-837C-2540-8277-DA11E4F2DB69}" type="datetime1">
              <a:rPr lang="en-US" smtClean="0"/>
              <a:t>12/15/13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084C89F-D2B4-4BD8-8A29-9F476E1BEF85}" type="slidenum">
              <a:rPr lang="id-ID" smtClean="0"/>
              <a:pPr/>
              <a:t>‹#›</a:t>
            </a:fld>
            <a:endParaRPr lang="id-ID"/>
          </a:p>
        </p:txBody>
      </p:sp>
    </p:spTree>
    <p:extLst>
      <p:ext uri="{BB962C8B-B14F-4D97-AF65-F5344CB8AC3E}">
        <p14:creationId xmlns:p14="http://schemas.microsoft.com/office/powerpoint/2010/main" val="1002926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DD7F1-A793-3343-8E2A-16D5D65BD4BF}" type="datetime1">
              <a:rPr lang="en-US" smtClean="0"/>
              <a:t>12/15/13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084C89F-D2B4-4BD8-8A29-9F476E1BEF85}" type="slidenum">
              <a:rPr lang="id-ID" smtClean="0"/>
              <a:pPr/>
              <a:t>‹#›</a:t>
            </a:fld>
            <a:endParaRPr lang="id-ID"/>
          </a:p>
        </p:txBody>
      </p:sp>
    </p:spTree>
    <p:extLst>
      <p:ext uri="{BB962C8B-B14F-4D97-AF65-F5344CB8AC3E}">
        <p14:creationId xmlns:p14="http://schemas.microsoft.com/office/powerpoint/2010/main" val="373460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161813-DF0F-C54D-AC46-A4F2FDC7474D}" type="datetime1">
              <a:rPr lang="en-US" smtClean="0"/>
              <a:t>12/15/13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084C89F-D2B4-4BD8-8A29-9F476E1BEF85}" type="slidenum">
              <a:rPr lang="id-ID" smtClean="0"/>
              <a:pPr/>
              <a:t>‹#›</a:t>
            </a:fld>
            <a:endParaRPr lang="id-ID"/>
          </a:p>
        </p:txBody>
      </p:sp>
    </p:spTree>
    <p:extLst>
      <p:ext uri="{BB962C8B-B14F-4D97-AF65-F5344CB8AC3E}">
        <p14:creationId xmlns:p14="http://schemas.microsoft.com/office/powerpoint/2010/main" val="208023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D93AA-FA38-D54C-876C-063A87C20421}" type="datetime1">
              <a:rPr lang="en-US" smtClean="0"/>
              <a:t>12/15/13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084C89F-D2B4-4BD8-8A29-9F476E1BEF85}" type="slidenum">
              <a:rPr lang="id-ID" smtClean="0"/>
              <a:pPr/>
              <a:t>‹#›</a:t>
            </a:fld>
            <a:endParaRPr lang="id-ID"/>
          </a:p>
        </p:txBody>
      </p:sp>
    </p:spTree>
    <p:extLst>
      <p:ext uri="{BB962C8B-B14F-4D97-AF65-F5344CB8AC3E}">
        <p14:creationId xmlns:p14="http://schemas.microsoft.com/office/powerpoint/2010/main" val="11152593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5F46E-C61E-7040-A01C-180380BD853A}" type="datetime1">
              <a:rPr lang="en-US" smtClean="0"/>
              <a:t>12/15/13</a:t>
            </a:fld>
            <a:endParaRPr lang="id-ID"/>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4C89F-D2B4-4BD8-8A29-9F476E1BEF85}" type="slidenum">
              <a:rPr lang="id-ID" smtClean="0"/>
              <a:pPr/>
              <a:t>‹#›</a:t>
            </a:fld>
            <a:endParaRPr lang="id-ID"/>
          </a:p>
        </p:txBody>
      </p:sp>
    </p:spTree>
    <p:extLst>
      <p:ext uri="{BB962C8B-B14F-4D97-AF65-F5344CB8AC3E}">
        <p14:creationId xmlns:p14="http://schemas.microsoft.com/office/powerpoint/2010/main" val="2849238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1" Type="http://schemas.openxmlformats.org/officeDocument/2006/relationships/image" Target="../media/image18.jpeg"/><Relationship Id="rId12" Type="http://schemas.openxmlformats.org/officeDocument/2006/relationships/image" Target="../media/image19.jpeg"/><Relationship Id="rId13"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gif"/><Relationship Id="rId8" Type="http://schemas.openxmlformats.org/officeDocument/2006/relationships/image" Target="../media/image15.jpeg"/><Relationship Id="rId9" Type="http://schemas.openxmlformats.org/officeDocument/2006/relationships/image" Target="../media/image16.png"/><Relationship Id="rId10"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64639"/>
            <a:ext cx="9906000" cy="1764161"/>
          </a:xfrm>
          <a:prstGeom prst="rect">
            <a:avLst/>
          </a:prstGeom>
          <a:solidFill>
            <a:schemeClr val="tx1"/>
          </a:solidFill>
          <a:ln>
            <a:noFill/>
          </a:ln>
          <a:scene3d>
            <a:camera prst="orthographicFront"/>
            <a:lightRig rig="threePt" dir="t"/>
          </a:scene3d>
          <a:sp3d>
            <a:bevelT prst="convex"/>
          </a:sp3d>
        </p:spPr>
        <p:style>
          <a:lnRef idx="1">
            <a:schemeClr val="accent3"/>
          </a:lnRef>
          <a:fillRef idx="1003">
            <a:schemeClr val="lt2"/>
          </a:fillRef>
          <a:effectRef idx="1">
            <a:schemeClr val="accent3"/>
          </a:effectRef>
          <a:fontRef idx="minor">
            <a:schemeClr val="dk1"/>
          </a:fontRef>
        </p:style>
        <p:txBody>
          <a:bodyPr anchor="ctr"/>
          <a:lstStyle/>
          <a:p>
            <a:pPr algn="ctr"/>
            <a:r>
              <a:rPr lang="en-US" sz="4000" b="1" i="1" dirty="0" smtClean="0">
                <a:ln w="17780" cmpd="sng">
                  <a:solidFill>
                    <a:srgbClr val="FFFFFF"/>
                  </a:solidFill>
                  <a:prstDash val="solid"/>
                  <a:miter lim="800000"/>
                </a:ln>
                <a:solidFill>
                  <a:srgbClr val="0000FF"/>
                </a:solidFill>
                <a:effectLst>
                  <a:outerShdw blurRad="50800" algn="tl" rotWithShape="0">
                    <a:srgbClr val="000000"/>
                  </a:outerShdw>
                </a:effectLst>
              </a:rPr>
              <a:t>INDONESIA’S SCHOOL OPERATIONAL ASSISTANCE PROGRAM (BOS):</a:t>
            </a:r>
            <a:r>
              <a:rPr lang="en-US" sz="4000" b="1" i="1" dirty="0">
                <a:ln w="17780" cmpd="sng">
                  <a:solidFill>
                    <a:srgbClr val="FFFFFF"/>
                  </a:solidFill>
                  <a:prstDash val="solid"/>
                  <a:miter lim="800000"/>
                </a:ln>
                <a:solidFill>
                  <a:srgbClr val="0000FF"/>
                </a:solidFill>
                <a:effectLst>
                  <a:outerShdw blurRad="50800" algn="tl" rotWithShape="0">
                    <a:srgbClr val="000000"/>
                  </a:outerShdw>
                </a:effectLst>
              </a:rPr>
              <a:t> </a:t>
            </a:r>
            <a:r>
              <a:rPr lang="en-US" sz="4000" b="1" i="1" dirty="0" smtClean="0">
                <a:ln w="17780" cmpd="sng">
                  <a:solidFill>
                    <a:srgbClr val="FFFFFF"/>
                  </a:solidFill>
                  <a:prstDash val="solid"/>
                  <a:miter lim="800000"/>
                </a:ln>
                <a:solidFill>
                  <a:srgbClr val="0000FF"/>
                </a:solidFill>
                <a:effectLst>
                  <a:outerShdw blurRad="50800" algn="tl" rotWithShape="0">
                    <a:srgbClr val="000000"/>
                  </a:outerShdw>
                </a:effectLst>
              </a:rPr>
              <a:t>CHALLENGES IN EMBEDDING RESULTS-BASED APPROACHES</a:t>
            </a:r>
            <a:endParaRPr lang="en-US" sz="4000" b="1" i="1" dirty="0" smtClean="0">
              <a:ln w="17780" cmpd="sng">
                <a:solidFill>
                  <a:srgbClr val="FFFFFF"/>
                </a:solidFill>
                <a:prstDash val="solid"/>
                <a:miter lim="800000"/>
              </a:ln>
              <a:solidFill>
                <a:srgbClr val="0000FF"/>
              </a:solidFill>
              <a:effectLst>
                <a:outerShdw blurRad="50800" algn="tl" rotWithShape="0">
                  <a:srgbClr val="000000"/>
                </a:outerShdw>
              </a:effectLst>
            </a:endParaRPr>
          </a:p>
        </p:txBody>
      </p:sp>
      <p:sp>
        <p:nvSpPr>
          <p:cNvPr id="5" name="Slide Number Placeholder 6"/>
          <p:cNvSpPr txBox="1">
            <a:spLocks/>
          </p:cNvSpPr>
          <p:nvPr/>
        </p:nvSpPr>
        <p:spPr>
          <a:xfrm>
            <a:off x="7099300" y="6356517"/>
            <a:ext cx="2311400" cy="365125"/>
          </a:xfrm>
          <a:prstGeom prst="rect">
            <a:avLst/>
          </a:prstGeom>
        </p:spPr>
        <p:txBody>
          <a:bodyPr anchor="ctr"/>
          <a:lstStyle/>
          <a:p>
            <a:pPr algn="r">
              <a:defRPr/>
            </a:pPr>
            <a:fld id="{8CEC17C1-9AFB-47BD-BE95-33F691B0AFD0}" type="slidenum">
              <a:rPr lang="id-ID" sz="1200">
                <a:solidFill>
                  <a:prstClr val="black">
                    <a:tint val="75000"/>
                  </a:prstClr>
                </a:solidFill>
              </a:rPr>
              <a:pPr algn="r">
                <a:defRPr/>
              </a:pPr>
              <a:t>1</a:t>
            </a:fld>
            <a:endParaRPr lang="id-ID" sz="1200">
              <a:solidFill>
                <a:prstClr val="black">
                  <a:tint val="75000"/>
                </a:prstClr>
              </a:solidFill>
            </a:endParaRPr>
          </a:p>
        </p:txBody>
      </p:sp>
      <p:sp>
        <p:nvSpPr>
          <p:cNvPr id="11" name="Subtitle 8"/>
          <p:cNvSpPr txBox="1">
            <a:spLocks/>
          </p:cNvSpPr>
          <p:nvPr/>
        </p:nvSpPr>
        <p:spPr>
          <a:xfrm>
            <a:off x="457200" y="3581400"/>
            <a:ext cx="8783995" cy="1404033"/>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b="1" spc="100" dirty="0" smtClean="0">
                <a:ln w="18000">
                  <a:solidFill>
                    <a:schemeClr val="accent1">
                      <a:satMod val="200000"/>
                      <a:tint val="72000"/>
                    </a:schemeClr>
                  </a:solidFill>
                  <a:prstDash val="solid"/>
                </a:ln>
                <a:solidFill>
                  <a:schemeClr val="bg1"/>
                </a:solidFill>
                <a:effectLst/>
                <a:ea typeface="Tahoma" pitchFamily="34" charset="0"/>
                <a:cs typeface="Tahoma" pitchFamily="34" charset="0"/>
              </a:rPr>
              <a:t>Prof. </a:t>
            </a:r>
            <a:r>
              <a:rPr lang="en-US" sz="3600" b="1" spc="100" dirty="0" err="1" smtClean="0">
                <a:ln w="18000">
                  <a:solidFill>
                    <a:schemeClr val="accent1">
                      <a:satMod val="200000"/>
                      <a:tint val="72000"/>
                    </a:schemeClr>
                  </a:solidFill>
                  <a:prstDash val="solid"/>
                </a:ln>
                <a:solidFill>
                  <a:schemeClr val="bg1"/>
                </a:solidFill>
                <a:effectLst/>
                <a:ea typeface="Tahoma" pitchFamily="34" charset="0"/>
                <a:cs typeface="Tahoma" pitchFamily="34" charset="0"/>
              </a:rPr>
              <a:t>Suyanto</a:t>
            </a:r>
            <a:r>
              <a:rPr lang="en-US" sz="3600" b="1" spc="100" dirty="0" smtClean="0">
                <a:ln w="18000">
                  <a:solidFill>
                    <a:schemeClr val="accent1">
                      <a:satMod val="200000"/>
                      <a:tint val="72000"/>
                    </a:schemeClr>
                  </a:solidFill>
                  <a:prstDash val="solid"/>
                </a:ln>
                <a:solidFill>
                  <a:schemeClr val="bg1"/>
                </a:solidFill>
                <a:effectLst/>
                <a:ea typeface="Tahoma" pitchFamily="34" charset="0"/>
                <a:cs typeface="Tahoma" pitchFamily="34" charset="0"/>
              </a:rPr>
              <a:t>, Ph.D</a:t>
            </a:r>
            <a:r>
              <a:rPr lang="en-US" sz="3600" b="1" spc="100" dirty="0" smtClean="0">
                <a:ln w="18000">
                  <a:solidFill>
                    <a:schemeClr val="accent1">
                      <a:satMod val="200000"/>
                      <a:tint val="72000"/>
                    </a:schemeClr>
                  </a:solidFill>
                  <a:prstDash val="solid"/>
                </a:ln>
                <a:solidFill>
                  <a:schemeClr val="bg1"/>
                </a:solidFill>
                <a:effectLst/>
                <a:ea typeface="Tahoma" pitchFamily="34" charset="0"/>
                <a:cs typeface="Tahoma" pitchFamily="34" charset="0"/>
              </a:rPr>
              <a:t>.</a:t>
            </a:r>
          </a:p>
          <a:p>
            <a:pPr marL="342900" marR="0" lvl="0" indent="-342900" algn="ctr" defTabSz="914400" rtl="0" eaLnBrk="1" fontAlgn="auto" latinLnBrk="0" hangingPunct="1">
              <a:lnSpc>
                <a:spcPct val="100000"/>
              </a:lnSpc>
              <a:spcBef>
                <a:spcPct val="20000"/>
              </a:spcBef>
              <a:spcAft>
                <a:spcPts val="0"/>
              </a:spcAft>
              <a:buClrTx/>
              <a:buSzTx/>
              <a:tabLst/>
              <a:defRPr/>
            </a:pPr>
            <a:r>
              <a:rPr lang="en-US" b="1" dirty="0" smtClean="0">
                <a:solidFill>
                  <a:schemeClr val="bg1"/>
                </a:solidFill>
                <a:ea typeface="Tahoma" pitchFamily="34" charset="0"/>
                <a:cs typeface="Tahoma" pitchFamily="34" charset="0"/>
              </a:rPr>
              <a:t>(Department of Economics Education, Faculty of Economics, Yogyakarta State University</a:t>
            </a:r>
            <a:r>
              <a:rPr lang="en-US" b="1" dirty="0" smtClean="0">
                <a:solidFill>
                  <a:schemeClr val="bg1"/>
                </a:solidFill>
                <a:ea typeface="Tahoma" pitchFamily="34" charset="0"/>
                <a:cs typeface="Tahoma" pitchFamily="34" charset="0"/>
              </a:rPr>
              <a:t> </a:t>
            </a:r>
            <a:endParaRPr lang="en-US" b="1" dirty="0" smtClean="0">
              <a:solidFill>
                <a:schemeClr val="bg1"/>
              </a:solidFill>
              <a:ea typeface="Tahoma" pitchFamily="34" charset="0"/>
              <a:cs typeface="Tahoma"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b="1" dirty="0" smtClean="0">
                <a:solidFill>
                  <a:schemeClr val="bg1"/>
                </a:solidFill>
                <a:ea typeface="Tahoma" pitchFamily="34" charset="0"/>
                <a:cs typeface="Tahoma" pitchFamily="34" charset="0"/>
              </a:rPr>
              <a:t>(</a:t>
            </a:r>
            <a:r>
              <a:rPr lang="en-US" b="1" dirty="0" err="1" smtClean="0">
                <a:solidFill>
                  <a:schemeClr val="bg1"/>
                </a:solidFill>
                <a:ea typeface="Tahoma" pitchFamily="34" charset="0"/>
                <a:cs typeface="Tahoma" pitchFamily="34" charset="0"/>
              </a:rPr>
              <a:t>suyan@ymail.com</a:t>
            </a:r>
            <a:r>
              <a:rPr lang="en-US" b="1" dirty="0" smtClean="0">
                <a:solidFill>
                  <a:schemeClr val="bg1"/>
                </a:solidFill>
                <a:ea typeface="Tahoma" pitchFamily="34" charset="0"/>
                <a:cs typeface="Tahoma" pitchFamily="34" charset="0"/>
              </a:rPr>
              <a:t>)</a:t>
            </a:r>
            <a:endParaRPr lang="en-US" b="1" dirty="0" smtClean="0">
              <a:solidFill>
                <a:schemeClr val="bg1"/>
              </a:solidFill>
              <a:ea typeface="Tahoma" pitchFamily="34" charset="0"/>
              <a:cs typeface="Tahoma"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dirty="0" smtClean="0">
              <a:solidFill>
                <a:srgbClr val="0000FF"/>
              </a:solidFill>
              <a:latin typeface="Tahoma" pitchFamily="34" charset="0"/>
              <a:ea typeface="Tahoma" pitchFamily="34" charset="0"/>
              <a:cs typeface="Tahoma"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i="1" dirty="0" smtClean="0">
              <a:solidFill>
                <a:schemeClr val="tx2">
                  <a:lumMod val="60000"/>
                  <a:lumOff val="40000"/>
                </a:schemeClr>
              </a:solidFill>
              <a:latin typeface="Tahoma" pitchFamily="34" charset="0"/>
              <a:ea typeface="Tahoma" pitchFamily="34" charset="0"/>
              <a:cs typeface="Tahoma"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i="1" dirty="0" smtClean="0">
              <a:solidFill>
                <a:schemeClr val="tx2">
                  <a:lumMod val="60000"/>
                  <a:lumOff val="40000"/>
                </a:schemeClr>
              </a:solidFill>
              <a:latin typeface="Tahoma" pitchFamily="34" charset="0"/>
              <a:ea typeface="Tahoma" pitchFamily="34" charset="0"/>
              <a:cs typeface="Tahoma"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lang="en-US" sz="2000" b="1" i="1" dirty="0" smtClean="0">
              <a:solidFill>
                <a:schemeClr val="tx2">
                  <a:lumMod val="60000"/>
                  <a:lumOff val="40000"/>
                </a:schemeClr>
              </a:solidFill>
              <a:latin typeface="Tahoma" pitchFamily="34" charset="0"/>
              <a:ea typeface="Tahoma" pitchFamily="34" charset="0"/>
              <a:cs typeface="Tahoma" pitchFamily="34" charset="0"/>
            </a:endParaRPr>
          </a:p>
        </p:txBody>
      </p:sp>
      <p:pic>
        <p:nvPicPr>
          <p:cNvPr id="12" name="Picture 11"/>
          <p:cNvPicPr>
            <a:picLocks noChangeAspect="1"/>
          </p:cNvPicPr>
          <p:nvPr/>
        </p:nvPicPr>
        <p:blipFill>
          <a:blip r:embed="rId2"/>
          <a:stretch>
            <a:fillRect/>
          </a:stretch>
        </p:blipFill>
        <p:spPr>
          <a:xfrm>
            <a:off x="4276197" y="2057400"/>
            <a:ext cx="1169114" cy="1196177"/>
          </a:xfrm>
          <a:prstGeom prst="rect">
            <a:avLst/>
          </a:prstGeom>
        </p:spPr>
      </p:pic>
      <p:sp>
        <p:nvSpPr>
          <p:cNvPr id="15" name="Rectangle 14"/>
          <p:cNvSpPr/>
          <p:nvPr/>
        </p:nvSpPr>
        <p:spPr>
          <a:xfrm>
            <a:off x="152400" y="5553670"/>
            <a:ext cx="9677400" cy="923330"/>
          </a:xfrm>
          <a:prstGeom prst="rect">
            <a:avLst/>
          </a:prstGeom>
          <a:scene3d>
            <a:camera prst="orthographicFront">
              <a:rot lat="0" lon="0" rev="0"/>
            </a:camera>
            <a:lightRig rig="threePt" dir="t">
              <a:rot lat="0" lon="0" rev="1200000"/>
            </a:lightRig>
          </a:scene3d>
          <a:sp3d>
            <a:bevelT w="63500" h="25400" prst="riblet"/>
          </a:sp3d>
        </p:spPr>
        <p:style>
          <a:lnRef idx="0">
            <a:schemeClr val="dk1"/>
          </a:lnRef>
          <a:fillRef idx="3">
            <a:schemeClr val="dk1"/>
          </a:fillRef>
          <a:effectRef idx="3">
            <a:schemeClr val="dk1"/>
          </a:effectRef>
          <a:fontRef idx="minor">
            <a:schemeClr val="lt1"/>
          </a:fontRef>
        </p:style>
        <p:txBody>
          <a:bodyPr wrap="square">
            <a:spAutoFit/>
          </a:bodyPr>
          <a:lstStyle/>
          <a:p>
            <a:pPr algn="ctr"/>
            <a:r>
              <a:rPr lang="en-US" b="1" i="1" dirty="0">
                <a:solidFill>
                  <a:srgbClr val="FFFF00"/>
                </a:solidFill>
              </a:rPr>
              <a:t>27</a:t>
            </a:r>
            <a:r>
              <a:rPr lang="en-US" b="1" i="1" baseline="30000" dirty="0">
                <a:solidFill>
                  <a:srgbClr val="FFFF00"/>
                </a:solidFill>
              </a:rPr>
              <a:t>th </a:t>
            </a:r>
            <a:r>
              <a:rPr lang="en-US" b="1" i="1" dirty="0">
                <a:solidFill>
                  <a:srgbClr val="FFFF00"/>
                </a:solidFill>
              </a:rPr>
              <a:t> ICSEI</a:t>
            </a:r>
            <a:r>
              <a:rPr lang="en-US" b="1" i="1" baseline="30000" dirty="0">
                <a:solidFill>
                  <a:srgbClr val="FFFF00"/>
                </a:solidFill>
              </a:rPr>
              <a:t> </a:t>
            </a:r>
            <a:r>
              <a:rPr lang="en-US" b="1" i="1" dirty="0">
                <a:solidFill>
                  <a:srgbClr val="FFFF00"/>
                </a:solidFill>
              </a:rPr>
              <a:t> (International Congress for School Effectiveness and Improvement) </a:t>
            </a:r>
            <a:r>
              <a:rPr lang="en-US" b="1" i="1" dirty="0" smtClean="0">
                <a:solidFill>
                  <a:srgbClr val="FFFF00"/>
                </a:solidFill>
              </a:rPr>
              <a:t>    </a:t>
            </a:r>
            <a:endParaRPr lang="en-US" b="1" i="1" baseline="30000" dirty="0">
              <a:solidFill>
                <a:srgbClr val="FFFF00"/>
              </a:solidFill>
            </a:endParaRPr>
          </a:p>
          <a:p>
            <a:pPr algn="ctr"/>
            <a:r>
              <a:rPr lang="en-US" b="1" i="1" dirty="0" smtClean="0">
                <a:solidFill>
                  <a:srgbClr val="FFFF00"/>
                </a:solidFill>
              </a:rPr>
              <a:t>Redefining </a:t>
            </a:r>
            <a:r>
              <a:rPr lang="en-US" b="1" i="1" dirty="0">
                <a:solidFill>
                  <a:srgbClr val="FFFF00"/>
                </a:solidFill>
              </a:rPr>
              <a:t>Education, Learning, and Teaching in the 21</a:t>
            </a:r>
            <a:r>
              <a:rPr lang="en-US" b="1" i="1" baseline="30000" dirty="0">
                <a:solidFill>
                  <a:srgbClr val="FFFF00"/>
                </a:solidFill>
              </a:rPr>
              <a:t>st</a:t>
            </a:r>
            <a:r>
              <a:rPr lang="en-US" b="1" i="1" dirty="0">
                <a:solidFill>
                  <a:srgbClr val="FFFF00"/>
                </a:solidFill>
              </a:rPr>
              <a:t> Century: The Past, Present and Future of Sustainable School </a:t>
            </a:r>
            <a:r>
              <a:rPr lang="en-US" b="1" i="1" dirty="0" smtClean="0">
                <a:solidFill>
                  <a:srgbClr val="FFFF00"/>
                </a:solidFill>
              </a:rPr>
              <a:t>Effectiveness. Yogyakarta, Indonesia,  2 – 7 January 2014.</a:t>
            </a:r>
            <a:endParaRPr lang="en-US" b="1" i="1" dirty="0">
              <a:solidFill>
                <a:srgbClr val="FFFF00"/>
              </a:solidFill>
            </a:endParaRPr>
          </a:p>
        </p:txBody>
      </p:sp>
      <p:sp>
        <p:nvSpPr>
          <p:cNvPr id="16" name="TextBox 15"/>
          <p:cNvSpPr txBox="1"/>
          <p:nvPr/>
        </p:nvSpPr>
        <p:spPr>
          <a:xfrm>
            <a:off x="-1453444" y="251177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144594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txBox="1">
            <a:spLocks noGrp="1"/>
          </p:cNvSpPr>
          <p:nvPr/>
        </p:nvSpPr>
        <p:spPr bwMode="auto">
          <a:xfrm>
            <a:off x="7099300" y="6356355"/>
            <a:ext cx="2311400" cy="365125"/>
          </a:xfrm>
          <a:prstGeom prst="rect">
            <a:avLst/>
          </a:prstGeom>
          <a:noFill/>
          <a:ln w="9525">
            <a:noFill/>
            <a:miter lim="800000"/>
            <a:headEnd/>
            <a:tailEnd/>
          </a:ln>
        </p:spPr>
        <p:txBody>
          <a:bodyPr anchor="ctr"/>
          <a:lstStyle/>
          <a:p>
            <a:pPr algn="r"/>
            <a:fld id="{23CA551F-565A-4626-A8BD-41ED97E086B4}" type="slidenum">
              <a:rPr lang="en-US" sz="1200">
                <a:solidFill>
                  <a:srgbClr val="898989"/>
                </a:solidFill>
                <a:latin typeface="Calibri" pitchFamily="34" charset="0"/>
              </a:rPr>
              <a:pPr algn="r"/>
              <a:t>10</a:t>
            </a:fld>
            <a:endParaRPr lang="en-US" sz="1200">
              <a:solidFill>
                <a:srgbClr val="898989"/>
              </a:solidFill>
              <a:latin typeface="Calibri" pitchFamily="34" charset="0"/>
            </a:endParaRPr>
          </a:p>
        </p:txBody>
      </p:sp>
      <p:sp>
        <p:nvSpPr>
          <p:cNvPr id="29699" name="Title 1"/>
          <p:cNvSpPr>
            <a:spLocks noGrp="1"/>
          </p:cNvSpPr>
          <p:nvPr>
            <p:ph type="title" idx="4294967295"/>
          </p:nvPr>
        </p:nvSpPr>
        <p:spPr>
          <a:xfrm>
            <a:off x="0" y="0"/>
            <a:ext cx="9906000" cy="1071546"/>
          </a:xfrm>
        </p:spPr>
        <p:txBody>
          <a:bodyPr rtlCol="0">
            <a:noAutofit/>
          </a:bodyPr>
          <a:lstStyle/>
          <a:p>
            <a:pPr fontAlgn="auto">
              <a:spcAft>
                <a:spcPts val="0"/>
              </a:spcAft>
              <a:defRPr/>
            </a:pPr>
            <a:r>
              <a:rPr lang="en-US" sz="3600" b="1" dirty="0" smtClean="0"/>
              <a:t>Ensuring accountable and transparent fund use</a:t>
            </a:r>
            <a:endParaRPr lang="en-US" sz="3600" dirty="0" smtClean="0"/>
          </a:p>
        </p:txBody>
      </p:sp>
      <p:sp>
        <p:nvSpPr>
          <p:cNvPr id="20484" name="Content Placeholder 2"/>
          <p:cNvSpPr txBox="1">
            <a:spLocks/>
          </p:cNvSpPr>
          <p:nvPr/>
        </p:nvSpPr>
        <p:spPr bwMode="auto">
          <a:xfrm>
            <a:off x="200473" y="1377984"/>
            <a:ext cx="9505055" cy="5147997"/>
          </a:xfrm>
          <a:prstGeom prst="rect">
            <a:avLst/>
          </a:prstGeom>
          <a:noFill/>
          <a:ln w="9525">
            <a:noFill/>
            <a:miter lim="800000"/>
            <a:headEnd/>
            <a:tailEnd/>
          </a:ln>
        </p:spPr>
        <p:txBody>
          <a:bodyPr/>
          <a:lstStyle/>
          <a:p>
            <a:pPr marL="514350" lvl="2" indent="-514350" algn="ctr">
              <a:spcBef>
                <a:spcPct val="20000"/>
              </a:spcBef>
              <a:buClr>
                <a:srgbClr val="E46C0A"/>
              </a:buClr>
              <a:buSzPct val="75000"/>
            </a:pPr>
            <a:r>
              <a:rPr lang="en-US" sz="2800" b="1" i="1" dirty="0" smtClean="0"/>
              <a:t>BOS control systems are embedded</a:t>
            </a:r>
          </a:p>
          <a:p>
            <a:pPr marL="341313" lvl="2" indent="-341313">
              <a:spcBef>
                <a:spcPct val="20000"/>
              </a:spcBef>
              <a:buSzPct val="90000"/>
              <a:buFont typeface="+mj-lt"/>
              <a:buAutoNum type="arabicPeriod"/>
            </a:pPr>
            <a:r>
              <a:rPr lang="en-US" sz="2400" dirty="0" smtClean="0"/>
              <a:t>Policy and Procedural Guidelines/Manual</a:t>
            </a:r>
          </a:p>
          <a:p>
            <a:pPr marL="341313" lvl="2" indent="-341313">
              <a:spcBef>
                <a:spcPct val="20000"/>
              </a:spcBef>
              <a:buSzPct val="90000"/>
              <a:buFont typeface="+mj-lt"/>
              <a:buAutoNum type="arabicPeriod"/>
            </a:pPr>
            <a:r>
              <a:rPr lang="en-US" sz="2400" dirty="0" smtClean="0"/>
              <a:t>BOS Management Implementation Mechanisms: Central, Provincial, District, School</a:t>
            </a:r>
          </a:p>
          <a:p>
            <a:pPr marL="341313" lvl="2" indent="-341313">
              <a:spcBef>
                <a:spcPct val="20000"/>
              </a:spcBef>
              <a:buSzPct val="90000"/>
              <a:buFont typeface="+mj-lt"/>
              <a:buAutoNum type="arabicPeriod"/>
            </a:pPr>
            <a:r>
              <a:rPr lang="en-US" sz="2400" dirty="0" smtClean="0"/>
              <a:t>Parental and Community Oversight</a:t>
            </a:r>
          </a:p>
          <a:p>
            <a:pPr marL="341313" lvl="2" indent="-341313">
              <a:spcBef>
                <a:spcPct val="20000"/>
              </a:spcBef>
              <a:buSzPct val="90000"/>
              <a:buFont typeface="+mj-lt"/>
              <a:buAutoNum type="arabicPeriod"/>
            </a:pPr>
            <a:r>
              <a:rPr lang="en-US" sz="2400" dirty="0" smtClean="0"/>
              <a:t>Monitoring and Evaluation at all levels: central, provincial, district, school levels</a:t>
            </a:r>
          </a:p>
          <a:p>
            <a:pPr marL="341313" lvl="2" indent="-341313">
              <a:spcBef>
                <a:spcPct val="20000"/>
              </a:spcBef>
              <a:buSzPct val="90000"/>
              <a:buFont typeface="+mj-lt"/>
              <a:buAutoNum type="arabicPeriod"/>
            </a:pPr>
            <a:r>
              <a:rPr lang="en-US" sz="2400" dirty="0" smtClean="0"/>
              <a:t>On line reporting of fund use by schools through </a:t>
            </a:r>
            <a:r>
              <a:rPr lang="en-US" sz="2400" dirty="0" smtClean="0">
                <a:solidFill>
                  <a:srgbClr val="002060"/>
                </a:solidFill>
              </a:rPr>
              <a:t>www.bos.kemdikbud.go.id</a:t>
            </a:r>
          </a:p>
          <a:p>
            <a:pPr marL="341313" lvl="2" indent="-341313">
              <a:spcBef>
                <a:spcPct val="20000"/>
              </a:spcBef>
              <a:buSzPct val="90000"/>
              <a:buFont typeface="+mj-lt"/>
              <a:buAutoNum type="arabicPeriod"/>
            </a:pPr>
            <a:r>
              <a:rPr lang="en-US" sz="2400" dirty="0" smtClean="0"/>
              <a:t>Audits: Supreme Audit Agency, National Supervision and Audit Agency, Corruption Eradication Commission,   Central and Local Inspectorates   </a:t>
            </a:r>
            <a:endParaRPr lang="en-US" sz="2400" dirty="0" smtClean="0">
              <a:latin typeface="Calibri" pitchFamily="34" charset="0"/>
            </a:endParaRPr>
          </a:p>
          <a:p>
            <a:pPr marL="341313" lvl="2" indent="-341313">
              <a:spcBef>
                <a:spcPct val="20000"/>
              </a:spcBef>
              <a:buSzPct val="90000"/>
              <a:buFont typeface="+mj-lt"/>
              <a:buAutoNum type="arabicPeriod"/>
            </a:pPr>
            <a:r>
              <a:rPr lang="en-US" sz="2400" dirty="0" smtClean="0"/>
              <a:t>Complaint handling systems </a:t>
            </a:r>
          </a:p>
          <a:p>
            <a:pPr marL="514350" lvl="2" indent="-514350">
              <a:spcBef>
                <a:spcPct val="20000"/>
              </a:spcBef>
              <a:buClr>
                <a:srgbClr val="E46C0A"/>
              </a:buClr>
              <a:buSzPct val="75000"/>
              <a:buFont typeface="Calibri" pitchFamily="34" charset="0"/>
              <a:buAutoNum type="arabicPeriod" startAt="8"/>
            </a:pPr>
            <a:endParaRPr lang="en-US" sz="2800" dirty="0">
              <a:latin typeface="Calibri" pitchFamily="34" charset="0"/>
            </a:endParaRPr>
          </a:p>
          <a:p>
            <a:pPr marL="514350" lvl="2" indent="-514350">
              <a:spcBef>
                <a:spcPct val="20000"/>
              </a:spcBef>
              <a:buClr>
                <a:srgbClr val="E46C0A"/>
              </a:buClr>
              <a:buSzPct val="75000"/>
            </a:pPr>
            <a:endParaRPr lang="en-US" sz="2800" dirty="0">
              <a:latin typeface="Calibri" pitchFamily="34" charset="0"/>
            </a:endParaRPr>
          </a:p>
          <a:p>
            <a:pPr marL="514350" lvl="2" indent="-514350">
              <a:spcBef>
                <a:spcPct val="20000"/>
              </a:spcBef>
              <a:buClr>
                <a:srgbClr val="E46C0A"/>
              </a:buClr>
              <a:buSzPct val="75000"/>
              <a:buFont typeface="Calibri" pitchFamily="34" charset="0"/>
              <a:buAutoNum type="arabicPeriod" startAt="8"/>
            </a:pPr>
            <a:endParaRPr lang="en-US" sz="2800" dirty="0">
              <a:latin typeface="Calibri" pitchFamily="34" charset="0"/>
            </a:endParaRPr>
          </a:p>
          <a:p>
            <a:pPr marL="514350" lvl="2" indent="-514350">
              <a:spcBef>
                <a:spcPct val="20000"/>
              </a:spcBef>
              <a:buClr>
                <a:srgbClr val="E46C0A"/>
              </a:buClr>
              <a:buSzPct val="75000"/>
              <a:buFont typeface="Calibri" pitchFamily="34" charset="0"/>
              <a:buAutoNum type="arabicPeriod" startAt="8"/>
            </a:pPr>
            <a:endParaRPr lang="en-US" sz="2800" dirty="0">
              <a:latin typeface="Calibri" pitchFamily="34" charset="0"/>
            </a:endParaRPr>
          </a:p>
          <a:p>
            <a:pPr marL="514350" lvl="2" indent="-514350">
              <a:spcBef>
                <a:spcPct val="20000"/>
              </a:spcBef>
              <a:buClr>
                <a:srgbClr val="E46C0A"/>
              </a:buClr>
              <a:buSzPct val="75000"/>
              <a:buFont typeface="Calibri" pitchFamily="34" charset="0"/>
              <a:buAutoNum type="arabicPeriod" startAt="8"/>
            </a:pPr>
            <a:endParaRPr lang="en-US" sz="2800" dirty="0">
              <a:latin typeface="Calibri" pitchFamily="34" charset="0"/>
            </a:endParaRPr>
          </a:p>
          <a:p>
            <a:pPr marL="514350" indent="-514350">
              <a:spcBef>
                <a:spcPct val="20000"/>
              </a:spcBef>
              <a:buClr>
                <a:srgbClr val="E46C0A"/>
              </a:buClr>
              <a:buSzPct val="75000"/>
              <a:buFont typeface="Calibri" pitchFamily="34" charset="0"/>
              <a:buAutoNum type="arabicPeriod" startAt="6"/>
            </a:pPr>
            <a:endParaRPr lang="en-US" sz="2800" dirty="0">
              <a:latin typeface="Calibri" pitchFamily="34" charset="0"/>
            </a:endParaRPr>
          </a:p>
          <a:p>
            <a:pPr marL="514350" indent="-514350">
              <a:spcBef>
                <a:spcPct val="20000"/>
              </a:spcBef>
              <a:buClr>
                <a:srgbClr val="E46C0A"/>
              </a:buClr>
              <a:buSzPct val="75000"/>
              <a:buFont typeface="Calibri" pitchFamily="34" charset="0"/>
              <a:buAutoNum type="arabicPeriod" startAt="6"/>
            </a:pPr>
            <a:endParaRPr lang="en-US" sz="2800" dirty="0">
              <a:latin typeface="Calibri" pitchFamily="34" charset="0"/>
            </a:endParaRPr>
          </a:p>
          <a:p>
            <a:pPr marL="514350" indent="-514350">
              <a:spcBef>
                <a:spcPct val="20000"/>
              </a:spcBef>
              <a:buClr>
                <a:srgbClr val="E46C0A"/>
              </a:buClr>
              <a:buSzPct val="75000"/>
              <a:buFont typeface="Calibri" pitchFamily="34" charset="0"/>
              <a:buAutoNum type="arabicPeriod" startAt="6"/>
            </a:pPr>
            <a:endParaRPr lang="en-US" sz="2600" dirty="0">
              <a:latin typeface="Calibri" pitchFamily="34" charset="0"/>
            </a:endParaRPr>
          </a:p>
        </p:txBody>
      </p:sp>
      <p:sp>
        <p:nvSpPr>
          <p:cNvPr id="5" name="Slide Number Placeholder 4"/>
          <p:cNvSpPr>
            <a:spLocks noGrp="1"/>
          </p:cNvSpPr>
          <p:nvPr>
            <p:ph type="sldNum" sz="quarter" idx="12"/>
          </p:nvPr>
        </p:nvSpPr>
        <p:spPr/>
        <p:txBody>
          <a:bodyPr/>
          <a:lstStyle/>
          <a:p>
            <a:fld id="{0084C89F-D2B4-4BD8-8A29-9F476E1BEF85}" type="slidenum">
              <a:rPr lang="id-ID" smtClean="0"/>
              <a:pPr/>
              <a:t>10</a:t>
            </a:fld>
            <a:endParaRPr lang="id-ID"/>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 y="188640"/>
            <a:ext cx="8915400" cy="864096"/>
          </a:xfrm>
        </p:spPr>
        <p:txBody>
          <a:bodyPr>
            <a:normAutofit/>
          </a:bodyPr>
          <a:lstStyle/>
          <a:p>
            <a:r>
              <a:rPr lang="en-US" sz="3600" b="1" dirty="0" smtClean="0"/>
              <a:t>BOS Policy and Procedural Guidelines</a:t>
            </a:r>
            <a:endParaRPr lang="en-US" sz="3600" b="1" dirty="0"/>
          </a:p>
        </p:txBody>
      </p:sp>
      <p:sp>
        <p:nvSpPr>
          <p:cNvPr id="4" name="Content Placeholder 3"/>
          <p:cNvSpPr>
            <a:spLocks noGrp="1"/>
          </p:cNvSpPr>
          <p:nvPr>
            <p:ph idx="1"/>
          </p:nvPr>
        </p:nvSpPr>
        <p:spPr>
          <a:xfrm>
            <a:off x="272480" y="1143000"/>
            <a:ext cx="9361040" cy="5435994"/>
          </a:xfrm>
        </p:spPr>
        <p:txBody>
          <a:bodyPr>
            <a:normAutofit fontScale="47500" lnSpcReduction="20000"/>
          </a:bodyPr>
          <a:lstStyle/>
          <a:p>
            <a:pPr marL="342900" lvl="2" indent="-342900" algn="ctr">
              <a:buNone/>
            </a:pPr>
            <a:r>
              <a:rPr lang="en-US" sz="5100" b="1" i="1" dirty="0" smtClean="0"/>
              <a:t>Explicit procedures are detailed</a:t>
            </a:r>
          </a:p>
          <a:p>
            <a:pPr marL="342900" lvl="2" indent="-342900" algn="ctr">
              <a:buNone/>
            </a:pPr>
            <a:endParaRPr lang="en-US" sz="4500" dirty="0" smtClean="0"/>
          </a:p>
          <a:p>
            <a:pPr marL="341313" lvl="2" indent="-341313">
              <a:buFont typeface="+mj-lt"/>
              <a:buAutoNum type="arabicPeriod"/>
            </a:pPr>
            <a:r>
              <a:rPr lang="en-US" sz="5100" dirty="0" smtClean="0"/>
              <a:t>Student enrolment data.</a:t>
            </a:r>
          </a:p>
          <a:p>
            <a:pPr marL="341313" lvl="2" indent="-341313">
              <a:buFont typeface="+mj-lt"/>
              <a:buAutoNum type="arabicPeriod"/>
            </a:pPr>
            <a:r>
              <a:rPr lang="en-US" sz="5100" dirty="0" smtClean="0"/>
              <a:t>School Development and Budget Plans.</a:t>
            </a:r>
          </a:p>
          <a:p>
            <a:pPr marL="341313" lvl="2" indent="-341313">
              <a:buFont typeface="+mj-lt"/>
              <a:buAutoNum type="arabicPeriod"/>
            </a:pPr>
            <a:r>
              <a:rPr lang="en-US" sz="5100" dirty="0" smtClean="0"/>
              <a:t>BOS fund flow mechanism.</a:t>
            </a:r>
          </a:p>
          <a:p>
            <a:pPr marL="341313" lvl="2" indent="-341313">
              <a:buFont typeface="+mj-lt"/>
              <a:buAutoNum type="arabicPeriod"/>
            </a:pPr>
            <a:r>
              <a:rPr lang="en-US" sz="5100" dirty="0" smtClean="0"/>
              <a:t>BOS fund use (eligible and ineligible expenditure categories). </a:t>
            </a:r>
          </a:p>
          <a:p>
            <a:pPr marL="341313" lvl="2" indent="-341313">
              <a:buFont typeface="+mj-lt"/>
              <a:buAutoNum type="arabicPeriod"/>
            </a:pPr>
            <a:r>
              <a:rPr lang="en-US" sz="5100" dirty="0" smtClean="0"/>
              <a:t>BOS Management Team roles and responsibilities: Central, Provincial, District and School levels.     </a:t>
            </a:r>
          </a:p>
          <a:p>
            <a:pPr marL="341313" lvl="2" indent="-341313">
              <a:buFont typeface="+mj-lt"/>
              <a:buAutoNum type="arabicPeriod"/>
            </a:pPr>
            <a:r>
              <a:rPr lang="en-US" sz="5100" dirty="0" smtClean="0"/>
              <a:t>Parental and School Committee involvement and participation in decision making.</a:t>
            </a:r>
          </a:p>
          <a:p>
            <a:pPr marL="341313" lvl="2" indent="-341313">
              <a:buFont typeface="+mj-lt"/>
              <a:buAutoNum type="arabicPeriod"/>
            </a:pPr>
            <a:r>
              <a:rPr lang="en-US" sz="5100" dirty="0" smtClean="0"/>
              <a:t>Monitoring and evaluation requirements: Central, Provincial, District BOS management teams.</a:t>
            </a:r>
          </a:p>
          <a:p>
            <a:pPr marL="341313" lvl="2" indent="-341313">
              <a:buFont typeface="+mj-lt"/>
              <a:buAutoNum type="arabicPeriod"/>
            </a:pPr>
            <a:r>
              <a:rPr lang="en-US" sz="5100" dirty="0" smtClean="0"/>
              <a:t>Transparent and accountable school reporting.</a:t>
            </a:r>
          </a:p>
          <a:p>
            <a:pPr marL="342900" lvl="2" indent="-342900">
              <a:buNone/>
            </a:pPr>
            <a:endParaRPr lang="en-US" sz="2800" dirty="0" smtClean="0"/>
          </a:p>
          <a:p>
            <a:pPr>
              <a:buNone/>
            </a:pPr>
            <a:r>
              <a:rPr lang="en-US" sz="2800" dirty="0" smtClean="0"/>
              <a:t>    </a:t>
            </a:r>
            <a:endParaRPr lang="en-US" sz="2800" dirty="0"/>
          </a:p>
        </p:txBody>
      </p:sp>
      <p:sp>
        <p:nvSpPr>
          <p:cNvPr id="2" name="Slide Number Placeholder 1"/>
          <p:cNvSpPr>
            <a:spLocks noGrp="1"/>
          </p:cNvSpPr>
          <p:nvPr>
            <p:ph type="sldNum" sz="quarter" idx="12"/>
          </p:nvPr>
        </p:nvSpPr>
        <p:spPr/>
        <p:txBody>
          <a:bodyPr/>
          <a:lstStyle/>
          <a:p>
            <a:fld id="{0084C89F-D2B4-4BD8-8A29-9F476E1BEF85}" type="slidenum">
              <a:rPr lang="id-ID" smtClean="0"/>
              <a:pPr/>
              <a:t>11</a:t>
            </a:fld>
            <a:endParaRPr lang="id-ID"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418058"/>
          </a:xfrm>
        </p:spPr>
        <p:txBody>
          <a:bodyPr>
            <a:normAutofit fontScale="90000"/>
          </a:bodyPr>
          <a:lstStyle/>
          <a:p>
            <a:r>
              <a:rPr lang="en-US" sz="4000" b="1" dirty="0" smtClean="0"/>
              <a:t>BOS fund use: eligible categories</a:t>
            </a:r>
            <a:endParaRPr lang="en-US" sz="4000" b="1" dirty="0"/>
          </a:p>
        </p:txBody>
      </p:sp>
      <p:graphicFrame>
        <p:nvGraphicFramePr>
          <p:cNvPr id="5" name="Content Placeholder 4"/>
          <p:cNvGraphicFramePr>
            <a:graphicFrameLocks noGrp="1"/>
          </p:cNvGraphicFramePr>
          <p:nvPr>
            <p:ph idx="1"/>
          </p:nvPr>
        </p:nvGraphicFramePr>
        <p:xfrm>
          <a:off x="200472" y="908719"/>
          <a:ext cx="9505056" cy="5716986"/>
        </p:xfrm>
        <a:graphic>
          <a:graphicData uri="http://schemas.openxmlformats.org/drawingml/2006/table">
            <a:tbl>
              <a:tblPr firstRow="1" bandRow="1">
                <a:tableStyleId>{5C22544A-7EE6-4342-B048-85BDC9FD1C3A}</a:tableStyleId>
              </a:tblPr>
              <a:tblGrid>
                <a:gridCol w="594124"/>
                <a:gridCol w="8910932"/>
              </a:tblGrid>
              <a:tr h="372653">
                <a:tc>
                  <a:txBody>
                    <a:bodyPr/>
                    <a:lstStyle/>
                    <a:p>
                      <a:pPr marL="0" marR="0" algn="ctr">
                        <a:spcBef>
                          <a:spcPts val="0"/>
                        </a:spcBef>
                        <a:spcAft>
                          <a:spcPts val="0"/>
                        </a:spcAft>
                      </a:pPr>
                      <a:r>
                        <a:rPr lang="id-ID" sz="2000" dirty="0">
                          <a:solidFill>
                            <a:schemeClr val="bg1"/>
                          </a:solidFill>
                          <a:latin typeface="Calibri" pitchFamily="34" charset="0"/>
                          <a:ea typeface="Times New Roman"/>
                          <a:cs typeface="Times New Roman"/>
                        </a:rPr>
                        <a:t>1</a:t>
                      </a:r>
                      <a:endParaRPr lang="en-US" sz="2000" dirty="0">
                        <a:solidFill>
                          <a:schemeClr val="bg1"/>
                        </a:solidFill>
                        <a:latin typeface="Calibri" pitchFamily="34" charset="0"/>
                        <a:ea typeface="Times New Roman"/>
                        <a:cs typeface="Times New Roman"/>
                      </a:endParaRPr>
                    </a:p>
                  </a:txBody>
                  <a:tcPr marL="0" marR="0" marT="36195" marB="36195"/>
                </a:tc>
                <a:tc>
                  <a:txBody>
                    <a:bodyPr/>
                    <a:lstStyle/>
                    <a:p>
                      <a:pPr marL="0" marR="0">
                        <a:spcBef>
                          <a:spcPts val="0"/>
                        </a:spcBef>
                        <a:spcAft>
                          <a:spcPts val="0"/>
                        </a:spcAft>
                      </a:pPr>
                      <a:r>
                        <a:rPr lang="en-US" sz="2000" dirty="0" smtClean="0">
                          <a:solidFill>
                            <a:schemeClr val="bg1"/>
                          </a:solidFill>
                          <a:latin typeface="Calibri" pitchFamily="34" charset="0"/>
                          <a:ea typeface="Times New Roman"/>
                          <a:cs typeface="Times New Roman"/>
                        </a:rPr>
                        <a:t> Library:</a:t>
                      </a:r>
                      <a:r>
                        <a:rPr lang="en-US" sz="2000" baseline="0" dirty="0" smtClean="0">
                          <a:solidFill>
                            <a:schemeClr val="bg1"/>
                          </a:solidFill>
                          <a:latin typeface="Calibri" pitchFamily="34" charset="0"/>
                          <a:ea typeface="Times New Roman"/>
                          <a:cs typeface="Times New Roman"/>
                        </a:rPr>
                        <a:t> books p</a:t>
                      </a:r>
                      <a:r>
                        <a:rPr lang="id-ID" sz="2000" dirty="0" smtClean="0">
                          <a:solidFill>
                            <a:schemeClr val="bg1"/>
                          </a:solidFill>
                          <a:latin typeface="Calibri" pitchFamily="34" charset="0"/>
                          <a:ea typeface="Times New Roman"/>
                          <a:cs typeface="Times New Roman"/>
                        </a:rPr>
                        <a:t>urchase</a:t>
                      </a:r>
                      <a:r>
                        <a:rPr lang="en-US" sz="2000" dirty="0" smtClean="0">
                          <a:solidFill>
                            <a:schemeClr val="bg1"/>
                          </a:solidFill>
                          <a:latin typeface="Calibri" pitchFamily="34" charset="0"/>
                          <a:ea typeface="Times New Roman"/>
                          <a:cs typeface="Times New Roman"/>
                        </a:rPr>
                        <a:t>/</a:t>
                      </a:r>
                      <a:r>
                        <a:rPr lang="id-ID" sz="2000" dirty="0" smtClean="0">
                          <a:solidFill>
                            <a:schemeClr val="bg1"/>
                          </a:solidFill>
                          <a:latin typeface="Calibri" pitchFamily="34" charset="0"/>
                          <a:ea typeface="Times New Roman"/>
                          <a:cs typeface="Times New Roman"/>
                        </a:rPr>
                        <a:t>reproduction</a:t>
                      </a:r>
                      <a:endParaRPr lang="en-US" sz="2000" dirty="0">
                        <a:solidFill>
                          <a:schemeClr val="bg1"/>
                        </a:solidFill>
                        <a:latin typeface="Calibri" pitchFamily="34" charset="0"/>
                        <a:ea typeface="Times New Roman"/>
                        <a:cs typeface="Times New Roman"/>
                      </a:endParaRPr>
                    </a:p>
                  </a:txBody>
                  <a:tcPr marL="0" marR="0" marT="36195" marB="36195"/>
                </a:tc>
              </a:tr>
              <a:tr h="372653">
                <a:tc>
                  <a:txBody>
                    <a:bodyPr/>
                    <a:lstStyle/>
                    <a:p>
                      <a:pPr marL="0" marR="0" algn="ctr">
                        <a:spcBef>
                          <a:spcPts val="0"/>
                        </a:spcBef>
                        <a:spcAft>
                          <a:spcPts val="0"/>
                        </a:spcAft>
                      </a:pPr>
                      <a:r>
                        <a:rPr lang="id-ID" sz="2000" dirty="0">
                          <a:latin typeface="Calibri" pitchFamily="34" charset="0"/>
                          <a:ea typeface="Times New Roman"/>
                          <a:cs typeface="Times New Roman"/>
                        </a:rPr>
                        <a:t>2</a:t>
                      </a:r>
                      <a:endParaRPr lang="en-US" sz="2000" dirty="0">
                        <a:latin typeface="Calibri" pitchFamily="34" charset="0"/>
                        <a:ea typeface="Times New Roman"/>
                        <a:cs typeface="Times New Roman"/>
                      </a:endParaRPr>
                    </a:p>
                  </a:txBody>
                  <a:tcPr marL="0" marR="0" marT="36195" marB="36195"/>
                </a:tc>
                <a:tc>
                  <a:txBody>
                    <a:bodyPr/>
                    <a:lstStyle/>
                    <a:p>
                      <a:pPr marL="0" marR="0">
                        <a:spcBef>
                          <a:spcPts val="0"/>
                        </a:spcBef>
                        <a:spcAft>
                          <a:spcPts val="0"/>
                        </a:spcAft>
                      </a:pPr>
                      <a:r>
                        <a:rPr lang="en-US" sz="2000" dirty="0" smtClean="0">
                          <a:latin typeface="Calibri" pitchFamily="34" charset="0"/>
                          <a:ea typeface="Times New Roman"/>
                          <a:cs typeface="Arial"/>
                        </a:rPr>
                        <a:t>  New</a:t>
                      </a:r>
                      <a:r>
                        <a:rPr lang="en-US" sz="2000" baseline="0" dirty="0" smtClean="0">
                          <a:latin typeface="Calibri" pitchFamily="34" charset="0"/>
                          <a:ea typeface="Times New Roman"/>
                          <a:cs typeface="Arial"/>
                        </a:rPr>
                        <a:t> enrolment activities: re</a:t>
                      </a:r>
                      <a:r>
                        <a:rPr lang="id-ID" sz="2000" dirty="0" smtClean="0">
                          <a:latin typeface="Calibri" pitchFamily="34" charset="0"/>
                          <a:ea typeface="Times New Roman"/>
                          <a:cs typeface="Arial"/>
                        </a:rPr>
                        <a:t>gistration </a:t>
                      </a:r>
                      <a:r>
                        <a:rPr lang="id-ID" sz="2000" dirty="0">
                          <a:latin typeface="Calibri" pitchFamily="34" charset="0"/>
                          <a:ea typeface="Times New Roman"/>
                          <a:cs typeface="Arial"/>
                        </a:rPr>
                        <a:t>fee</a:t>
                      </a:r>
                      <a:r>
                        <a:rPr lang="en-US" sz="2000" dirty="0">
                          <a:latin typeface="Calibri" pitchFamily="34" charset="0"/>
                          <a:ea typeface="Times New Roman"/>
                          <a:cs typeface="Arial"/>
                        </a:rPr>
                        <a:t>, </a:t>
                      </a:r>
                      <a:r>
                        <a:rPr lang="en-US" sz="2000" dirty="0" smtClean="0">
                          <a:latin typeface="Calibri" pitchFamily="34" charset="0"/>
                          <a:ea typeface="Times New Roman"/>
                          <a:cs typeface="Arial"/>
                        </a:rPr>
                        <a:t>r</a:t>
                      </a:r>
                      <a:r>
                        <a:rPr lang="id-ID" sz="2000" dirty="0" smtClean="0">
                          <a:latin typeface="Calibri" pitchFamily="34" charset="0"/>
                          <a:ea typeface="Times New Roman"/>
                          <a:cs typeface="Arial"/>
                        </a:rPr>
                        <a:t>eproduction </a:t>
                      </a:r>
                      <a:r>
                        <a:rPr lang="id-ID" sz="2000" dirty="0">
                          <a:latin typeface="Calibri" pitchFamily="34" charset="0"/>
                          <a:ea typeface="Times New Roman"/>
                          <a:cs typeface="Arial"/>
                        </a:rPr>
                        <a:t>of </a:t>
                      </a:r>
                      <a:r>
                        <a:rPr lang="id-ID" sz="2000" dirty="0" smtClean="0">
                          <a:latin typeface="Calibri" pitchFamily="34" charset="0"/>
                          <a:ea typeface="Times New Roman"/>
                          <a:cs typeface="Arial"/>
                        </a:rPr>
                        <a:t>forms</a:t>
                      </a:r>
                      <a:r>
                        <a:rPr lang="en-US" sz="2000" dirty="0" smtClean="0">
                          <a:latin typeface="Calibri" pitchFamily="34" charset="0"/>
                          <a:ea typeface="Times New Roman"/>
                          <a:cs typeface="Arial"/>
                        </a:rPr>
                        <a:t>.</a:t>
                      </a:r>
                      <a:endParaRPr lang="en-US" sz="2000" dirty="0">
                        <a:latin typeface="Calibri" pitchFamily="34" charset="0"/>
                        <a:ea typeface="Times New Roman"/>
                        <a:cs typeface="Times New Roman"/>
                      </a:endParaRPr>
                    </a:p>
                  </a:txBody>
                  <a:tcPr marL="0" marR="0" marT="36195" marB="36195"/>
                </a:tc>
              </a:tr>
              <a:tr h="372653">
                <a:tc>
                  <a:txBody>
                    <a:bodyPr/>
                    <a:lstStyle/>
                    <a:p>
                      <a:pPr marL="0" marR="0" algn="ctr">
                        <a:spcBef>
                          <a:spcPts val="0"/>
                        </a:spcBef>
                        <a:spcAft>
                          <a:spcPts val="0"/>
                        </a:spcAft>
                      </a:pPr>
                      <a:r>
                        <a:rPr lang="id-ID" sz="2000">
                          <a:latin typeface="Calibri" pitchFamily="34" charset="0"/>
                          <a:ea typeface="Times New Roman"/>
                          <a:cs typeface="Times New Roman"/>
                        </a:rPr>
                        <a:t>3</a:t>
                      </a:r>
                      <a:endParaRPr lang="en-US" sz="2000">
                        <a:latin typeface="Calibri" pitchFamily="34" charset="0"/>
                        <a:ea typeface="Times New Roman"/>
                        <a:cs typeface="Times New Roman"/>
                      </a:endParaRPr>
                    </a:p>
                  </a:txBody>
                  <a:tcPr marL="0" marR="0" marT="36195" marB="36195"/>
                </a:tc>
                <a:tc>
                  <a:txBody>
                    <a:bodyPr/>
                    <a:lstStyle/>
                    <a:p>
                      <a:pPr marL="0" marR="0">
                        <a:spcBef>
                          <a:spcPts val="0"/>
                        </a:spcBef>
                        <a:spcAft>
                          <a:spcPts val="0"/>
                        </a:spcAft>
                      </a:pPr>
                      <a:r>
                        <a:rPr lang="en-US" sz="2000" dirty="0" smtClean="0">
                          <a:latin typeface="Calibri" pitchFamily="34" charset="0"/>
                          <a:ea typeface="Times New Roman"/>
                          <a:cs typeface="Arial"/>
                        </a:rPr>
                        <a:t>  Active </a:t>
                      </a:r>
                      <a:r>
                        <a:rPr lang="id-ID" sz="2000" dirty="0">
                          <a:latin typeface="Calibri" pitchFamily="34" charset="0"/>
                          <a:ea typeface="Times New Roman"/>
                          <a:cs typeface="Arial"/>
                        </a:rPr>
                        <a:t>Learning and extracurricular </a:t>
                      </a:r>
                      <a:r>
                        <a:rPr lang="id-ID" sz="2000" dirty="0" smtClean="0">
                          <a:latin typeface="Calibri" pitchFamily="34" charset="0"/>
                          <a:ea typeface="Times New Roman"/>
                          <a:cs typeface="Arial"/>
                        </a:rPr>
                        <a:t>activities</a:t>
                      </a:r>
                      <a:r>
                        <a:rPr lang="en-US" sz="2000" dirty="0" smtClean="0">
                          <a:latin typeface="Calibri" pitchFamily="34" charset="0"/>
                          <a:ea typeface="Times New Roman"/>
                          <a:cs typeface="Arial"/>
                        </a:rPr>
                        <a:t>.</a:t>
                      </a:r>
                      <a:r>
                        <a:rPr lang="id-ID" sz="2000" dirty="0" smtClean="0">
                          <a:latin typeface="Calibri" pitchFamily="34" charset="0"/>
                          <a:ea typeface="Times New Roman"/>
                          <a:cs typeface="Arial"/>
                        </a:rPr>
                        <a:t> </a:t>
                      </a:r>
                      <a:endParaRPr lang="en-US" sz="2000" dirty="0">
                        <a:latin typeface="Calibri" pitchFamily="34" charset="0"/>
                        <a:ea typeface="Times New Roman"/>
                        <a:cs typeface="Times New Roman"/>
                      </a:endParaRPr>
                    </a:p>
                  </a:txBody>
                  <a:tcPr marL="0" marR="0" marT="36195" marB="36195"/>
                </a:tc>
              </a:tr>
              <a:tr h="372653">
                <a:tc>
                  <a:txBody>
                    <a:bodyPr/>
                    <a:lstStyle/>
                    <a:p>
                      <a:pPr marL="0" marR="0" algn="ctr">
                        <a:spcBef>
                          <a:spcPts val="0"/>
                        </a:spcBef>
                        <a:spcAft>
                          <a:spcPts val="0"/>
                        </a:spcAft>
                      </a:pPr>
                      <a:r>
                        <a:rPr lang="id-ID" sz="2000">
                          <a:latin typeface="Calibri" pitchFamily="34" charset="0"/>
                          <a:ea typeface="Times New Roman"/>
                          <a:cs typeface="Times New Roman"/>
                        </a:rPr>
                        <a:t>4</a:t>
                      </a:r>
                      <a:endParaRPr lang="en-US" sz="2000">
                        <a:latin typeface="Calibri" pitchFamily="34" charset="0"/>
                        <a:ea typeface="Times New Roman"/>
                        <a:cs typeface="Times New Roman"/>
                      </a:endParaRPr>
                    </a:p>
                  </a:txBody>
                  <a:tcPr marL="0" marR="0" marT="36195" marB="36195"/>
                </a:tc>
                <a:tc>
                  <a:txBody>
                    <a:bodyPr/>
                    <a:lstStyle/>
                    <a:p>
                      <a:pPr marL="0" marR="0">
                        <a:spcBef>
                          <a:spcPts val="0"/>
                        </a:spcBef>
                        <a:spcAft>
                          <a:spcPts val="0"/>
                        </a:spcAft>
                      </a:pPr>
                      <a:r>
                        <a:rPr lang="en-US" sz="2000" dirty="0" smtClean="0">
                          <a:latin typeface="Calibri" pitchFamily="34" charset="0"/>
                          <a:ea typeface="Times New Roman"/>
                          <a:cs typeface="Arial"/>
                        </a:rPr>
                        <a:t>  </a:t>
                      </a:r>
                      <a:r>
                        <a:rPr lang="id-ID" sz="2000" dirty="0" smtClean="0">
                          <a:latin typeface="Calibri" pitchFamily="34" charset="0"/>
                          <a:ea typeface="Times New Roman"/>
                          <a:cs typeface="Arial"/>
                        </a:rPr>
                        <a:t>Tests </a:t>
                      </a:r>
                      <a:r>
                        <a:rPr lang="id-ID" sz="2000" dirty="0">
                          <a:latin typeface="Calibri" pitchFamily="34" charset="0"/>
                          <a:ea typeface="Times New Roman"/>
                          <a:cs typeface="Arial"/>
                        </a:rPr>
                        <a:t>and </a:t>
                      </a:r>
                      <a:r>
                        <a:rPr lang="id-ID" sz="2000" dirty="0" smtClean="0">
                          <a:latin typeface="Calibri" pitchFamily="34" charset="0"/>
                          <a:ea typeface="Times New Roman"/>
                          <a:cs typeface="Arial"/>
                        </a:rPr>
                        <a:t>Examinations</a:t>
                      </a:r>
                      <a:r>
                        <a:rPr lang="en-US" sz="2000" dirty="0" smtClean="0">
                          <a:latin typeface="Calibri" pitchFamily="34" charset="0"/>
                          <a:ea typeface="Times New Roman"/>
                          <a:cs typeface="Arial"/>
                        </a:rPr>
                        <a:t>.</a:t>
                      </a:r>
                      <a:r>
                        <a:rPr lang="id-ID" sz="2000" dirty="0" smtClean="0">
                          <a:latin typeface="Calibri" pitchFamily="34" charset="0"/>
                          <a:ea typeface="Times New Roman"/>
                          <a:cs typeface="Arial"/>
                        </a:rPr>
                        <a:t> </a:t>
                      </a:r>
                      <a:endParaRPr lang="en-US" sz="2000" dirty="0">
                        <a:latin typeface="Calibri" pitchFamily="34" charset="0"/>
                        <a:ea typeface="Times New Roman"/>
                        <a:cs typeface="Times New Roman"/>
                      </a:endParaRPr>
                    </a:p>
                  </a:txBody>
                  <a:tcPr marL="0" marR="0" marT="36195" marB="36195"/>
                </a:tc>
              </a:tr>
              <a:tr h="723489">
                <a:tc>
                  <a:txBody>
                    <a:bodyPr/>
                    <a:lstStyle/>
                    <a:p>
                      <a:pPr marL="0" marR="0" algn="ctr">
                        <a:spcBef>
                          <a:spcPts val="0"/>
                        </a:spcBef>
                        <a:spcAft>
                          <a:spcPts val="0"/>
                        </a:spcAft>
                      </a:pPr>
                      <a:r>
                        <a:rPr lang="id-ID" sz="2000">
                          <a:latin typeface="Calibri" pitchFamily="34" charset="0"/>
                          <a:ea typeface="Times New Roman"/>
                          <a:cs typeface="Times New Roman"/>
                        </a:rPr>
                        <a:t>5</a:t>
                      </a:r>
                      <a:endParaRPr lang="en-US" sz="2000">
                        <a:latin typeface="Calibri" pitchFamily="34" charset="0"/>
                        <a:ea typeface="Times New Roman"/>
                        <a:cs typeface="Times New Roman"/>
                      </a:endParaRPr>
                    </a:p>
                  </a:txBody>
                  <a:tcPr marL="0" marR="0" marT="36195" marB="36195"/>
                </a:tc>
                <a:tc>
                  <a:txBody>
                    <a:bodyPr/>
                    <a:lstStyle/>
                    <a:p>
                      <a:pPr marL="0" marR="0">
                        <a:spcBef>
                          <a:spcPts val="0"/>
                        </a:spcBef>
                        <a:spcAft>
                          <a:spcPts val="0"/>
                        </a:spcAft>
                      </a:pPr>
                      <a:r>
                        <a:rPr lang="en-US" sz="2000" dirty="0" smtClean="0">
                          <a:latin typeface="Calibri" pitchFamily="34" charset="0"/>
                          <a:ea typeface="Times New Roman"/>
                          <a:cs typeface="Times New Roman"/>
                        </a:rPr>
                        <a:t>  </a:t>
                      </a:r>
                      <a:r>
                        <a:rPr lang="id-ID" sz="2000" dirty="0" smtClean="0">
                          <a:latin typeface="Calibri" pitchFamily="34" charset="0"/>
                          <a:ea typeface="Times New Roman"/>
                          <a:cs typeface="Times New Roman"/>
                        </a:rPr>
                        <a:t>Purchase </a:t>
                      </a:r>
                      <a:r>
                        <a:rPr lang="id-ID" sz="2000" dirty="0">
                          <a:latin typeface="Calibri" pitchFamily="34" charset="0"/>
                          <a:ea typeface="Times New Roman"/>
                          <a:cs typeface="Times New Roman"/>
                        </a:rPr>
                        <a:t>of consumables</a:t>
                      </a:r>
                      <a:r>
                        <a:rPr lang="en-US" sz="2000" dirty="0">
                          <a:latin typeface="Calibri" pitchFamily="34" charset="0"/>
                          <a:ea typeface="Times New Roman"/>
                          <a:cs typeface="Times New Roman"/>
                        </a:rPr>
                        <a:t> (</a:t>
                      </a:r>
                      <a:r>
                        <a:rPr lang="id-ID" sz="2000" dirty="0">
                          <a:latin typeface="Calibri" pitchFamily="34" charset="0"/>
                          <a:ea typeface="Times New Roman"/>
                          <a:cs typeface="Times New Roman"/>
                        </a:rPr>
                        <a:t>notebooks, chalks, pencils, marker pens, paper</a:t>
                      </a:r>
                      <a:r>
                        <a:rPr lang="en-US" sz="2000" dirty="0">
                          <a:latin typeface="Calibri" pitchFamily="34" charset="0"/>
                          <a:ea typeface="Times New Roman"/>
                          <a:cs typeface="Times New Roman"/>
                        </a:rPr>
                        <a:t>, </a:t>
                      </a:r>
                      <a:r>
                        <a:rPr lang="id-ID" sz="2000" dirty="0">
                          <a:latin typeface="Calibri" pitchFamily="34" charset="0"/>
                          <a:ea typeface="Times New Roman"/>
                          <a:cs typeface="Times New Roman"/>
                        </a:rPr>
                        <a:t>newspapers</a:t>
                      </a:r>
                      <a:r>
                        <a:rPr lang="en-US" sz="2000" dirty="0">
                          <a:latin typeface="Calibri" pitchFamily="34" charset="0"/>
                          <a:ea typeface="Times New Roman"/>
                          <a:cs typeface="Times New Roman"/>
                        </a:rPr>
                        <a:t>, </a:t>
                      </a:r>
                      <a:r>
                        <a:rPr lang="en-US" sz="2000" dirty="0" smtClean="0">
                          <a:latin typeface="Calibri" pitchFamily="34" charset="0"/>
                          <a:ea typeface="Times New Roman"/>
                          <a:cs typeface="Times New Roman"/>
                        </a:rPr>
                        <a:t> </a:t>
                      </a:r>
                      <a:r>
                        <a:rPr lang="id-ID" sz="2000" dirty="0" smtClean="0">
                          <a:latin typeface="Calibri" pitchFamily="34" charset="0"/>
                          <a:ea typeface="Times New Roman"/>
                          <a:cs typeface="Times New Roman"/>
                        </a:rPr>
                        <a:t>scientific </a:t>
                      </a:r>
                      <a:r>
                        <a:rPr lang="id-ID" sz="2000" dirty="0">
                          <a:latin typeface="Calibri" pitchFamily="34" charset="0"/>
                          <a:ea typeface="Times New Roman"/>
                          <a:cs typeface="Times New Roman"/>
                        </a:rPr>
                        <a:t>and literature magazines</a:t>
                      </a:r>
                      <a:r>
                        <a:rPr lang="en-US" sz="2000" dirty="0" smtClean="0">
                          <a:latin typeface="Calibri" pitchFamily="34" charset="0"/>
                          <a:ea typeface="Times New Roman"/>
                          <a:cs typeface="Times New Roman"/>
                        </a:rPr>
                        <a:t>).</a:t>
                      </a:r>
                      <a:endParaRPr lang="en-US" sz="2000" dirty="0">
                        <a:latin typeface="Calibri" pitchFamily="34" charset="0"/>
                        <a:ea typeface="Times New Roman"/>
                        <a:cs typeface="Times New Roman"/>
                      </a:endParaRPr>
                    </a:p>
                  </a:txBody>
                  <a:tcPr marL="0" marR="0" marT="36195" marB="36195"/>
                </a:tc>
              </a:tr>
              <a:tr h="372653">
                <a:tc>
                  <a:txBody>
                    <a:bodyPr/>
                    <a:lstStyle/>
                    <a:p>
                      <a:pPr marL="0" marR="0" algn="ctr">
                        <a:spcBef>
                          <a:spcPts val="0"/>
                        </a:spcBef>
                        <a:spcAft>
                          <a:spcPts val="0"/>
                        </a:spcAft>
                      </a:pPr>
                      <a:r>
                        <a:rPr lang="id-ID" sz="2000">
                          <a:latin typeface="Calibri" pitchFamily="34" charset="0"/>
                          <a:ea typeface="Times New Roman"/>
                          <a:cs typeface="Times New Roman"/>
                        </a:rPr>
                        <a:t>6</a:t>
                      </a:r>
                      <a:endParaRPr lang="en-US" sz="2000">
                        <a:latin typeface="Calibri" pitchFamily="34" charset="0"/>
                        <a:ea typeface="Times New Roman"/>
                        <a:cs typeface="Times New Roman"/>
                      </a:endParaRPr>
                    </a:p>
                  </a:txBody>
                  <a:tcPr marL="0" marR="0" marT="36195" marB="36195"/>
                </a:tc>
                <a:tc>
                  <a:txBody>
                    <a:bodyPr/>
                    <a:lstStyle/>
                    <a:p>
                      <a:pPr marL="0" marR="0">
                        <a:spcBef>
                          <a:spcPts val="0"/>
                        </a:spcBef>
                        <a:spcAft>
                          <a:spcPts val="0"/>
                        </a:spcAft>
                      </a:pPr>
                      <a:r>
                        <a:rPr lang="en-US" sz="2000" dirty="0" smtClean="0">
                          <a:latin typeface="Calibri" pitchFamily="34" charset="0"/>
                          <a:ea typeface="Times New Roman"/>
                          <a:cs typeface="Arial"/>
                        </a:rPr>
                        <a:t>  </a:t>
                      </a:r>
                      <a:r>
                        <a:rPr lang="id-ID" sz="2000" dirty="0" smtClean="0">
                          <a:latin typeface="Calibri" pitchFamily="34" charset="0"/>
                          <a:ea typeface="Times New Roman"/>
                          <a:cs typeface="Arial"/>
                        </a:rPr>
                        <a:t>Utilities </a:t>
                      </a:r>
                      <a:r>
                        <a:rPr lang="en-US" sz="2000" dirty="0">
                          <a:latin typeface="Calibri" pitchFamily="34" charset="0"/>
                          <a:ea typeface="Times New Roman"/>
                          <a:cs typeface="Arial"/>
                        </a:rPr>
                        <a:t>(</a:t>
                      </a:r>
                      <a:r>
                        <a:rPr lang="id-ID" sz="2000" dirty="0">
                          <a:latin typeface="Calibri" pitchFamily="34" charset="0"/>
                          <a:ea typeface="Times New Roman"/>
                          <a:cs typeface="Times New Roman"/>
                        </a:rPr>
                        <a:t>electricity, water and telephone</a:t>
                      </a:r>
                      <a:r>
                        <a:rPr lang="id-ID" sz="2000" dirty="0">
                          <a:latin typeface="Calibri" pitchFamily="34" charset="0"/>
                          <a:ea typeface="Times New Roman"/>
                          <a:cs typeface="Arial"/>
                        </a:rPr>
                        <a:t>, internet</a:t>
                      </a:r>
                      <a:r>
                        <a:rPr lang="en-US" sz="2000" dirty="0" smtClean="0">
                          <a:latin typeface="Calibri" pitchFamily="34" charset="0"/>
                          <a:ea typeface="Times New Roman"/>
                          <a:cs typeface="Arial"/>
                        </a:rPr>
                        <a:t>).</a:t>
                      </a:r>
                      <a:endParaRPr lang="en-US" sz="2000" dirty="0">
                        <a:latin typeface="Calibri" pitchFamily="34" charset="0"/>
                        <a:ea typeface="Times New Roman"/>
                        <a:cs typeface="Times New Roman"/>
                      </a:endParaRPr>
                    </a:p>
                  </a:txBody>
                  <a:tcPr marL="0" marR="0" marT="36195" marB="36195"/>
                </a:tc>
              </a:tr>
              <a:tr h="372653">
                <a:tc>
                  <a:txBody>
                    <a:bodyPr/>
                    <a:lstStyle/>
                    <a:p>
                      <a:pPr marL="0" marR="0" algn="ctr">
                        <a:spcBef>
                          <a:spcPts val="0"/>
                        </a:spcBef>
                        <a:spcAft>
                          <a:spcPts val="0"/>
                        </a:spcAft>
                      </a:pPr>
                      <a:r>
                        <a:rPr lang="id-ID" sz="2000">
                          <a:latin typeface="Calibri" pitchFamily="34" charset="0"/>
                          <a:ea typeface="Times New Roman"/>
                          <a:cs typeface="Times New Roman"/>
                        </a:rPr>
                        <a:t>7</a:t>
                      </a:r>
                      <a:endParaRPr lang="en-US" sz="2000">
                        <a:latin typeface="Calibri" pitchFamily="34" charset="0"/>
                        <a:ea typeface="Times New Roman"/>
                        <a:cs typeface="Times New Roman"/>
                      </a:endParaRPr>
                    </a:p>
                  </a:txBody>
                  <a:tcPr marL="0" marR="0" marT="36195" marB="36195"/>
                </a:tc>
                <a:tc>
                  <a:txBody>
                    <a:bodyPr/>
                    <a:lstStyle/>
                    <a:p>
                      <a:pPr marL="0" marR="0">
                        <a:spcBef>
                          <a:spcPts val="0"/>
                        </a:spcBef>
                        <a:spcAft>
                          <a:spcPts val="0"/>
                        </a:spcAft>
                      </a:pPr>
                      <a:r>
                        <a:rPr lang="en-US" sz="2000" dirty="0" smtClean="0">
                          <a:latin typeface="Calibri" pitchFamily="34" charset="0"/>
                          <a:ea typeface="Times New Roman"/>
                          <a:cs typeface="Times New Roman"/>
                        </a:rPr>
                        <a:t>  </a:t>
                      </a:r>
                      <a:r>
                        <a:rPr lang="id-ID" sz="2000" dirty="0" smtClean="0">
                          <a:latin typeface="Calibri" pitchFamily="34" charset="0"/>
                          <a:ea typeface="Times New Roman"/>
                          <a:cs typeface="Times New Roman"/>
                        </a:rPr>
                        <a:t>School </a:t>
                      </a:r>
                      <a:r>
                        <a:rPr lang="id-ID" sz="2000" dirty="0">
                          <a:latin typeface="Calibri" pitchFamily="34" charset="0"/>
                          <a:ea typeface="Times New Roman"/>
                          <a:cs typeface="Times New Roman"/>
                        </a:rPr>
                        <a:t>maintenance</a:t>
                      </a:r>
                      <a:r>
                        <a:rPr lang="id-ID" sz="2000" dirty="0">
                          <a:latin typeface="Calibri" pitchFamily="34" charset="0"/>
                          <a:ea typeface="Times New Roman"/>
                          <a:cs typeface="Arial"/>
                        </a:rPr>
                        <a:t> </a:t>
                      </a:r>
                      <a:r>
                        <a:rPr lang="en-US" sz="2000" dirty="0">
                          <a:latin typeface="Calibri" pitchFamily="34" charset="0"/>
                          <a:ea typeface="Times New Roman"/>
                          <a:cs typeface="Arial"/>
                        </a:rPr>
                        <a:t>(</a:t>
                      </a:r>
                      <a:r>
                        <a:rPr lang="id-ID" sz="2000" dirty="0">
                          <a:latin typeface="Calibri" pitchFamily="34" charset="0"/>
                          <a:ea typeface="Times New Roman"/>
                          <a:cs typeface="Times New Roman"/>
                        </a:rPr>
                        <a:t>painting, repair of leaking roofs, repair of doors</a:t>
                      </a:r>
                      <a:r>
                        <a:rPr lang="en-US" sz="2000" dirty="0" smtClean="0">
                          <a:latin typeface="Calibri" pitchFamily="34" charset="0"/>
                          <a:ea typeface="Times New Roman"/>
                          <a:cs typeface="Times New Roman"/>
                        </a:rPr>
                        <a:t>).</a:t>
                      </a:r>
                      <a:endParaRPr lang="en-US" sz="2000" dirty="0">
                        <a:latin typeface="Calibri" pitchFamily="34" charset="0"/>
                        <a:ea typeface="Times New Roman"/>
                        <a:cs typeface="Times New Roman"/>
                      </a:endParaRPr>
                    </a:p>
                  </a:txBody>
                  <a:tcPr marL="0" marR="0" marT="36195" marB="36195"/>
                </a:tc>
              </a:tr>
              <a:tr h="372653">
                <a:tc>
                  <a:txBody>
                    <a:bodyPr/>
                    <a:lstStyle/>
                    <a:p>
                      <a:pPr marL="0" marR="0" algn="ctr">
                        <a:spcBef>
                          <a:spcPts val="0"/>
                        </a:spcBef>
                        <a:spcAft>
                          <a:spcPts val="0"/>
                        </a:spcAft>
                      </a:pPr>
                      <a:r>
                        <a:rPr lang="id-ID" sz="2000">
                          <a:latin typeface="Calibri" pitchFamily="34" charset="0"/>
                          <a:ea typeface="Times New Roman"/>
                          <a:cs typeface="Times New Roman"/>
                        </a:rPr>
                        <a:t>8</a:t>
                      </a:r>
                      <a:endParaRPr lang="en-US" sz="2000">
                        <a:latin typeface="Calibri" pitchFamily="34" charset="0"/>
                        <a:ea typeface="Times New Roman"/>
                        <a:cs typeface="Times New Roman"/>
                      </a:endParaRPr>
                    </a:p>
                  </a:txBody>
                  <a:tcPr marL="0" marR="0" marT="36195" marB="36195"/>
                </a:tc>
                <a:tc>
                  <a:txBody>
                    <a:bodyPr/>
                    <a:lstStyle/>
                    <a:p>
                      <a:pPr marL="0" marR="0">
                        <a:spcBef>
                          <a:spcPts val="0"/>
                        </a:spcBef>
                        <a:spcAft>
                          <a:spcPts val="0"/>
                        </a:spcAft>
                      </a:pPr>
                      <a:r>
                        <a:rPr lang="en-US" sz="2000" dirty="0" smtClean="0">
                          <a:latin typeface="Calibri" pitchFamily="34" charset="0"/>
                          <a:ea typeface="Times New Roman"/>
                          <a:cs typeface="Times New Roman"/>
                        </a:rPr>
                        <a:t>  </a:t>
                      </a:r>
                      <a:r>
                        <a:rPr lang="id-ID" sz="2000" dirty="0" smtClean="0">
                          <a:latin typeface="Calibri" pitchFamily="34" charset="0"/>
                          <a:ea typeface="Times New Roman"/>
                          <a:cs typeface="Times New Roman"/>
                        </a:rPr>
                        <a:t>Payments </a:t>
                      </a:r>
                      <a:r>
                        <a:rPr lang="id-ID" sz="2000" dirty="0">
                          <a:latin typeface="Calibri" pitchFamily="34" charset="0"/>
                          <a:ea typeface="Times New Roman"/>
                          <a:cs typeface="Times New Roman"/>
                        </a:rPr>
                        <a:t>of honoraria for temporary teachers and education </a:t>
                      </a:r>
                      <a:r>
                        <a:rPr lang="id-ID" sz="2000" dirty="0" smtClean="0">
                          <a:latin typeface="Calibri" pitchFamily="34" charset="0"/>
                          <a:ea typeface="Times New Roman"/>
                          <a:cs typeface="Times New Roman"/>
                        </a:rPr>
                        <a:t>personnel</a:t>
                      </a:r>
                      <a:r>
                        <a:rPr lang="en-US" sz="2000" dirty="0" smtClean="0">
                          <a:latin typeface="Calibri" pitchFamily="34" charset="0"/>
                          <a:ea typeface="Times New Roman"/>
                          <a:cs typeface="Times New Roman"/>
                        </a:rPr>
                        <a:t>.</a:t>
                      </a:r>
                      <a:endParaRPr lang="en-US" sz="2000" dirty="0">
                        <a:latin typeface="Calibri" pitchFamily="34" charset="0"/>
                        <a:ea typeface="Times New Roman"/>
                        <a:cs typeface="Times New Roman"/>
                      </a:endParaRPr>
                    </a:p>
                  </a:txBody>
                  <a:tcPr marL="0" marR="0" marT="36195" marB="36195"/>
                </a:tc>
              </a:tr>
              <a:tr h="372653">
                <a:tc>
                  <a:txBody>
                    <a:bodyPr/>
                    <a:lstStyle/>
                    <a:p>
                      <a:pPr marL="0" marR="0" algn="ctr">
                        <a:spcBef>
                          <a:spcPts val="0"/>
                        </a:spcBef>
                        <a:spcAft>
                          <a:spcPts val="0"/>
                        </a:spcAft>
                      </a:pPr>
                      <a:r>
                        <a:rPr lang="id-ID" sz="2000">
                          <a:latin typeface="Calibri" pitchFamily="34" charset="0"/>
                          <a:ea typeface="Times New Roman"/>
                          <a:cs typeface="Times New Roman"/>
                        </a:rPr>
                        <a:t>9</a:t>
                      </a:r>
                      <a:endParaRPr lang="en-US" sz="2000">
                        <a:latin typeface="Calibri" pitchFamily="34" charset="0"/>
                        <a:ea typeface="Times New Roman"/>
                        <a:cs typeface="Times New Roman"/>
                      </a:endParaRPr>
                    </a:p>
                  </a:txBody>
                  <a:tcPr marL="0" marR="0" marT="36195" marB="36195"/>
                </a:tc>
                <a:tc>
                  <a:txBody>
                    <a:bodyPr/>
                    <a:lstStyle/>
                    <a:p>
                      <a:pPr marL="0" marR="0">
                        <a:spcBef>
                          <a:spcPts val="0"/>
                        </a:spcBef>
                        <a:spcAft>
                          <a:spcPts val="0"/>
                        </a:spcAft>
                      </a:pPr>
                      <a:r>
                        <a:rPr lang="en-US" sz="2000" dirty="0" smtClean="0">
                          <a:latin typeface="Calibri" pitchFamily="34" charset="0"/>
                          <a:ea typeface="Times New Roman"/>
                          <a:cs typeface="Times New Roman"/>
                        </a:rPr>
                        <a:t>  </a:t>
                      </a:r>
                      <a:r>
                        <a:rPr lang="id-ID" sz="2000" dirty="0" smtClean="0">
                          <a:latin typeface="Calibri" pitchFamily="34" charset="0"/>
                          <a:ea typeface="Times New Roman"/>
                          <a:cs typeface="Times New Roman"/>
                        </a:rPr>
                        <a:t>Teaching Profession</a:t>
                      </a:r>
                      <a:r>
                        <a:rPr lang="en-US" sz="2000" dirty="0" smtClean="0">
                          <a:latin typeface="Calibri" pitchFamily="34" charset="0"/>
                          <a:ea typeface="Times New Roman"/>
                          <a:cs typeface="Times New Roman"/>
                        </a:rPr>
                        <a:t>al</a:t>
                      </a:r>
                      <a:r>
                        <a:rPr lang="id-ID" sz="2000" dirty="0" smtClean="0">
                          <a:latin typeface="Calibri" pitchFamily="34" charset="0"/>
                          <a:ea typeface="Times New Roman"/>
                          <a:cs typeface="Times New Roman"/>
                        </a:rPr>
                        <a:t> </a:t>
                      </a:r>
                      <a:r>
                        <a:rPr lang="id-ID" sz="2000" dirty="0">
                          <a:latin typeface="Calibri" pitchFamily="34" charset="0"/>
                          <a:ea typeface="Times New Roman"/>
                          <a:cs typeface="Times New Roman"/>
                        </a:rPr>
                        <a:t>Development </a:t>
                      </a:r>
                      <a:r>
                        <a:rPr lang="en-US" sz="2000" dirty="0">
                          <a:latin typeface="Calibri" pitchFamily="34" charset="0"/>
                          <a:ea typeface="Times New Roman"/>
                          <a:cs typeface="Times New Roman"/>
                        </a:rPr>
                        <a:t>(transport and teaching aids</a:t>
                      </a:r>
                      <a:r>
                        <a:rPr lang="en-US" sz="2000" dirty="0" smtClean="0">
                          <a:latin typeface="Calibri" pitchFamily="34" charset="0"/>
                          <a:ea typeface="Times New Roman"/>
                          <a:cs typeface="Times New Roman"/>
                        </a:rPr>
                        <a:t>).</a:t>
                      </a:r>
                      <a:endParaRPr lang="en-US" sz="2000" dirty="0">
                        <a:latin typeface="Calibri" pitchFamily="34" charset="0"/>
                        <a:ea typeface="Times New Roman"/>
                        <a:cs typeface="Times New Roman"/>
                      </a:endParaRPr>
                    </a:p>
                  </a:txBody>
                  <a:tcPr marL="0" marR="0" marT="36195" marB="36195"/>
                </a:tc>
              </a:tr>
              <a:tr h="372653">
                <a:tc>
                  <a:txBody>
                    <a:bodyPr/>
                    <a:lstStyle/>
                    <a:p>
                      <a:pPr marL="0" marR="0" algn="ctr">
                        <a:spcBef>
                          <a:spcPts val="0"/>
                        </a:spcBef>
                        <a:spcAft>
                          <a:spcPts val="0"/>
                        </a:spcAft>
                      </a:pPr>
                      <a:r>
                        <a:rPr lang="id-ID" sz="2000">
                          <a:latin typeface="Calibri" pitchFamily="34" charset="0"/>
                          <a:ea typeface="Times New Roman"/>
                          <a:cs typeface="Times New Roman"/>
                        </a:rPr>
                        <a:t>10</a:t>
                      </a:r>
                      <a:endParaRPr lang="en-US" sz="2000">
                        <a:latin typeface="Calibri" pitchFamily="34" charset="0"/>
                        <a:ea typeface="Times New Roman"/>
                        <a:cs typeface="Times New Roman"/>
                      </a:endParaRPr>
                    </a:p>
                  </a:txBody>
                  <a:tcPr marL="0" marR="0" marT="36195" marB="36195"/>
                </a:tc>
                <a:tc>
                  <a:txBody>
                    <a:bodyPr/>
                    <a:lstStyle/>
                    <a:p>
                      <a:pPr marL="0" marR="0">
                        <a:spcBef>
                          <a:spcPts val="0"/>
                        </a:spcBef>
                        <a:spcAft>
                          <a:spcPts val="0"/>
                        </a:spcAft>
                      </a:pPr>
                      <a:r>
                        <a:rPr lang="en-US" sz="2000" dirty="0" smtClean="0">
                          <a:latin typeface="Calibri" pitchFamily="34" charset="0"/>
                          <a:ea typeface="Times New Roman"/>
                          <a:cs typeface="Arial"/>
                        </a:rPr>
                        <a:t>  </a:t>
                      </a:r>
                      <a:r>
                        <a:rPr lang="id-ID" sz="2000" dirty="0" smtClean="0">
                          <a:latin typeface="Calibri" pitchFamily="34" charset="0"/>
                          <a:ea typeface="Times New Roman"/>
                          <a:cs typeface="Arial"/>
                        </a:rPr>
                        <a:t>Contributions </a:t>
                      </a:r>
                      <a:r>
                        <a:rPr lang="id-ID" sz="2000" dirty="0">
                          <a:latin typeface="Calibri" pitchFamily="34" charset="0"/>
                          <a:ea typeface="Times New Roman"/>
                          <a:cs typeface="Arial"/>
                        </a:rPr>
                        <a:t>to poor students </a:t>
                      </a:r>
                      <a:r>
                        <a:rPr lang="en-US" sz="2000" dirty="0">
                          <a:latin typeface="Calibri" pitchFamily="34" charset="0"/>
                          <a:ea typeface="Times New Roman"/>
                          <a:cs typeface="Arial"/>
                        </a:rPr>
                        <a:t>(transport, </a:t>
                      </a:r>
                      <a:r>
                        <a:rPr lang="id-ID" sz="2000" dirty="0">
                          <a:latin typeface="Calibri" pitchFamily="34" charset="0"/>
                          <a:ea typeface="Times New Roman"/>
                          <a:cs typeface="Arial"/>
                        </a:rPr>
                        <a:t>uniforms, shoes and stationery</a:t>
                      </a:r>
                      <a:r>
                        <a:rPr lang="en-US" sz="2000" dirty="0" smtClean="0">
                          <a:latin typeface="Calibri" pitchFamily="34" charset="0"/>
                          <a:ea typeface="Times New Roman"/>
                          <a:cs typeface="Arial"/>
                        </a:rPr>
                        <a:t>).</a:t>
                      </a:r>
                      <a:endParaRPr lang="en-US" sz="2000" dirty="0">
                        <a:latin typeface="Calibri" pitchFamily="34" charset="0"/>
                        <a:ea typeface="Times New Roman"/>
                        <a:cs typeface="Times New Roman"/>
                      </a:endParaRPr>
                    </a:p>
                  </a:txBody>
                  <a:tcPr marL="0" marR="0" marT="36195" marB="36195"/>
                </a:tc>
              </a:tr>
              <a:tr h="673787">
                <a:tc>
                  <a:txBody>
                    <a:bodyPr/>
                    <a:lstStyle/>
                    <a:p>
                      <a:pPr marL="0" marR="0" algn="ctr">
                        <a:spcBef>
                          <a:spcPts val="0"/>
                        </a:spcBef>
                        <a:spcAft>
                          <a:spcPts val="0"/>
                        </a:spcAft>
                      </a:pPr>
                      <a:r>
                        <a:rPr lang="id-ID" sz="2000">
                          <a:latin typeface="Calibri" pitchFamily="34" charset="0"/>
                          <a:ea typeface="Times New Roman"/>
                          <a:cs typeface="Times New Roman"/>
                        </a:rPr>
                        <a:t>11</a:t>
                      </a:r>
                      <a:endParaRPr lang="en-US" sz="2000">
                        <a:latin typeface="Calibri" pitchFamily="34" charset="0"/>
                        <a:ea typeface="Times New Roman"/>
                        <a:cs typeface="Times New Roman"/>
                      </a:endParaRPr>
                    </a:p>
                  </a:txBody>
                  <a:tcPr marL="0" marR="0" marT="36195" marB="36195"/>
                </a:tc>
                <a:tc>
                  <a:txBody>
                    <a:bodyPr/>
                    <a:lstStyle/>
                    <a:p>
                      <a:pPr marL="0" marR="0">
                        <a:spcBef>
                          <a:spcPts val="0"/>
                        </a:spcBef>
                        <a:spcAft>
                          <a:spcPts val="0"/>
                        </a:spcAft>
                      </a:pPr>
                      <a:r>
                        <a:rPr lang="en-US" sz="2000" dirty="0" smtClean="0">
                          <a:latin typeface="Calibri" pitchFamily="34" charset="0"/>
                          <a:ea typeface="Times New Roman"/>
                          <a:cs typeface="Arial"/>
                        </a:rPr>
                        <a:t>  </a:t>
                      </a:r>
                      <a:r>
                        <a:rPr lang="id-ID" sz="2000" dirty="0" smtClean="0">
                          <a:latin typeface="Calibri" pitchFamily="34" charset="0"/>
                          <a:ea typeface="Times New Roman"/>
                          <a:cs typeface="Arial"/>
                        </a:rPr>
                        <a:t>BOS </a:t>
                      </a:r>
                      <a:r>
                        <a:rPr lang="id-ID" sz="2000" dirty="0">
                          <a:latin typeface="Calibri" pitchFamily="34" charset="0"/>
                          <a:ea typeface="Times New Roman"/>
                          <a:cs typeface="Arial"/>
                        </a:rPr>
                        <a:t>management financing </a:t>
                      </a:r>
                      <a:r>
                        <a:rPr lang="en-US" sz="2000" dirty="0" smtClean="0">
                          <a:latin typeface="Calibri" pitchFamily="34" charset="0"/>
                          <a:ea typeface="Times New Roman"/>
                          <a:cs typeface="Arial"/>
                        </a:rPr>
                        <a:t>(</a:t>
                      </a:r>
                      <a:r>
                        <a:rPr lang="en-US" sz="2000" dirty="0" smtClean="0">
                          <a:latin typeface="Calibri" pitchFamily="34" charset="0"/>
                          <a:ea typeface="Times New Roman"/>
                          <a:cs typeface="Times New Roman"/>
                        </a:rPr>
                        <a:t>s</a:t>
                      </a:r>
                      <a:r>
                        <a:rPr lang="id-ID" sz="2000" dirty="0" smtClean="0">
                          <a:latin typeface="Calibri" pitchFamily="34" charset="0"/>
                          <a:ea typeface="Times New Roman"/>
                          <a:cs typeface="Times New Roman"/>
                        </a:rPr>
                        <a:t>tationery</a:t>
                      </a:r>
                      <a:r>
                        <a:rPr lang="en-US" sz="2000" dirty="0" smtClean="0">
                          <a:latin typeface="Calibri" pitchFamily="34" charset="0"/>
                          <a:ea typeface="Times New Roman"/>
                          <a:cs typeface="Times New Roman"/>
                        </a:rPr>
                        <a:t>:</a:t>
                      </a:r>
                      <a:r>
                        <a:rPr lang="id-ID" sz="2000" dirty="0" smtClean="0">
                          <a:latin typeface="Calibri" pitchFamily="34" charset="0"/>
                          <a:ea typeface="Times New Roman"/>
                          <a:cs typeface="Times New Roman"/>
                        </a:rPr>
                        <a:t> </a:t>
                      </a:r>
                      <a:r>
                        <a:rPr lang="id-ID" sz="2000" dirty="0">
                          <a:latin typeface="Calibri" pitchFamily="34" charset="0"/>
                          <a:ea typeface="Times New Roman"/>
                          <a:cs typeface="Times New Roman"/>
                        </a:rPr>
                        <a:t>printer ink, CD and flash-disk</a:t>
                      </a:r>
                      <a:r>
                        <a:rPr lang="en-US" sz="2000" dirty="0">
                          <a:latin typeface="Calibri" pitchFamily="34" charset="0"/>
                          <a:ea typeface="Times New Roman"/>
                          <a:cs typeface="Times New Roman"/>
                        </a:rPr>
                        <a:t>; </a:t>
                      </a:r>
                      <a:r>
                        <a:rPr lang="en-US" sz="2000" dirty="0" smtClean="0">
                          <a:latin typeface="Calibri" pitchFamily="34" charset="0"/>
                          <a:ea typeface="Times New Roman"/>
                          <a:cs typeface="Times New Roman"/>
                        </a:rPr>
                        <a:t>d</a:t>
                      </a:r>
                      <a:r>
                        <a:rPr lang="id-ID" sz="2000" dirty="0" smtClean="0">
                          <a:latin typeface="Calibri" pitchFamily="34" charset="0"/>
                          <a:ea typeface="Times New Roman"/>
                          <a:cs typeface="Times New Roman"/>
                        </a:rPr>
                        <a:t>uplication</a:t>
                      </a:r>
                      <a:r>
                        <a:rPr lang="en-US" sz="2000" dirty="0">
                          <a:latin typeface="Calibri" pitchFamily="34" charset="0"/>
                          <a:ea typeface="Times New Roman"/>
                          <a:cs typeface="Times New Roman"/>
                        </a:rPr>
                        <a:t>;</a:t>
                      </a:r>
                      <a:r>
                        <a:rPr lang="id-ID" sz="2000" dirty="0">
                          <a:latin typeface="Calibri" pitchFamily="34" charset="0"/>
                          <a:ea typeface="Times New Roman"/>
                          <a:cs typeface="Times New Roman"/>
                        </a:rPr>
                        <a:t> </a:t>
                      </a:r>
                      <a:endParaRPr lang="en-US" sz="2000" dirty="0" smtClean="0">
                        <a:latin typeface="Calibri" pitchFamily="34" charset="0"/>
                        <a:ea typeface="Times New Roman"/>
                        <a:cs typeface="Times New Roman"/>
                      </a:endParaRPr>
                    </a:p>
                    <a:p>
                      <a:pPr marL="0" marR="0">
                        <a:spcBef>
                          <a:spcPts val="0"/>
                        </a:spcBef>
                        <a:spcAft>
                          <a:spcPts val="0"/>
                        </a:spcAft>
                      </a:pPr>
                      <a:r>
                        <a:rPr lang="en-US" sz="2000" dirty="0" smtClean="0">
                          <a:latin typeface="Calibri" pitchFamily="34" charset="0"/>
                          <a:ea typeface="Times New Roman"/>
                          <a:cs typeface="Times New Roman"/>
                        </a:rPr>
                        <a:t>  </a:t>
                      </a:r>
                      <a:r>
                        <a:rPr lang="id-ID" sz="2000" dirty="0" smtClean="0">
                          <a:latin typeface="Calibri" pitchFamily="34" charset="0"/>
                          <a:ea typeface="Times New Roman"/>
                          <a:cs typeface="Times New Roman"/>
                        </a:rPr>
                        <a:t>correspondence</a:t>
                      </a:r>
                      <a:r>
                        <a:rPr lang="en-US" sz="2000" dirty="0" smtClean="0">
                          <a:latin typeface="Calibri" pitchFamily="34" charset="0"/>
                          <a:ea typeface="Times New Roman"/>
                          <a:cs typeface="Times New Roman"/>
                        </a:rPr>
                        <a:t>).</a:t>
                      </a:r>
                      <a:endParaRPr lang="en-US" sz="2000" dirty="0">
                        <a:latin typeface="Calibri" pitchFamily="34" charset="0"/>
                        <a:ea typeface="Times New Roman"/>
                        <a:cs typeface="Times New Roman"/>
                      </a:endParaRPr>
                    </a:p>
                  </a:txBody>
                  <a:tcPr marL="0" marR="0" marT="36195" marB="36195"/>
                </a:tc>
              </a:tr>
              <a:tr h="372653">
                <a:tc>
                  <a:txBody>
                    <a:bodyPr/>
                    <a:lstStyle/>
                    <a:p>
                      <a:pPr marL="0" marR="0" algn="ctr">
                        <a:spcBef>
                          <a:spcPts val="0"/>
                        </a:spcBef>
                        <a:spcAft>
                          <a:spcPts val="0"/>
                        </a:spcAft>
                      </a:pPr>
                      <a:r>
                        <a:rPr lang="id-ID" sz="2000">
                          <a:latin typeface="Calibri" pitchFamily="34" charset="0"/>
                          <a:ea typeface="Times New Roman"/>
                          <a:cs typeface="Times New Roman"/>
                        </a:rPr>
                        <a:t>12</a:t>
                      </a:r>
                      <a:endParaRPr lang="en-US" sz="2000">
                        <a:latin typeface="Calibri" pitchFamily="34" charset="0"/>
                        <a:ea typeface="Times New Roman"/>
                        <a:cs typeface="Times New Roman"/>
                      </a:endParaRPr>
                    </a:p>
                  </a:txBody>
                  <a:tcPr marL="0" marR="0" marT="36195" marB="36195"/>
                </a:tc>
                <a:tc>
                  <a:txBody>
                    <a:bodyPr/>
                    <a:lstStyle/>
                    <a:p>
                      <a:pPr marL="0" marR="0">
                        <a:spcBef>
                          <a:spcPts val="0"/>
                        </a:spcBef>
                        <a:spcAft>
                          <a:spcPts val="0"/>
                        </a:spcAft>
                      </a:pPr>
                      <a:r>
                        <a:rPr lang="en-US" sz="2000" dirty="0" smtClean="0">
                          <a:latin typeface="Calibri" pitchFamily="34" charset="0"/>
                          <a:ea typeface="Times New Roman"/>
                          <a:cs typeface="Times New Roman"/>
                        </a:rPr>
                        <a:t>  </a:t>
                      </a:r>
                      <a:r>
                        <a:rPr lang="id-ID" sz="2000" dirty="0" smtClean="0">
                          <a:latin typeface="Calibri" pitchFamily="34" charset="0"/>
                          <a:ea typeface="Times New Roman"/>
                          <a:cs typeface="Times New Roman"/>
                        </a:rPr>
                        <a:t>Purchase </a:t>
                      </a:r>
                      <a:r>
                        <a:rPr lang="id-ID" sz="2000" dirty="0">
                          <a:latin typeface="Calibri" pitchFamily="34" charset="0"/>
                          <a:ea typeface="Times New Roman"/>
                          <a:cs typeface="Times New Roman"/>
                        </a:rPr>
                        <a:t>of </a:t>
                      </a:r>
                      <a:r>
                        <a:rPr lang="en-US" sz="2000" dirty="0" smtClean="0">
                          <a:latin typeface="Calibri" pitchFamily="34" charset="0"/>
                          <a:ea typeface="Times New Roman"/>
                          <a:cs typeface="Times New Roman"/>
                        </a:rPr>
                        <a:t> </a:t>
                      </a:r>
                      <a:r>
                        <a:rPr lang="id-ID" sz="2000" dirty="0" smtClean="0">
                          <a:latin typeface="Calibri" pitchFamily="34" charset="0"/>
                          <a:ea typeface="Times New Roman"/>
                          <a:cs typeface="Times New Roman"/>
                        </a:rPr>
                        <a:t>computers</a:t>
                      </a:r>
                      <a:r>
                        <a:rPr lang="en-US" sz="2000" dirty="0" smtClean="0">
                          <a:latin typeface="Calibri" pitchFamily="34" charset="0"/>
                          <a:ea typeface="Times New Roman"/>
                          <a:cs typeface="Times New Roman"/>
                        </a:rPr>
                        <a:t>.</a:t>
                      </a:r>
                      <a:endParaRPr lang="en-US" sz="2000" dirty="0">
                        <a:latin typeface="Calibri" pitchFamily="34" charset="0"/>
                        <a:ea typeface="Times New Roman"/>
                        <a:cs typeface="Times New Roman"/>
                      </a:endParaRPr>
                    </a:p>
                  </a:txBody>
                  <a:tcPr marL="0" marR="0" marT="36195" marB="36195"/>
                </a:tc>
              </a:tr>
              <a:tr h="539607">
                <a:tc>
                  <a:txBody>
                    <a:bodyPr/>
                    <a:lstStyle/>
                    <a:p>
                      <a:pPr marL="0" marR="0" algn="ctr">
                        <a:spcBef>
                          <a:spcPts val="0"/>
                        </a:spcBef>
                        <a:spcAft>
                          <a:spcPts val="0"/>
                        </a:spcAft>
                      </a:pPr>
                      <a:r>
                        <a:rPr lang="id-ID" sz="2000">
                          <a:latin typeface="Calibri" pitchFamily="34" charset="0"/>
                          <a:ea typeface="Times New Roman"/>
                          <a:cs typeface="Times New Roman"/>
                        </a:rPr>
                        <a:t>13</a:t>
                      </a:r>
                      <a:endParaRPr lang="en-US" sz="2000">
                        <a:latin typeface="Calibri" pitchFamily="34" charset="0"/>
                        <a:ea typeface="Times New Roman"/>
                        <a:cs typeface="Times New Roman"/>
                      </a:endParaRPr>
                    </a:p>
                  </a:txBody>
                  <a:tcPr marL="0" marR="0" marT="36195" marB="36195"/>
                </a:tc>
                <a:tc>
                  <a:txBody>
                    <a:bodyPr/>
                    <a:lstStyle/>
                    <a:p>
                      <a:pPr marL="0" marR="0">
                        <a:spcBef>
                          <a:spcPts val="0"/>
                        </a:spcBef>
                        <a:spcAft>
                          <a:spcPts val="0"/>
                        </a:spcAft>
                      </a:pPr>
                      <a:r>
                        <a:rPr lang="en-US" sz="2000" dirty="0" smtClean="0">
                          <a:latin typeface="Calibri" pitchFamily="34" charset="0"/>
                          <a:ea typeface="Times New Roman"/>
                          <a:cs typeface="Arial"/>
                        </a:rPr>
                        <a:t>  </a:t>
                      </a:r>
                      <a:r>
                        <a:rPr lang="id-ID" sz="2000" dirty="0" smtClean="0">
                          <a:latin typeface="Calibri" pitchFamily="34" charset="0"/>
                          <a:ea typeface="Times New Roman"/>
                          <a:cs typeface="Arial"/>
                        </a:rPr>
                        <a:t>Other </a:t>
                      </a:r>
                      <a:r>
                        <a:rPr lang="id-ID" sz="2000" dirty="0">
                          <a:latin typeface="Calibri" pitchFamily="34" charset="0"/>
                          <a:ea typeface="Times New Roman"/>
                          <a:cs typeface="Arial"/>
                        </a:rPr>
                        <a:t>expenses of </a:t>
                      </a:r>
                      <a:r>
                        <a:rPr lang="id-ID" sz="2000" dirty="0" smtClean="0">
                          <a:latin typeface="Calibri" pitchFamily="34" charset="0"/>
                          <a:ea typeface="Times New Roman"/>
                          <a:cs typeface="Arial"/>
                        </a:rPr>
                        <a:t>components </a:t>
                      </a:r>
                      <a:r>
                        <a:rPr lang="id-ID" sz="2000" dirty="0">
                          <a:latin typeface="Calibri" pitchFamily="34" charset="0"/>
                          <a:ea typeface="Times New Roman"/>
                          <a:cs typeface="Arial"/>
                        </a:rPr>
                        <a:t>1 to 12 </a:t>
                      </a:r>
                      <a:r>
                        <a:rPr lang="en-US" sz="2000" dirty="0" smtClean="0">
                          <a:latin typeface="Calibri" pitchFamily="34" charset="0"/>
                          <a:ea typeface="Times New Roman"/>
                          <a:cs typeface="Arial"/>
                        </a:rPr>
                        <a:t>(</a:t>
                      </a:r>
                      <a:r>
                        <a:rPr lang="id-ID" sz="2000" dirty="0">
                          <a:latin typeface="Calibri" pitchFamily="34" charset="0"/>
                          <a:ea typeface="Times New Roman"/>
                          <a:cs typeface="Arial"/>
                        </a:rPr>
                        <a:t>Audiovisual aid/learning </a:t>
                      </a:r>
                      <a:r>
                        <a:rPr lang="id-ID" sz="2000" dirty="0" smtClean="0">
                          <a:latin typeface="Calibri" pitchFamily="34" charset="0"/>
                          <a:ea typeface="Times New Roman"/>
                          <a:cs typeface="Arial"/>
                        </a:rPr>
                        <a:t>media</a:t>
                      </a:r>
                      <a:r>
                        <a:rPr lang="en-US" sz="2000" dirty="0" smtClean="0">
                          <a:latin typeface="Calibri" pitchFamily="34" charset="0"/>
                          <a:ea typeface="Times New Roman"/>
                          <a:cs typeface="Arial"/>
                        </a:rPr>
                        <a:t>, </a:t>
                      </a:r>
                      <a:r>
                        <a:rPr lang="en-US" sz="2000" dirty="0">
                          <a:latin typeface="Calibri" pitchFamily="34" charset="0"/>
                          <a:ea typeface="Times New Roman"/>
                          <a:cs typeface="Arial"/>
                        </a:rPr>
                        <a:t>t</a:t>
                      </a:r>
                      <a:r>
                        <a:rPr lang="id-ID" sz="2000" dirty="0">
                          <a:latin typeface="Calibri" pitchFamily="34" charset="0"/>
                          <a:ea typeface="Times New Roman"/>
                          <a:cs typeface="Times New Roman"/>
                        </a:rPr>
                        <a:t>ypewriters</a:t>
                      </a:r>
                      <a:r>
                        <a:rPr lang="en-US" sz="2000" dirty="0" smtClean="0">
                          <a:latin typeface="Calibri" pitchFamily="34" charset="0"/>
                          <a:ea typeface="Times New Roman"/>
                          <a:cs typeface="Times New Roman"/>
                        </a:rPr>
                        <a:t>).</a:t>
                      </a:r>
                      <a:endParaRPr lang="en-US" sz="2000" dirty="0">
                        <a:latin typeface="Calibri" pitchFamily="34" charset="0"/>
                        <a:ea typeface="Times New Roman"/>
                        <a:cs typeface="Times New Roman"/>
                      </a:endParaRPr>
                    </a:p>
                  </a:txBody>
                  <a:tcPr marL="0" marR="0" marT="36195" marB="36195"/>
                </a:tc>
              </a:tr>
            </a:tbl>
          </a:graphicData>
        </a:graphic>
      </p:graphicFrame>
      <p:sp>
        <p:nvSpPr>
          <p:cNvPr id="4" name="Slide Number Placeholder 3"/>
          <p:cNvSpPr>
            <a:spLocks noGrp="1"/>
          </p:cNvSpPr>
          <p:nvPr>
            <p:ph type="sldNum" sz="quarter" idx="12"/>
          </p:nvPr>
        </p:nvSpPr>
        <p:spPr>
          <a:xfrm>
            <a:off x="7394128" y="6356355"/>
            <a:ext cx="2311400" cy="365125"/>
          </a:xfrm>
        </p:spPr>
        <p:txBody>
          <a:bodyPr/>
          <a:lstStyle/>
          <a:p>
            <a:fld id="{688E71DE-910C-4C43-82B8-B9E34A708377}" type="slidenum">
              <a:rPr lang="en-AU" smtClean="0"/>
              <a:pPr/>
              <a:t>12</a:t>
            </a:fld>
            <a:endParaRPr lang="en-AU"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Slide Number Placeholder 5"/>
          <p:cNvSpPr txBox="1">
            <a:spLocks noGrp="1"/>
          </p:cNvSpPr>
          <p:nvPr/>
        </p:nvSpPr>
        <p:spPr bwMode="auto">
          <a:xfrm>
            <a:off x="7099300" y="6356355"/>
            <a:ext cx="2311400" cy="365125"/>
          </a:xfrm>
          <a:prstGeom prst="rect">
            <a:avLst/>
          </a:prstGeom>
          <a:noFill/>
          <a:ln w="9525">
            <a:noFill/>
            <a:miter lim="800000"/>
            <a:headEnd/>
            <a:tailEnd/>
          </a:ln>
        </p:spPr>
        <p:txBody>
          <a:bodyPr anchor="ctr"/>
          <a:lstStyle/>
          <a:p>
            <a:pPr algn="r"/>
            <a:fld id="{026FA940-1BA0-4613-911E-607C003BAA66}" type="slidenum">
              <a:rPr lang="en-US" sz="1200">
                <a:solidFill>
                  <a:srgbClr val="898989"/>
                </a:solidFill>
                <a:latin typeface="Calibri" pitchFamily="34" charset="0"/>
              </a:rPr>
              <a:pPr algn="r"/>
              <a:t>13</a:t>
            </a:fld>
            <a:endParaRPr lang="en-US" sz="1200">
              <a:solidFill>
                <a:srgbClr val="898989"/>
              </a:solidFill>
              <a:latin typeface="Calibri" pitchFamily="34" charset="0"/>
            </a:endParaRPr>
          </a:p>
        </p:txBody>
      </p:sp>
      <p:sp>
        <p:nvSpPr>
          <p:cNvPr id="33" name="Slide Number Placeholder 32"/>
          <p:cNvSpPr>
            <a:spLocks noGrp="1"/>
          </p:cNvSpPr>
          <p:nvPr>
            <p:ph type="sldNum" sz="quarter" idx="12"/>
          </p:nvPr>
        </p:nvSpPr>
        <p:spPr/>
        <p:txBody>
          <a:bodyPr/>
          <a:lstStyle/>
          <a:p>
            <a:fld id="{0084C89F-D2B4-4BD8-8A29-9F476E1BEF85}" type="slidenum">
              <a:rPr lang="id-ID" smtClean="0"/>
              <a:pPr/>
              <a:t>13</a:t>
            </a:fld>
            <a:endParaRPr lang="id-ID"/>
          </a:p>
        </p:txBody>
      </p:sp>
      <p:sp>
        <p:nvSpPr>
          <p:cNvPr id="17411" name="Title 1"/>
          <p:cNvSpPr>
            <a:spLocks noGrp="1"/>
          </p:cNvSpPr>
          <p:nvPr>
            <p:ph type="title" idx="4294967295"/>
          </p:nvPr>
        </p:nvSpPr>
        <p:spPr>
          <a:xfrm>
            <a:off x="1" y="188913"/>
            <a:ext cx="9906000" cy="736600"/>
          </a:xfrm>
        </p:spPr>
        <p:txBody>
          <a:bodyPr rtlCol="0">
            <a:normAutofit/>
          </a:bodyPr>
          <a:lstStyle/>
          <a:p>
            <a:pPr fontAlgn="auto">
              <a:spcAft>
                <a:spcPts val="0"/>
              </a:spcAft>
              <a:defRPr/>
            </a:pPr>
            <a:r>
              <a:rPr lang="en-US" sz="4000" b="1" dirty="0" smtClean="0"/>
              <a:t>BOS Implementation Mechanisms</a:t>
            </a:r>
          </a:p>
        </p:txBody>
      </p:sp>
      <p:sp>
        <p:nvSpPr>
          <p:cNvPr id="21524" name="AutoShape 20"/>
          <p:cNvSpPr>
            <a:spLocks noChangeArrowheads="1"/>
          </p:cNvSpPr>
          <p:nvPr/>
        </p:nvSpPr>
        <p:spPr bwMode="auto">
          <a:xfrm>
            <a:off x="848545" y="1609728"/>
            <a:ext cx="2178292" cy="811160"/>
          </a:xfrm>
          <a:prstGeom prst="flowChartAlternateProcess">
            <a:avLst/>
          </a:prstGeom>
          <a:solidFill>
            <a:schemeClr val="bg2">
              <a:alpha val="89803"/>
            </a:schemeClr>
          </a:solidFill>
          <a:ln w="9525">
            <a:solidFill>
              <a:schemeClr val="tx1"/>
            </a:solidFill>
            <a:miter lim="800000"/>
            <a:headEnd/>
            <a:tailEnd/>
          </a:ln>
          <a:scene3d>
            <a:camera prst="orthographicFront"/>
            <a:lightRig rig="threePt" dir="t"/>
          </a:scene3d>
          <a:sp3d>
            <a:bevelT/>
            <a:bevelB w="330200"/>
          </a:sp3d>
        </p:spPr>
        <p:txBody>
          <a:bodyPr wrap="none" anchor="ctr"/>
          <a:lstStyle/>
          <a:p>
            <a:pPr algn="ctr"/>
            <a:r>
              <a:rPr lang="en-US" sz="4000" b="1" dirty="0"/>
              <a:t>National</a:t>
            </a:r>
          </a:p>
        </p:txBody>
      </p:sp>
      <p:sp>
        <p:nvSpPr>
          <p:cNvPr id="21525" name="AutoShape 21"/>
          <p:cNvSpPr>
            <a:spLocks noChangeArrowheads="1"/>
          </p:cNvSpPr>
          <p:nvPr/>
        </p:nvSpPr>
        <p:spPr bwMode="auto">
          <a:xfrm>
            <a:off x="2648744" y="2838455"/>
            <a:ext cx="2361010" cy="806569"/>
          </a:xfrm>
          <a:prstGeom prst="flowChartAlternateProcess">
            <a:avLst/>
          </a:prstGeom>
          <a:solidFill>
            <a:schemeClr val="bg2">
              <a:alpha val="89803"/>
            </a:schemeClr>
          </a:solidFill>
          <a:ln w="9525">
            <a:solidFill>
              <a:schemeClr val="tx1"/>
            </a:solidFill>
            <a:miter lim="800000"/>
            <a:headEnd/>
            <a:tailEnd/>
          </a:ln>
          <a:scene3d>
            <a:camera prst="orthographicFront"/>
            <a:lightRig rig="threePt" dir="t"/>
          </a:scene3d>
          <a:sp3d>
            <a:bevelT/>
            <a:bevelB w="330200"/>
          </a:sp3d>
        </p:spPr>
        <p:txBody>
          <a:bodyPr wrap="none" anchor="ctr"/>
          <a:lstStyle/>
          <a:p>
            <a:pPr algn="ctr"/>
            <a:r>
              <a:rPr lang="en-US" sz="4000" b="1" dirty="0"/>
              <a:t>Provincial</a:t>
            </a:r>
          </a:p>
        </p:txBody>
      </p:sp>
      <p:sp>
        <p:nvSpPr>
          <p:cNvPr id="21526" name="AutoShape 22"/>
          <p:cNvSpPr>
            <a:spLocks noChangeArrowheads="1"/>
          </p:cNvSpPr>
          <p:nvPr/>
        </p:nvSpPr>
        <p:spPr bwMode="auto">
          <a:xfrm>
            <a:off x="5097016" y="3929066"/>
            <a:ext cx="2181145" cy="796077"/>
          </a:xfrm>
          <a:prstGeom prst="flowChartAlternateProcess">
            <a:avLst/>
          </a:prstGeom>
          <a:solidFill>
            <a:schemeClr val="bg2">
              <a:alpha val="89803"/>
            </a:schemeClr>
          </a:solidFill>
          <a:ln w="9525">
            <a:solidFill>
              <a:schemeClr val="tx1"/>
            </a:solidFill>
            <a:miter lim="800000"/>
            <a:headEnd/>
            <a:tailEnd/>
          </a:ln>
          <a:scene3d>
            <a:camera prst="orthographicFront"/>
            <a:lightRig rig="threePt" dir="t"/>
          </a:scene3d>
          <a:sp3d>
            <a:bevelT/>
            <a:bevelB w="330200"/>
          </a:sp3d>
        </p:spPr>
        <p:txBody>
          <a:bodyPr wrap="none" anchor="ctr"/>
          <a:lstStyle/>
          <a:p>
            <a:pPr algn="ctr"/>
            <a:r>
              <a:rPr lang="en-US" sz="4000" b="1" dirty="0"/>
              <a:t>District</a:t>
            </a:r>
          </a:p>
        </p:txBody>
      </p:sp>
      <p:sp>
        <p:nvSpPr>
          <p:cNvPr id="21527" name="AutoShape 23"/>
          <p:cNvSpPr>
            <a:spLocks noChangeArrowheads="1"/>
          </p:cNvSpPr>
          <p:nvPr/>
        </p:nvSpPr>
        <p:spPr bwMode="auto">
          <a:xfrm>
            <a:off x="7257256" y="5249559"/>
            <a:ext cx="2153447" cy="744433"/>
          </a:xfrm>
          <a:prstGeom prst="flowChartAlternateProcess">
            <a:avLst/>
          </a:prstGeom>
          <a:solidFill>
            <a:schemeClr val="bg2">
              <a:alpha val="89803"/>
            </a:schemeClr>
          </a:solidFill>
          <a:ln w="9525">
            <a:solidFill>
              <a:schemeClr val="tx1"/>
            </a:solidFill>
            <a:miter lim="800000"/>
            <a:headEnd/>
            <a:tailEnd/>
          </a:ln>
          <a:scene3d>
            <a:camera prst="orthographicFront"/>
            <a:lightRig rig="threePt" dir="t"/>
          </a:scene3d>
          <a:sp3d>
            <a:bevelT/>
            <a:bevelB w="330200"/>
          </a:sp3d>
        </p:spPr>
        <p:txBody>
          <a:bodyPr wrap="none" anchor="ctr"/>
          <a:lstStyle/>
          <a:p>
            <a:pPr algn="ctr"/>
            <a:r>
              <a:rPr lang="en-US" sz="4000" b="1" dirty="0"/>
              <a:t>School</a:t>
            </a:r>
          </a:p>
        </p:txBody>
      </p:sp>
      <p:sp>
        <p:nvSpPr>
          <p:cNvPr id="21560" name="Text Box 56"/>
          <p:cNvSpPr txBox="1">
            <a:spLocks noChangeArrowheads="1"/>
          </p:cNvSpPr>
          <p:nvPr/>
        </p:nvSpPr>
        <p:spPr bwMode="auto">
          <a:xfrm>
            <a:off x="238092" y="5072074"/>
            <a:ext cx="3202740" cy="400110"/>
          </a:xfrm>
          <a:prstGeom prst="rect">
            <a:avLst/>
          </a:prstGeom>
          <a:noFill/>
          <a:ln w="9525">
            <a:noFill/>
            <a:miter lim="800000"/>
            <a:headEnd/>
            <a:tailEnd/>
          </a:ln>
        </p:spPr>
        <p:txBody>
          <a:bodyPr wrap="square">
            <a:spAutoFit/>
          </a:bodyPr>
          <a:lstStyle/>
          <a:p>
            <a:r>
              <a:rPr lang="en-US" sz="2000" b="1" dirty="0" smtClean="0">
                <a:solidFill>
                  <a:srgbClr val="FFC000"/>
                </a:solidFill>
              </a:rPr>
              <a:t>2. Socialization and Training</a:t>
            </a:r>
            <a:endParaRPr lang="en-US" sz="2000" b="1" dirty="0">
              <a:solidFill>
                <a:srgbClr val="FFC000"/>
              </a:solidFill>
            </a:endParaRPr>
          </a:p>
        </p:txBody>
      </p:sp>
      <p:sp>
        <p:nvSpPr>
          <p:cNvPr id="21574" name="Text Box 70"/>
          <p:cNvSpPr txBox="1">
            <a:spLocks noChangeArrowheads="1"/>
          </p:cNvSpPr>
          <p:nvPr/>
        </p:nvSpPr>
        <p:spPr bwMode="auto">
          <a:xfrm>
            <a:off x="238092" y="4643446"/>
            <a:ext cx="2737481" cy="400110"/>
          </a:xfrm>
          <a:prstGeom prst="rect">
            <a:avLst/>
          </a:prstGeom>
          <a:noFill/>
          <a:ln w="9525">
            <a:noFill/>
            <a:miter lim="800000"/>
            <a:headEnd/>
            <a:tailEnd/>
          </a:ln>
        </p:spPr>
        <p:txBody>
          <a:bodyPr wrap="none">
            <a:spAutoFit/>
          </a:bodyPr>
          <a:lstStyle/>
          <a:p>
            <a:r>
              <a:rPr lang="en-US" b="1" dirty="0" smtClean="0">
                <a:solidFill>
                  <a:srgbClr val="00B050"/>
                </a:solidFill>
              </a:rPr>
              <a:t>1. Data </a:t>
            </a:r>
            <a:r>
              <a:rPr lang="en-US" sz="2000" b="1" dirty="0" smtClean="0">
                <a:solidFill>
                  <a:srgbClr val="00B050"/>
                </a:solidFill>
              </a:rPr>
              <a:t>Collecting</a:t>
            </a:r>
            <a:r>
              <a:rPr lang="en-US" b="1" dirty="0" smtClean="0">
                <a:solidFill>
                  <a:srgbClr val="00B050"/>
                </a:solidFill>
              </a:rPr>
              <a:t> Process</a:t>
            </a:r>
            <a:endParaRPr lang="en-US" b="1" dirty="0">
              <a:solidFill>
                <a:srgbClr val="00B050"/>
              </a:solidFill>
            </a:endParaRPr>
          </a:p>
        </p:txBody>
      </p:sp>
      <p:sp>
        <p:nvSpPr>
          <p:cNvPr id="16420" name="TextBox 35"/>
          <p:cNvSpPr txBox="1">
            <a:spLocks noChangeArrowheads="1"/>
          </p:cNvSpPr>
          <p:nvPr/>
        </p:nvSpPr>
        <p:spPr bwMode="auto">
          <a:xfrm>
            <a:off x="4736976" y="980729"/>
            <a:ext cx="4968552" cy="1600438"/>
          </a:xfrm>
          <a:prstGeom prst="rect">
            <a:avLst/>
          </a:prstGeom>
          <a:noFill/>
          <a:ln w="9525">
            <a:solidFill>
              <a:schemeClr val="tx1"/>
            </a:solidFill>
            <a:miter lim="800000"/>
            <a:headEnd/>
            <a:tailEnd/>
          </a:ln>
        </p:spPr>
        <p:txBody>
          <a:bodyPr wrap="square">
            <a:spAutoFit/>
          </a:bodyPr>
          <a:lstStyle/>
          <a:p>
            <a:r>
              <a:rPr lang="en-US" b="1" dirty="0" smtClean="0"/>
              <a:t>Fund Channeling:</a:t>
            </a:r>
          </a:p>
          <a:p>
            <a:pPr marL="177800" indent="-177800">
              <a:buFont typeface="Arial" pitchFamily="34" charset="0"/>
              <a:buChar char="•"/>
            </a:pPr>
            <a:r>
              <a:rPr lang="en-US" sz="1600" dirty="0" smtClean="0"/>
              <a:t>Transferred  quarterly (beginning Jan, April, July, Oct). For remote schools transferred every </a:t>
            </a:r>
            <a:r>
              <a:rPr lang="en-US" sz="1600" dirty="0" err="1" smtClean="0"/>
              <a:t>smester</a:t>
            </a:r>
            <a:endParaRPr lang="en-US" sz="1600" dirty="0" smtClean="0"/>
          </a:p>
          <a:p>
            <a:pPr marL="177800" indent="-177800">
              <a:buFont typeface="Arial" pitchFamily="34" charset="0"/>
              <a:buChar char="•"/>
            </a:pPr>
            <a:r>
              <a:rPr lang="en-US" sz="1600" dirty="0" smtClean="0"/>
              <a:t>Transferred from province direct to school bank account  </a:t>
            </a:r>
          </a:p>
          <a:p>
            <a:pPr marL="177800" indent="-177800">
              <a:buFont typeface="Arial" pitchFamily="34" charset="0"/>
              <a:buChar char="•"/>
            </a:pPr>
            <a:r>
              <a:rPr lang="en-US" sz="1600" dirty="0" smtClean="0"/>
              <a:t>Schools withdraw and use  BOS funds as required</a:t>
            </a:r>
            <a:endParaRPr lang="en-US" sz="1600" dirty="0"/>
          </a:p>
        </p:txBody>
      </p:sp>
      <p:sp>
        <p:nvSpPr>
          <p:cNvPr id="39" name="Rounded Rectangle 38"/>
          <p:cNvSpPr/>
          <p:nvPr/>
        </p:nvSpPr>
        <p:spPr>
          <a:xfrm>
            <a:off x="6564472" y="4941168"/>
            <a:ext cx="428628" cy="357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00B050"/>
                </a:solidFill>
              </a:rPr>
              <a:t>1</a:t>
            </a:r>
            <a:endParaRPr lang="en-US" b="1" dirty="0">
              <a:solidFill>
                <a:srgbClr val="00B050"/>
              </a:solidFill>
            </a:endParaRPr>
          </a:p>
        </p:txBody>
      </p:sp>
      <p:sp>
        <p:nvSpPr>
          <p:cNvPr id="40" name="Rounded Rectangle 39"/>
          <p:cNvSpPr/>
          <p:nvPr/>
        </p:nvSpPr>
        <p:spPr>
          <a:xfrm>
            <a:off x="3167050" y="2214554"/>
            <a:ext cx="428628" cy="357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FFC000"/>
                </a:solidFill>
              </a:rPr>
              <a:t>2</a:t>
            </a:r>
            <a:endParaRPr lang="en-US" b="1" dirty="0">
              <a:solidFill>
                <a:srgbClr val="FFC000"/>
              </a:solidFill>
            </a:endParaRPr>
          </a:p>
        </p:txBody>
      </p:sp>
      <p:sp>
        <p:nvSpPr>
          <p:cNvPr id="42" name="Text Box 69"/>
          <p:cNvSpPr txBox="1">
            <a:spLocks noChangeArrowheads="1"/>
          </p:cNvSpPr>
          <p:nvPr/>
        </p:nvSpPr>
        <p:spPr bwMode="auto">
          <a:xfrm>
            <a:off x="238092" y="5929330"/>
            <a:ext cx="1906596" cy="400110"/>
          </a:xfrm>
          <a:prstGeom prst="rect">
            <a:avLst/>
          </a:prstGeom>
          <a:noFill/>
          <a:ln w="9525">
            <a:noFill/>
            <a:miter lim="800000"/>
            <a:headEnd/>
            <a:tailEnd/>
          </a:ln>
        </p:spPr>
        <p:txBody>
          <a:bodyPr wrap="square">
            <a:spAutoFit/>
          </a:bodyPr>
          <a:lstStyle/>
          <a:p>
            <a:r>
              <a:rPr lang="en-US" sz="2000" b="1" dirty="0" smtClean="0"/>
              <a:t>4. Reporting</a:t>
            </a:r>
            <a:endParaRPr lang="en-US" sz="2000" b="1" dirty="0"/>
          </a:p>
        </p:txBody>
      </p:sp>
      <p:sp>
        <p:nvSpPr>
          <p:cNvPr id="46" name="Rounded Rectangle 45"/>
          <p:cNvSpPr/>
          <p:nvPr/>
        </p:nvSpPr>
        <p:spPr>
          <a:xfrm>
            <a:off x="5604492" y="5445224"/>
            <a:ext cx="428628" cy="357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rPr>
              <a:t>4</a:t>
            </a:r>
            <a:endParaRPr lang="en-US" b="1" dirty="0">
              <a:solidFill>
                <a:schemeClr val="tx1"/>
              </a:solidFill>
            </a:endParaRPr>
          </a:p>
        </p:txBody>
      </p:sp>
      <p:grpSp>
        <p:nvGrpSpPr>
          <p:cNvPr id="68" name="Group 67"/>
          <p:cNvGrpSpPr/>
          <p:nvPr/>
        </p:nvGrpSpPr>
        <p:grpSpPr>
          <a:xfrm>
            <a:off x="3029038" y="2072472"/>
            <a:ext cx="806400" cy="756000"/>
            <a:chOff x="3029038" y="2072472"/>
            <a:chExt cx="806400" cy="756000"/>
          </a:xfrm>
        </p:grpSpPr>
        <p:cxnSp>
          <p:nvCxnSpPr>
            <p:cNvPr id="50" name="Straight Connector 49"/>
            <p:cNvCxnSpPr/>
            <p:nvPr/>
          </p:nvCxnSpPr>
          <p:spPr>
            <a:xfrm>
              <a:off x="3029038" y="2076542"/>
              <a:ext cx="806400"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3441720" y="2449678"/>
              <a:ext cx="756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
        <p:nvSpPr>
          <p:cNvPr id="21573" name="Text Box 69"/>
          <p:cNvSpPr txBox="1">
            <a:spLocks noChangeArrowheads="1"/>
          </p:cNvSpPr>
          <p:nvPr/>
        </p:nvSpPr>
        <p:spPr bwMode="auto">
          <a:xfrm>
            <a:off x="238092" y="5500702"/>
            <a:ext cx="2410652" cy="400110"/>
          </a:xfrm>
          <a:prstGeom prst="rect">
            <a:avLst/>
          </a:prstGeom>
          <a:noFill/>
          <a:ln w="9525">
            <a:noFill/>
            <a:miter lim="800000"/>
            <a:headEnd/>
            <a:tailEnd/>
          </a:ln>
        </p:spPr>
        <p:txBody>
          <a:bodyPr wrap="square">
            <a:spAutoFit/>
          </a:bodyPr>
          <a:lstStyle/>
          <a:p>
            <a:r>
              <a:rPr lang="en-US" sz="2000" b="1" dirty="0" smtClean="0">
                <a:solidFill>
                  <a:srgbClr val="C00000"/>
                </a:solidFill>
              </a:rPr>
              <a:t>3. Fund Channeling</a:t>
            </a:r>
            <a:endParaRPr lang="en-US" sz="2000" b="1" dirty="0">
              <a:solidFill>
                <a:srgbClr val="C00000"/>
              </a:solidFill>
            </a:endParaRPr>
          </a:p>
        </p:txBody>
      </p:sp>
      <p:sp>
        <p:nvSpPr>
          <p:cNvPr id="41" name="Rounded Rectangle 40"/>
          <p:cNvSpPr/>
          <p:nvPr/>
        </p:nvSpPr>
        <p:spPr>
          <a:xfrm>
            <a:off x="3809992" y="1357298"/>
            <a:ext cx="428628" cy="357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C00000"/>
                </a:solidFill>
              </a:rPr>
              <a:t>3</a:t>
            </a:r>
            <a:endParaRPr lang="en-US" b="1" dirty="0">
              <a:solidFill>
                <a:srgbClr val="C00000"/>
              </a:solidFill>
            </a:endParaRPr>
          </a:p>
        </p:txBody>
      </p:sp>
      <p:grpSp>
        <p:nvGrpSpPr>
          <p:cNvPr id="73" name="Group 72"/>
          <p:cNvGrpSpPr/>
          <p:nvPr/>
        </p:nvGrpSpPr>
        <p:grpSpPr>
          <a:xfrm>
            <a:off x="3026714" y="1835859"/>
            <a:ext cx="1206000" cy="990000"/>
            <a:chOff x="3026714" y="1835859"/>
            <a:chExt cx="1206000" cy="990000"/>
          </a:xfrm>
        </p:grpSpPr>
        <p:cxnSp>
          <p:nvCxnSpPr>
            <p:cNvPr id="62" name="Straight Arrow Connector 61"/>
            <p:cNvCxnSpPr/>
            <p:nvPr/>
          </p:nvCxnSpPr>
          <p:spPr>
            <a:xfrm>
              <a:off x="4223955" y="1835859"/>
              <a:ext cx="0" cy="990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026714" y="1844824"/>
              <a:ext cx="1206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006790" y="2915979"/>
            <a:ext cx="3600688" cy="2322000"/>
            <a:chOff x="5006790" y="2915979"/>
            <a:chExt cx="3600688" cy="2322000"/>
          </a:xfrm>
        </p:grpSpPr>
        <p:cxnSp>
          <p:nvCxnSpPr>
            <p:cNvPr id="65" name="Straight Arrow Connector 64"/>
            <p:cNvCxnSpPr/>
            <p:nvPr/>
          </p:nvCxnSpPr>
          <p:spPr>
            <a:xfrm>
              <a:off x="8607478" y="2915979"/>
              <a:ext cx="0" cy="2322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006790" y="2933909"/>
              <a:ext cx="3600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7278161" y="4321938"/>
            <a:ext cx="905882" cy="914874"/>
            <a:chOff x="7278161" y="4321938"/>
            <a:chExt cx="905882" cy="914874"/>
          </a:xfrm>
        </p:grpSpPr>
        <p:cxnSp>
          <p:nvCxnSpPr>
            <p:cNvPr id="70" name="Straight Connector 69"/>
            <p:cNvCxnSpPr/>
            <p:nvPr/>
          </p:nvCxnSpPr>
          <p:spPr>
            <a:xfrm>
              <a:off x="7278161" y="4335215"/>
              <a:ext cx="905882" cy="71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5400000">
              <a:off x="7716314" y="4779148"/>
              <a:ext cx="914874" cy="45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2185790" y="2429853"/>
            <a:ext cx="453600" cy="720080"/>
            <a:chOff x="2185790" y="2429853"/>
            <a:chExt cx="453600" cy="720080"/>
          </a:xfrm>
        </p:grpSpPr>
        <p:cxnSp>
          <p:nvCxnSpPr>
            <p:cNvPr id="48" name="Straight Arrow Connector 47"/>
            <p:cNvCxnSpPr/>
            <p:nvPr/>
          </p:nvCxnSpPr>
          <p:spPr>
            <a:xfrm flipV="1">
              <a:off x="2198766" y="2429853"/>
              <a:ext cx="0" cy="720080"/>
            </a:xfrm>
            <a:prstGeom prst="straightConnector1">
              <a:avLst/>
            </a:prstGeom>
            <a:ln w="38100">
              <a:solidFill>
                <a:srgbClr val="1AE632"/>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185790" y="3132946"/>
              <a:ext cx="453600" cy="0"/>
            </a:xfrm>
            <a:prstGeom prst="line">
              <a:avLst/>
            </a:prstGeom>
            <a:ln w="38100">
              <a:solidFill>
                <a:srgbClr val="1AE632"/>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1865709" y="2420888"/>
            <a:ext cx="784800" cy="979200"/>
            <a:chOff x="1865709" y="2420888"/>
            <a:chExt cx="784800" cy="979200"/>
          </a:xfrm>
        </p:grpSpPr>
        <p:cxnSp>
          <p:nvCxnSpPr>
            <p:cNvPr id="74" name="Straight Arrow Connector 73"/>
            <p:cNvCxnSpPr/>
            <p:nvPr/>
          </p:nvCxnSpPr>
          <p:spPr>
            <a:xfrm flipV="1">
              <a:off x="1873219" y="2420888"/>
              <a:ext cx="0" cy="979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865709" y="3393140"/>
              <a:ext cx="78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4310559" y="3655718"/>
            <a:ext cx="774000" cy="612000"/>
            <a:chOff x="4310559" y="3655718"/>
            <a:chExt cx="774000" cy="612000"/>
          </a:xfrm>
        </p:grpSpPr>
        <p:cxnSp>
          <p:nvCxnSpPr>
            <p:cNvPr id="84" name="Straight Arrow Connector 83"/>
            <p:cNvCxnSpPr/>
            <p:nvPr/>
          </p:nvCxnSpPr>
          <p:spPr>
            <a:xfrm flipV="1">
              <a:off x="4326480" y="3655718"/>
              <a:ext cx="0" cy="612000"/>
            </a:xfrm>
            <a:prstGeom prst="straightConnector1">
              <a:avLst/>
            </a:prstGeom>
            <a:ln w="38100">
              <a:solidFill>
                <a:srgbClr val="1AE632"/>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310559" y="4266201"/>
              <a:ext cx="774000" cy="0"/>
            </a:xfrm>
            <a:prstGeom prst="line">
              <a:avLst/>
            </a:prstGeom>
            <a:ln w="38100">
              <a:solidFill>
                <a:srgbClr val="1AE632"/>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4000316" y="3646753"/>
            <a:ext cx="1090800" cy="864000"/>
            <a:chOff x="4000316" y="3646753"/>
            <a:chExt cx="1090800" cy="864000"/>
          </a:xfrm>
        </p:grpSpPr>
        <p:cxnSp>
          <p:nvCxnSpPr>
            <p:cNvPr id="82" name="Straight Arrow Connector 81"/>
            <p:cNvCxnSpPr/>
            <p:nvPr/>
          </p:nvCxnSpPr>
          <p:spPr>
            <a:xfrm flipV="1">
              <a:off x="4006564" y="3646753"/>
              <a:ext cx="0" cy="864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000316" y="4500155"/>
              <a:ext cx="10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6404039" y="4734109"/>
            <a:ext cx="842400" cy="756000"/>
            <a:chOff x="6404039" y="4734109"/>
            <a:chExt cx="842400" cy="756000"/>
          </a:xfrm>
        </p:grpSpPr>
        <p:cxnSp>
          <p:nvCxnSpPr>
            <p:cNvPr id="88" name="Straight Arrow Connector 87"/>
            <p:cNvCxnSpPr/>
            <p:nvPr/>
          </p:nvCxnSpPr>
          <p:spPr>
            <a:xfrm flipV="1">
              <a:off x="6420612" y="4734109"/>
              <a:ext cx="0" cy="756000"/>
            </a:xfrm>
            <a:prstGeom prst="straightConnector1">
              <a:avLst/>
            </a:prstGeom>
            <a:ln w="38100">
              <a:solidFill>
                <a:srgbClr val="1AE632"/>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404039" y="5482256"/>
              <a:ext cx="842400" cy="0"/>
            </a:xfrm>
            <a:prstGeom prst="line">
              <a:avLst/>
            </a:prstGeom>
            <a:ln w="38100">
              <a:solidFill>
                <a:srgbClr val="1AE632"/>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6098459" y="4725144"/>
            <a:ext cx="1152000" cy="1044000"/>
            <a:chOff x="6098459" y="4725144"/>
            <a:chExt cx="1152000" cy="1044000"/>
          </a:xfrm>
        </p:grpSpPr>
        <p:cxnSp>
          <p:nvCxnSpPr>
            <p:cNvPr id="90" name="Straight Arrow Connector 89"/>
            <p:cNvCxnSpPr/>
            <p:nvPr/>
          </p:nvCxnSpPr>
          <p:spPr>
            <a:xfrm flipV="1">
              <a:off x="6111028" y="4725144"/>
              <a:ext cx="0" cy="1044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098459" y="5755585"/>
              <a:ext cx="115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5021174" y="3215232"/>
            <a:ext cx="1368000" cy="700560"/>
            <a:chOff x="5021174" y="3240632"/>
            <a:chExt cx="1368000" cy="700560"/>
          </a:xfrm>
        </p:grpSpPr>
        <p:cxnSp>
          <p:nvCxnSpPr>
            <p:cNvPr id="53" name="Straight Connector 52"/>
            <p:cNvCxnSpPr/>
            <p:nvPr/>
          </p:nvCxnSpPr>
          <p:spPr>
            <a:xfrm>
              <a:off x="5021174" y="3252009"/>
              <a:ext cx="1368000" cy="54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6027049" y="3590579"/>
              <a:ext cx="700560" cy="66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420"/>
                                        </p:tgtEl>
                                        <p:attrNameLst>
                                          <p:attrName>style.visibility</p:attrName>
                                        </p:attrNameLst>
                                      </p:cBhvr>
                                      <p:to>
                                        <p:strVal val="visible"/>
                                      </p:to>
                                    </p:set>
                                    <p:animEffect transition="in" filter="box(in)">
                                      <p:cBhvr>
                                        <p:cTn id="7" dur="500"/>
                                        <p:tgtEl>
                                          <p:spTgt spid="164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24"/>
                                        </p:tgtEl>
                                        <p:attrNameLst>
                                          <p:attrName>style.visibility</p:attrName>
                                        </p:attrNameLst>
                                      </p:cBhvr>
                                      <p:to>
                                        <p:strVal val="visible"/>
                                      </p:to>
                                    </p:set>
                                    <p:animEffect transition="in" filter="box(in)">
                                      <p:cBhvr>
                                        <p:cTn id="12" dur="500"/>
                                        <p:tgtEl>
                                          <p:spTgt spid="2152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1525"/>
                                        </p:tgtEl>
                                        <p:attrNameLst>
                                          <p:attrName>style.visibility</p:attrName>
                                        </p:attrNameLst>
                                      </p:cBhvr>
                                      <p:to>
                                        <p:strVal val="visible"/>
                                      </p:to>
                                    </p:set>
                                    <p:animEffect transition="in" filter="box(in)">
                                      <p:cBhvr>
                                        <p:cTn id="15" dur="500"/>
                                        <p:tgtEl>
                                          <p:spTgt spid="2152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1526"/>
                                        </p:tgtEl>
                                        <p:attrNameLst>
                                          <p:attrName>style.visibility</p:attrName>
                                        </p:attrNameLst>
                                      </p:cBhvr>
                                      <p:to>
                                        <p:strVal val="visible"/>
                                      </p:to>
                                    </p:set>
                                    <p:animEffect transition="in" filter="box(in)">
                                      <p:cBhvr>
                                        <p:cTn id="18" dur="500"/>
                                        <p:tgtEl>
                                          <p:spTgt spid="2152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1527"/>
                                        </p:tgtEl>
                                        <p:attrNameLst>
                                          <p:attrName>style.visibility</p:attrName>
                                        </p:attrNameLst>
                                      </p:cBhvr>
                                      <p:to>
                                        <p:strVal val="visible"/>
                                      </p:to>
                                    </p:set>
                                    <p:animEffect transition="in" filter="box(in)">
                                      <p:cBhvr>
                                        <p:cTn id="21" dur="500"/>
                                        <p:tgtEl>
                                          <p:spTgt spid="2152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in)">
                                      <p:cBhvr>
                                        <p:cTn id="26" dur="500"/>
                                        <p:tgtEl>
                                          <p:spTgt spid="39"/>
                                        </p:tgtEl>
                                      </p:cBhvr>
                                    </p:animEffect>
                                  </p:childTnLst>
                                </p:cTn>
                              </p:par>
                              <p:par>
                                <p:cTn id="27" presetID="4" presetClass="entr" presetSubtype="16"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box(in)">
                                      <p:cBhvr>
                                        <p:cTn id="29" dur="500"/>
                                        <p:tgtEl>
                                          <p:spTgt spid="94"/>
                                        </p:tgtEl>
                                      </p:cBhvr>
                                    </p:animEffect>
                                  </p:childTnLst>
                                </p:cTn>
                              </p:par>
                              <p:par>
                                <p:cTn id="30" presetID="4" presetClass="entr" presetSubtype="16" fill="hold"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box(in)">
                                      <p:cBhvr>
                                        <p:cTn id="32" dur="500"/>
                                        <p:tgtEl>
                                          <p:spTgt spid="95"/>
                                        </p:tgtEl>
                                      </p:cBhvr>
                                    </p:animEffect>
                                  </p:childTnLst>
                                </p:cTn>
                              </p:par>
                              <p:par>
                                <p:cTn id="33" presetID="4" presetClass="entr" presetSubtype="16" fill="hold" nodeType="with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box(in)">
                                      <p:cBhvr>
                                        <p:cTn id="35" dur="500"/>
                                        <p:tgtEl>
                                          <p:spTgt spid="9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1574"/>
                                        </p:tgtEl>
                                        <p:attrNameLst>
                                          <p:attrName>style.visibility</p:attrName>
                                        </p:attrNameLst>
                                      </p:cBhvr>
                                      <p:to>
                                        <p:strVal val="visible"/>
                                      </p:to>
                                    </p:set>
                                    <p:animEffect transition="in" filter="box(in)">
                                      <p:cBhvr>
                                        <p:cTn id="38" dur="500"/>
                                        <p:tgtEl>
                                          <p:spTgt spid="2157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ox(in)">
                                      <p:cBhvr>
                                        <p:cTn id="43" dur="500"/>
                                        <p:tgtEl>
                                          <p:spTgt spid="40"/>
                                        </p:tgtEl>
                                      </p:cBhvr>
                                    </p:animEffect>
                                  </p:childTnLst>
                                </p:cTn>
                              </p:par>
                              <p:par>
                                <p:cTn id="44" presetID="4" presetClass="entr" presetSubtype="16"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box(in)">
                                      <p:cBhvr>
                                        <p:cTn id="46" dur="500"/>
                                        <p:tgtEl>
                                          <p:spTgt spid="68"/>
                                        </p:tgtEl>
                                      </p:cBhvr>
                                    </p:animEffect>
                                  </p:childTnLst>
                                </p:cTn>
                              </p:par>
                              <p:par>
                                <p:cTn id="47" presetID="4" presetClass="entr" presetSubtype="16"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ox(in)">
                                      <p:cBhvr>
                                        <p:cTn id="49" dur="500"/>
                                        <p:tgtEl>
                                          <p:spTgt spid="2"/>
                                        </p:tgtEl>
                                      </p:cBhvr>
                                    </p:animEffect>
                                  </p:childTnLst>
                                </p:cTn>
                              </p:par>
                              <p:par>
                                <p:cTn id="50" presetID="4" presetClass="entr" presetSubtype="16"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ox(in)">
                                      <p:cBhvr>
                                        <p:cTn id="52" dur="500"/>
                                        <p:tgtEl>
                                          <p:spTgt spid="3"/>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1560"/>
                                        </p:tgtEl>
                                        <p:attrNameLst>
                                          <p:attrName>style.visibility</p:attrName>
                                        </p:attrNameLst>
                                      </p:cBhvr>
                                      <p:to>
                                        <p:strVal val="visible"/>
                                      </p:to>
                                    </p:set>
                                    <p:animEffect transition="in" filter="box(in)">
                                      <p:cBhvr>
                                        <p:cTn id="55" dur="500"/>
                                        <p:tgtEl>
                                          <p:spTgt spid="21560"/>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box(in)">
                                      <p:cBhvr>
                                        <p:cTn id="60" dur="500"/>
                                        <p:tgtEl>
                                          <p:spTgt spid="41"/>
                                        </p:tgtEl>
                                      </p:cBhvr>
                                    </p:animEffect>
                                  </p:childTnLst>
                                </p:cTn>
                              </p:par>
                              <p:par>
                                <p:cTn id="61" presetID="4" presetClass="entr" presetSubtype="16"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box(in)">
                                      <p:cBhvr>
                                        <p:cTn id="63" dur="500"/>
                                        <p:tgtEl>
                                          <p:spTgt spid="73"/>
                                        </p:tgtEl>
                                      </p:cBhvr>
                                    </p:animEffect>
                                  </p:childTnLst>
                                </p:cTn>
                              </p:par>
                              <p:par>
                                <p:cTn id="64" presetID="4" presetClass="entr" presetSubtype="16" fill="hold"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box(in)">
                                      <p:cBhvr>
                                        <p:cTn id="66" dur="500"/>
                                        <p:tgtEl>
                                          <p:spTgt spid="67"/>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21573"/>
                                        </p:tgtEl>
                                        <p:attrNameLst>
                                          <p:attrName>style.visibility</p:attrName>
                                        </p:attrNameLst>
                                      </p:cBhvr>
                                      <p:to>
                                        <p:strVal val="visible"/>
                                      </p:to>
                                    </p:set>
                                    <p:animEffect transition="in" filter="box(in)">
                                      <p:cBhvr>
                                        <p:cTn id="69" dur="500"/>
                                        <p:tgtEl>
                                          <p:spTgt spid="21573"/>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box(in)">
                                      <p:cBhvr>
                                        <p:cTn id="74" dur="500"/>
                                        <p:tgtEl>
                                          <p:spTgt spid="42"/>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box(in)">
                                      <p:cBhvr>
                                        <p:cTn id="77" dur="500"/>
                                        <p:tgtEl>
                                          <p:spTgt spid="46"/>
                                        </p:tgtEl>
                                      </p:cBhvr>
                                    </p:animEffect>
                                  </p:childTnLst>
                                </p:cTn>
                              </p:par>
                              <p:par>
                                <p:cTn id="78" presetID="4" presetClass="entr" presetSubtype="16"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box(in)">
                                      <p:cBhvr>
                                        <p:cTn id="80" dur="500"/>
                                        <p:tgtEl>
                                          <p:spTgt spid="4"/>
                                        </p:tgtEl>
                                      </p:cBhvr>
                                    </p:animEffect>
                                  </p:childTnLst>
                                </p:cTn>
                              </p:par>
                              <p:par>
                                <p:cTn id="81" presetID="4" presetClass="entr" presetSubtype="16"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box(in)">
                                      <p:cBhvr>
                                        <p:cTn id="83" dur="500"/>
                                        <p:tgtEl>
                                          <p:spTgt spid="5"/>
                                        </p:tgtEl>
                                      </p:cBhvr>
                                    </p:animEffect>
                                  </p:childTnLst>
                                </p:cTn>
                              </p:par>
                              <p:par>
                                <p:cTn id="84" presetID="4" presetClass="entr" presetSubtype="16" fill="hold"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box(in)">
                                      <p:cBhvr>
                                        <p:cTn id="8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 grpId="0" animBg="1"/>
      <p:bldP spid="21525" grpId="0" animBg="1"/>
      <p:bldP spid="21526" grpId="0" animBg="1"/>
      <p:bldP spid="21527" grpId="0" animBg="1"/>
      <p:bldP spid="21560" grpId="0"/>
      <p:bldP spid="21574" grpId="0"/>
      <p:bldP spid="16420" grpId="0" animBg="1"/>
      <p:bldP spid="39" grpId="0" animBg="1"/>
      <p:bldP spid="40" grpId="0" animBg="1"/>
      <p:bldP spid="42" grpId="0"/>
      <p:bldP spid="46" grpId="0" animBg="1"/>
      <p:bldP spid="21573" grpId="0"/>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txBox="1">
            <a:spLocks noGrp="1"/>
          </p:cNvSpPr>
          <p:nvPr/>
        </p:nvSpPr>
        <p:spPr bwMode="auto">
          <a:xfrm>
            <a:off x="7099300" y="6356355"/>
            <a:ext cx="2311400" cy="365125"/>
          </a:xfrm>
          <a:prstGeom prst="rect">
            <a:avLst/>
          </a:prstGeom>
          <a:noFill/>
          <a:ln w="9525">
            <a:noFill/>
            <a:miter lim="800000"/>
            <a:headEnd/>
            <a:tailEnd/>
          </a:ln>
        </p:spPr>
        <p:txBody>
          <a:bodyPr anchor="ctr"/>
          <a:lstStyle/>
          <a:p>
            <a:pPr algn="r"/>
            <a:fld id="{8728ED67-A3D6-4328-A067-3E62B4FEF2E9}" type="slidenum">
              <a:rPr lang="en-US" sz="1200">
                <a:solidFill>
                  <a:srgbClr val="898989"/>
                </a:solidFill>
                <a:latin typeface="Calibri" pitchFamily="34" charset="0"/>
              </a:rPr>
              <a:pPr algn="r"/>
              <a:t>14</a:t>
            </a:fld>
            <a:endParaRPr lang="en-US" sz="1200">
              <a:solidFill>
                <a:srgbClr val="898989"/>
              </a:solidFill>
              <a:latin typeface="Calibri" pitchFamily="34" charset="0"/>
            </a:endParaRPr>
          </a:p>
        </p:txBody>
      </p:sp>
      <p:sp>
        <p:nvSpPr>
          <p:cNvPr id="21507" name="Title 1"/>
          <p:cNvSpPr>
            <a:spLocks noGrp="1"/>
          </p:cNvSpPr>
          <p:nvPr>
            <p:ph type="title" idx="4294967295"/>
          </p:nvPr>
        </p:nvSpPr>
        <p:spPr>
          <a:xfrm>
            <a:off x="523844" y="214290"/>
            <a:ext cx="8590359" cy="639762"/>
          </a:xfrm>
        </p:spPr>
        <p:txBody>
          <a:bodyPr rtlCol="0">
            <a:normAutofit fontScale="90000"/>
          </a:bodyPr>
          <a:lstStyle/>
          <a:p>
            <a:pPr fontAlgn="auto">
              <a:spcAft>
                <a:spcPts val="0"/>
              </a:spcAft>
              <a:defRPr/>
            </a:pPr>
            <a:r>
              <a:rPr lang="en-US" sz="4000" b="1" dirty="0" smtClean="0"/>
              <a:t>School responsibilities</a:t>
            </a:r>
          </a:p>
        </p:txBody>
      </p:sp>
      <p:sp>
        <p:nvSpPr>
          <p:cNvPr id="18436" name="Content Placeholder 2"/>
          <p:cNvSpPr txBox="1">
            <a:spLocks/>
          </p:cNvSpPr>
          <p:nvPr/>
        </p:nvSpPr>
        <p:spPr bwMode="auto">
          <a:xfrm>
            <a:off x="200473" y="908720"/>
            <a:ext cx="9705528" cy="5761845"/>
          </a:xfrm>
          <a:prstGeom prst="rect">
            <a:avLst/>
          </a:prstGeom>
          <a:noFill/>
          <a:ln w="9525">
            <a:noFill/>
            <a:miter lim="800000"/>
            <a:headEnd/>
            <a:tailEnd/>
          </a:ln>
        </p:spPr>
        <p:txBody>
          <a:bodyPr/>
          <a:lstStyle/>
          <a:p>
            <a:pPr marL="341313" indent="-341313">
              <a:spcBef>
                <a:spcPct val="20000"/>
              </a:spcBef>
              <a:buSzPct val="90000"/>
              <a:buFont typeface="+mj-lt"/>
              <a:buAutoNum type="arabicPeriod"/>
            </a:pPr>
            <a:r>
              <a:rPr lang="en-US" sz="2600" dirty="0">
                <a:latin typeface="Calibri" pitchFamily="34" charset="0"/>
              </a:rPr>
              <a:t>Verify </a:t>
            </a:r>
            <a:r>
              <a:rPr lang="en-US" sz="2600" dirty="0" smtClean="0">
                <a:latin typeface="Calibri" pitchFamily="34" charset="0"/>
              </a:rPr>
              <a:t>that funds </a:t>
            </a:r>
            <a:r>
              <a:rPr lang="en-US" sz="2600" dirty="0">
                <a:latin typeface="Calibri" pitchFamily="34" charset="0"/>
              </a:rPr>
              <a:t>received </a:t>
            </a:r>
            <a:r>
              <a:rPr lang="en-US" sz="2600" dirty="0" smtClean="0">
                <a:latin typeface="Calibri" pitchFamily="34" charset="0"/>
              </a:rPr>
              <a:t>are based on the number of students enrolled. </a:t>
            </a:r>
          </a:p>
          <a:p>
            <a:pPr marL="341313" indent="-341313">
              <a:spcBef>
                <a:spcPct val="20000"/>
              </a:spcBef>
              <a:buSzPct val="90000"/>
              <a:buFont typeface="+mj-lt"/>
              <a:buAutoNum type="arabicPeriod"/>
            </a:pPr>
            <a:r>
              <a:rPr lang="en-US" sz="2600" dirty="0" smtClean="0">
                <a:latin typeface="Calibri" pitchFamily="34" charset="0"/>
              </a:rPr>
              <a:t>Use transparent and accountable school-based management to manage </a:t>
            </a:r>
            <a:r>
              <a:rPr lang="en-US" sz="2600" dirty="0">
                <a:latin typeface="Calibri" pitchFamily="34" charset="0"/>
              </a:rPr>
              <a:t>BOS </a:t>
            </a:r>
            <a:r>
              <a:rPr lang="en-US" sz="2600" dirty="0" smtClean="0">
                <a:latin typeface="Calibri" pitchFamily="34" charset="0"/>
              </a:rPr>
              <a:t>funds:</a:t>
            </a:r>
          </a:p>
          <a:p>
            <a:pPr marL="571500" indent="-230188">
              <a:spcBef>
                <a:spcPct val="20000"/>
              </a:spcBef>
              <a:buSzPct val="90000"/>
              <a:buFont typeface="+mj-lt"/>
              <a:buAutoNum type="romanLcPeriod"/>
            </a:pPr>
            <a:r>
              <a:rPr lang="en-US" sz="2600" dirty="0" smtClean="0">
                <a:latin typeface="Calibri" pitchFamily="34" charset="0"/>
              </a:rPr>
              <a:t>Conduct school self-evaluation to improve education quality.</a:t>
            </a:r>
          </a:p>
          <a:p>
            <a:pPr marL="571500" indent="-230188">
              <a:spcBef>
                <a:spcPct val="20000"/>
              </a:spcBef>
              <a:buSzPct val="90000"/>
              <a:buFont typeface="+mj-lt"/>
              <a:buAutoNum type="romanLcPeriod"/>
            </a:pPr>
            <a:r>
              <a:rPr lang="en-US" sz="2600" dirty="0" smtClean="0">
                <a:latin typeface="Calibri" pitchFamily="34" charset="0"/>
              </a:rPr>
              <a:t>Prepare school plans developed using participative school planning  processes, based on local needs:  </a:t>
            </a:r>
          </a:p>
          <a:p>
            <a:pPr marL="457200" indent="-457200">
              <a:spcBef>
                <a:spcPct val="20000"/>
              </a:spcBef>
              <a:buClr>
                <a:srgbClr val="E46C0A"/>
              </a:buClr>
            </a:pPr>
            <a:r>
              <a:rPr lang="en-US" sz="2600" dirty="0" smtClean="0">
                <a:latin typeface="Calibri" pitchFamily="34" charset="0"/>
              </a:rPr>
              <a:t>           -   4-year plan specifying goals for quality improvement.</a:t>
            </a:r>
          </a:p>
          <a:p>
            <a:pPr marL="457200" indent="-457200">
              <a:spcBef>
                <a:spcPct val="20000"/>
              </a:spcBef>
              <a:buClr>
                <a:srgbClr val="E46C0A"/>
              </a:buClr>
            </a:pPr>
            <a:r>
              <a:rPr lang="en-US" sz="2600" dirty="0" smtClean="0">
                <a:latin typeface="Calibri" pitchFamily="34" charset="0"/>
              </a:rPr>
              <a:t>           -   Annual plan specifying the managerial action plan.</a:t>
            </a:r>
          </a:p>
          <a:p>
            <a:pPr marL="457200" indent="-457200">
              <a:spcBef>
                <a:spcPct val="20000"/>
              </a:spcBef>
              <a:buClr>
                <a:srgbClr val="E46C0A"/>
              </a:buClr>
            </a:pPr>
            <a:r>
              <a:rPr lang="en-US" sz="2600" dirty="0" smtClean="0">
                <a:latin typeface="Calibri" pitchFamily="34" charset="0"/>
              </a:rPr>
              <a:t>           -   Budget plan</a:t>
            </a:r>
          </a:p>
          <a:p>
            <a:pPr marL="457200" indent="-457200">
              <a:spcBef>
                <a:spcPct val="20000"/>
              </a:spcBef>
              <a:buClr>
                <a:srgbClr val="E46C0A"/>
              </a:buClr>
            </a:pPr>
            <a:r>
              <a:rPr lang="en-US" sz="2600" dirty="0" smtClean="0">
                <a:latin typeface="Calibri" pitchFamily="34" charset="0"/>
              </a:rPr>
              <a:t>           -   Quarterly expenditure reports</a:t>
            </a:r>
            <a:endParaRPr lang="en-US" sz="2600" dirty="0">
              <a:latin typeface="Calibri" pitchFamily="34" charset="0"/>
            </a:endParaRPr>
          </a:p>
          <a:p>
            <a:pPr marL="341313" indent="-341313">
              <a:spcBef>
                <a:spcPct val="20000"/>
              </a:spcBef>
              <a:buSzPct val="90000"/>
              <a:buFont typeface="+mj-lt"/>
              <a:buAutoNum type="arabicPeriod" startAt="3"/>
            </a:pPr>
            <a:r>
              <a:rPr lang="en-US" sz="2600" dirty="0" smtClean="0">
                <a:latin typeface="Calibri" pitchFamily="34" charset="0"/>
              </a:rPr>
              <a:t>Post a summary report on the use of funds on publicly accessible school notice-boards. </a:t>
            </a:r>
          </a:p>
        </p:txBody>
      </p:sp>
      <p:sp>
        <p:nvSpPr>
          <p:cNvPr id="5" name="Slide Number Placeholder 4"/>
          <p:cNvSpPr>
            <a:spLocks noGrp="1"/>
          </p:cNvSpPr>
          <p:nvPr>
            <p:ph type="sldNum" sz="quarter" idx="12"/>
          </p:nvPr>
        </p:nvSpPr>
        <p:spPr/>
        <p:txBody>
          <a:bodyPr/>
          <a:lstStyle/>
          <a:p>
            <a:fld id="{0084C89F-D2B4-4BD8-8A29-9F476E1BEF85}" type="slidenum">
              <a:rPr lang="id-ID" smtClean="0"/>
              <a:pPr/>
              <a:t>14</a:t>
            </a:fld>
            <a:endParaRPr lang="id-ID"/>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5" descr="C:\Users\user\Desktop\sony-bravia-40.jpg"/>
          <p:cNvPicPr>
            <a:picLocks noChangeAspect="1" noChangeArrowheads="1"/>
          </p:cNvPicPr>
          <p:nvPr/>
        </p:nvPicPr>
        <p:blipFill>
          <a:blip r:embed="rId3" cstate="print"/>
          <a:srcRect/>
          <a:stretch>
            <a:fillRect/>
          </a:stretch>
        </p:blipFill>
        <p:spPr bwMode="auto">
          <a:xfrm>
            <a:off x="2072680" y="4529008"/>
            <a:ext cx="2160240" cy="1406525"/>
          </a:xfrm>
          <a:prstGeom prst="rect">
            <a:avLst/>
          </a:prstGeom>
          <a:noFill/>
          <a:ln w="9525">
            <a:noFill/>
            <a:miter lim="800000"/>
            <a:headEnd/>
            <a:tailEnd/>
          </a:ln>
        </p:spPr>
      </p:pic>
      <p:pic>
        <p:nvPicPr>
          <p:cNvPr id="24580" name="Picture 6" descr="C:\Users\user\Desktop\stock-photo-3062424-newspaper-stack.jpg"/>
          <p:cNvPicPr>
            <a:picLocks noChangeAspect="1" noChangeArrowheads="1"/>
          </p:cNvPicPr>
          <p:nvPr/>
        </p:nvPicPr>
        <p:blipFill>
          <a:blip r:embed="rId4" cstate="print"/>
          <a:srcRect/>
          <a:stretch>
            <a:fillRect/>
          </a:stretch>
        </p:blipFill>
        <p:spPr bwMode="auto">
          <a:xfrm>
            <a:off x="5095876" y="5033064"/>
            <a:ext cx="2233388" cy="1584176"/>
          </a:xfrm>
          <a:prstGeom prst="rect">
            <a:avLst/>
          </a:prstGeom>
          <a:noFill/>
          <a:ln w="9525">
            <a:noFill/>
            <a:miter lim="800000"/>
            <a:headEnd/>
            <a:tailEnd/>
          </a:ln>
        </p:spPr>
      </p:pic>
      <p:pic>
        <p:nvPicPr>
          <p:cNvPr id="24581" name="Picture 7" descr="C:\Users\user\Desktop\meeting_cartoon.jpg"/>
          <p:cNvPicPr>
            <a:picLocks noChangeAspect="1" noChangeArrowheads="1"/>
          </p:cNvPicPr>
          <p:nvPr/>
        </p:nvPicPr>
        <p:blipFill>
          <a:blip r:embed="rId5" cstate="print"/>
          <a:srcRect/>
          <a:stretch>
            <a:fillRect/>
          </a:stretch>
        </p:blipFill>
        <p:spPr bwMode="auto">
          <a:xfrm>
            <a:off x="4880992" y="1162872"/>
            <a:ext cx="4536504" cy="3006096"/>
          </a:xfrm>
          <a:prstGeom prst="rect">
            <a:avLst/>
          </a:prstGeom>
          <a:noFill/>
          <a:ln w="9525">
            <a:noFill/>
            <a:miter lim="800000"/>
            <a:headEnd/>
            <a:tailEnd/>
          </a:ln>
        </p:spPr>
      </p:pic>
      <p:sp>
        <p:nvSpPr>
          <p:cNvPr id="2" name="Rectangle 1"/>
          <p:cNvSpPr/>
          <p:nvPr/>
        </p:nvSpPr>
        <p:spPr>
          <a:xfrm>
            <a:off x="662121" y="2029664"/>
            <a:ext cx="1482460" cy="709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TV</a:t>
            </a:r>
            <a:endParaRPr lang="en-US" b="1" dirty="0"/>
          </a:p>
        </p:txBody>
      </p:sp>
      <p:sp>
        <p:nvSpPr>
          <p:cNvPr id="12" name="Rectangle 11"/>
          <p:cNvSpPr/>
          <p:nvPr/>
        </p:nvSpPr>
        <p:spPr>
          <a:xfrm>
            <a:off x="7617296" y="5177081"/>
            <a:ext cx="1008112"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Print Media</a:t>
            </a:r>
            <a:endParaRPr lang="en-US" sz="1400" b="1" dirty="0">
              <a:solidFill>
                <a:schemeClr val="tx1"/>
              </a:solidFill>
            </a:endParaRPr>
          </a:p>
        </p:txBody>
      </p:sp>
      <p:sp>
        <p:nvSpPr>
          <p:cNvPr id="13" name="Rectangle 12"/>
          <p:cNvSpPr/>
          <p:nvPr/>
        </p:nvSpPr>
        <p:spPr>
          <a:xfrm>
            <a:off x="5601072" y="3880936"/>
            <a:ext cx="3388419"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School </a:t>
            </a:r>
            <a:r>
              <a:rPr lang="en-US" sz="2000" b="1" dirty="0" smtClean="0">
                <a:solidFill>
                  <a:schemeClr val="tx1"/>
                </a:solidFill>
              </a:rPr>
              <a:t>Meetings</a:t>
            </a:r>
            <a:endParaRPr lang="en-US" sz="2000" b="1" dirty="0">
              <a:solidFill>
                <a:schemeClr val="tx1"/>
              </a:solidFill>
            </a:endParaRPr>
          </a:p>
        </p:txBody>
      </p:sp>
      <p:sp>
        <p:nvSpPr>
          <p:cNvPr id="14" name="Rectangle 13"/>
          <p:cNvSpPr/>
          <p:nvPr/>
        </p:nvSpPr>
        <p:spPr>
          <a:xfrm>
            <a:off x="666720" y="3734640"/>
            <a:ext cx="2964921" cy="708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tx1"/>
                </a:solidFill>
              </a:rPr>
              <a:t>School Notice Boards</a:t>
            </a:r>
            <a:endParaRPr lang="en-US" sz="2000" b="1" dirty="0">
              <a:solidFill>
                <a:schemeClr val="tx1"/>
              </a:solidFill>
            </a:endParaRPr>
          </a:p>
        </p:txBody>
      </p:sp>
      <p:grpSp>
        <p:nvGrpSpPr>
          <p:cNvPr id="3" name="Group 14"/>
          <p:cNvGrpSpPr>
            <a:grpSpLocks/>
          </p:cNvGrpSpPr>
          <p:nvPr/>
        </p:nvGrpSpPr>
        <p:grpSpPr bwMode="auto">
          <a:xfrm>
            <a:off x="344488" y="1072624"/>
            <a:ext cx="4168329" cy="2736304"/>
            <a:chOff x="209550" y="3684588"/>
            <a:chExt cx="3714750" cy="2495551"/>
          </a:xfrm>
        </p:grpSpPr>
        <p:pic>
          <p:nvPicPr>
            <p:cNvPr id="24589" name="Picture 10" descr="C:\Users\user\Desktop\notice board.JPG"/>
            <p:cNvPicPr>
              <a:picLocks noChangeAspect="1" noChangeArrowheads="1"/>
            </p:cNvPicPr>
            <p:nvPr/>
          </p:nvPicPr>
          <p:blipFill>
            <a:blip r:embed="rId6" cstate="print"/>
            <a:srcRect/>
            <a:stretch>
              <a:fillRect/>
            </a:stretch>
          </p:blipFill>
          <p:spPr bwMode="auto">
            <a:xfrm>
              <a:off x="209550" y="3702051"/>
              <a:ext cx="3663950" cy="2478088"/>
            </a:xfrm>
            <a:prstGeom prst="rect">
              <a:avLst/>
            </a:prstGeom>
            <a:noFill/>
            <a:ln w="9525">
              <a:noFill/>
              <a:miter lim="800000"/>
              <a:headEnd/>
              <a:tailEnd/>
            </a:ln>
          </p:spPr>
        </p:pic>
        <p:sp>
          <p:nvSpPr>
            <p:cNvPr id="24590" name="Rectangle 1"/>
            <p:cNvSpPr>
              <a:spLocks noChangeArrowheads="1"/>
            </p:cNvSpPr>
            <p:nvPr/>
          </p:nvSpPr>
          <p:spPr bwMode="auto">
            <a:xfrm>
              <a:off x="819150" y="4067175"/>
              <a:ext cx="746125" cy="461963"/>
            </a:xfrm>
            <a:prstGeom prst="rect">
              <a:avLst/>
            </a:prstGeom>
            <a:noFill/>
            <a:ln w="9525">
              <a:noFill/>
              <a:miter lim="800000"/>
              <a:headEnd/>
              <a:tailEnd/>
            </a:ln>
          </p:spPr>
          <p:txBody>
            <a:bodyPr>
              <a:spAutoFit/>
            </a:bodyPr>
            <a:lstStyle/>
            <a:p>
              <a:r>
                <a:rPr lang="en-US" sz="2400" dirty="0">
                  <a:latin typeface="Comic Sans MS" pitchFamily="66" charset="0"/>
                </a:rPr>
                <a:t>Plan</a:t>
              </a:r>
            </a:p>
          </p:txBody>
        </p:sp>
        <p:pic>
          <p:nvPicPr>
            <p:cNvPr id="24591" name="Picture 15"/>
            <p:cNvPicPr>
              <a:picLocks noChangeAspect="1" noChangeArrowheads="1"/>
            </p:cNvPicPr>
            <p:nvPr/>
          </p:nvPicPr>
          <p:blipFill>
            <a:blip r:embed="rId7" cstate="print"/>
            <a:srcRect/>
            <a:stretch>
              <a:fillRect/>
            </a:stretch>
          </p:blipFill>
          <p:spPr bwMode="auto">
            <a:xfrm>
              <a:off x="2124075" y="3684588"/>
              <a:ext cx="1368425" cy="1049337"/>
            </a:xfrm>
            <a:prstGeom prst="rect">
              <a:avLst/>
            </a:prstGeom>
            <a:noFill/>
            <a:ln w="9525">
              <a:noFill/>
              <a:miter lim="800000"/>
              <a:headEnd/>
              <a:tailEnd/>
            </a:ln>
          </p:spPr>
        </p:pic>
        <p:pic>
          <p:nvPicPr>
            <p:cNvPr id="24592" name="Picture 16"/>
            <p:cNvPicPr>
              <a:picLocks noChangeAspect="1" noChangeArrowheads="1"/>
            </p:cNvPicPr>
            <p:nvPr/>
          </p:nvPicPr>
          <p:blipFill>
            <a:blip r:embed="rId7" cstate="print"/>
            <a:srcRect/>
            <a:stretch>
              <a:fillRect/>
            </a:stretch>
          </p:blipFill>
          <p:spPr bwMode="auto">
            <a:xfrm>
              <a:off x="598488" y="4867275"/>
              <a:ext cx="1368425" cy="1049338"/>
            </a:xfrm>
            <a:prstGeom prst="rect">
              <a:avLst/>
            </a:prstGeom>
            <a:noFill/>
            <a:ln w="9525">
              <a:noFill/>
              <a:miter lim="800000"/>
              <a:headEnd/>
              <a:tailEnd/>
            </a:ln>
          </p:spPr>
        </p:pic>
        <p:pic>
          <p:nvPicPr>
            <p:cNvPr id="24593" name="Picture 17"/>
            <p:cNvPicPr>
              <a:picLocks noChangeAspect="1" noChangeArrowheads="1"/>
            </p:cNvPicPr>
            <p:nvPr/>
          </p:nvPicPr>
          <p:blipFill>
            <a:blip r:embed="rId7" cstate="print"/>
            <a:srcRect/>
            <a:stretch>
              <a:fillRect/>
            </a:stretch>
          </p:blipFill>
          <p:spPr bwMode="auto">
            <a:xfrm>
              <a:off x="2351088" y="4829175"/>
              <a:ext cx="1368425" cy="1047750"/>
            </a:xfrm>
            <a:prstGeom prst="rect">
              <a:avLst/>
            </a:prstGeom>
            <a:noFill/>
            <a:ln w="9525">
              <a:noFill/>
              <a:miter lim="800000"/>
              <a:headEnd/>
              <a:tailEnd/>
            </a:ln>
          </p:spPr>
        </p:pic>
        <p:sp>
          <p:nvSpPr>
            <p:cNvPr id="24594" name="Rectangle 1"/>
            <p:cNvSpPr>
              <a:spLocks noChangeArrowheads="1"/>
            </p:cNvSpPr>
            <p:nvPr/>
          </p:nvSpPr>
          <p:spPr bwMode="auto">
            <a:xfrm>
              <a:off x="2435225" y="3978275"/>
              <a:ext cx="1008063" cy="369888"/>
            </a:xfrm>
            <a:prstGeom prst="rect">
              <a:avLst/>
            </a:prstGeom>
            <a:noFill/>
            <a:ln w="9525">
              <a:noFill/>
              <a:miter lim="800000"/>
              <a:headEnd/>
              <a:tailEnd/>
            </a:ln>
          </p:spPr>
          <p:txBody>
            <a:bodyPr>
              <a:spAutoFit/>
            </a:bodyPr>
            <a:lstStyle/>
            <a:p>
              <a:r>
                <a:rPr lang="en-US" dirty="0">
                  <a:latin typeface="Comic Sans MS" pitchFamily="66" charset="0"/>
                </a:rPr>
                <a:t>Report</a:t>
              </a:r>
            </a:p>
          </p:txBody>
        </p:sp>
        <p:sp>
          <p:nvSpPr>
            <p:cNvPr id="24595" name="Rectangle 1"/>
            <p:cNvSpPr>
              <a:spLocks noChangeArrowheads="1"/>
            </p:cNvSpPr>
            <p:nvPr/>
          </p:nvSpPr>
          <p:spPr bwMode="auto">
            <a:xfrm>
              <a:off x="846138" y="5029200"/>
              <a:ext cx="1008062" cy="646113"/>
            </a:xfrm>
            <a:prstGeom prst="rect">
              <a:avLst/>
            </a:prstGeom>
            <a:noFill/>
            <a:ln w="9525">
              <a:noFill/>
              <a:miter lim="800000"/>
              <a:headEnd/>
              <a:tailEnd/>
            </a:ln>
          </p:spPr>
          <p:txBody>
            <a:bodyPr>
              <a:spAutoFit/>
            </a:bodyPr>
            <a:lstStyle/>
            <a:p>
              <a:r>
                <a:rPr lang="en-US" dirty="0">
                  <a:latin typeface="Comic Sans MS" pitchFamily="66" charset="0"/>
                </a:rPr>
                <a:t>Dos Don’ts</a:t>
              </a:r>
            </a:p>
          </p:txBody>
        </p:sp>
        <p:sp>
          <p:nvSpPr>
            <p:cNvPr id="24596" name="Rectangle 1"/>
            <p:cNvSpPr>
              <a:spLocks noChangeArrowheads="1"/>
            </p:cNvSpPr>
            <p:nvPr/>
          </p:nvSpPr>
          <p:spPr bwMode="auto">
            <a:xfrm>
              <a:off x="2486025" y="5159375"/>
              <a:ext cx="1438275" cy="307975"/>
            </a:xfrm>
            <a:prstGeom prst="rect">
              <a:avLst/>
            </a:prstGeom>
            <a:noFill/>
            <a:ln w="9525">
              <a:noFill/>
              <a:miter lim="800000"/>
              <a:headEnd/>
              <a:tailEnd/>
            </a:ln>
          </p:spPr>
          <p:txBody>
            <a:bodyPr>
              <a:spAutoFit/>
            </a:bodyPr>
            <a:lstStyle/>
            <a:p>
              <a:r>
                <a:rPr lang="en-US" sz="1400" dirty="0">
                  <a:latin typeface="Comic Sans MS" pitchFamily="66" charset="0"/>
                </a:rPr>
                <a:t>Procurement</a:t>
              </a:r>
            </a:p>
          </p:txBody>
        </p:sp>
      </p:grpSp>
      <p:sp>
        <p:nvSpPr>
          <p:cNvPr id="21" name="Title 1"/>
          <p:cNvSpPr txBox="1">
            <a:spLocks/>
          </p:cNvSpPr>
          <p:nvPr/>
        </p:nvSpPr>
        <p:spPr>
          <a:xfrm>
            <a:off x="272480" y="-27384"/>
            <a:ext cx="936104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b="1" i="0" u="none" strike="noStrike" kern="1200" cap="none" spc="0" normalizeH="0" baseline="0" noProof="0" dirty="0" smtClean="0">
                <a:ln>
                  <a:noFill/>
                </a:ln>
                <a:solidFill>
                  <a:schemeClr val="tx1"/>
                </a:solidFill>
                <a:effectLst/>
                <a:uLnTx/>
                <a:uFillTx/>
                <a:latin typeface="+mj-lt"/>
                <a:ea typeface="+mj-ea"/>
                <a:cs typeface="+mj-cs"/>
              </a:rPr>
              <a:t>Parental and Community Oversight</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20" name="Rectangle 19"/>
          <p:cNvSpPr/>
          <p:nvPr/>
        </p:nvSpPr>
        <p:spPr>
          <a:xfrm>
            <a:off x="2144688" y="6092094"/>
            <a:ext cx="2088232" cy="642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tx1"/>
                </a:solidFill>
              </a:rPr>
              <a:t>TV and Radio</a:t>
            </a:r>
            <a:endParaRPr lang="en-US" sz="1400" b="1" dirty="0">
              <a:solidFill>
                <a:schemeClr val="tx1"/>
              </a:solidFill>
            </a:endParaRPr>
          </a:p>
        </p:txBody>
      </p:sp>
      <p:sp>
        <p:nvSpPr>
          <p:cNvPr id="22" name="Slide Number Placeholder 21"/>
          <p:cNvSpPr>
            <a:spLocks noGrp="1"/>
          </p:cNvSpPr>
          <p:nvPr>
            <p:ph type="sldNum" sz="quarter" idx="12"/>
          </p:nvPr>
        </p:nvSpPr>
        <p:spPr>
          <a:xfrm>
            <a:off x="7099300" y="6376243"/>
            <a:ext cx="2311400" cy="365125"/>
          </a:xfrm>
        </p:spPr>
        <p:txBody>
          <a:bodyPr/>
          <a:lstStyle/>
          <a:p>
            <a:fld id="{0084C89F-D2B4-4BD8-8A29-9F476E1BEF85}" type="slidenum">
              <a:rPr lang="id-ID" smtClean="0"/>
              <a:pPr/>
              <a:t>15</a:t>
            </a:fld>
            <a:endParaRPr lang="id-ID"/>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64" name="Picture 2"/>
          <p:cNvPicPr>
            <a:picLocks noChangeAspect="1" noChangeArrowheads="1"/>
          </p:cNvPicPr>
          <p:nvPr/>
        </p:nvPicPr>
        <p:blipFill>
          <a:blip r:embed="rId2" cstate="print"/>
          <a:srcRect/>
          <a:stretch>
            <a:fillRect/>
          </a:stretch>
        </p:blipFill>
        <p:spPr bwMode="auto">
          <a:xfrm>
            <a:off x="1953744" y="2182012"/>
            <a:ext cx="1102040" cy="547235"/>
          </a:xfrm>
          <a:prstGeom prst="rect">
            <a:avLst/>
          </a:prstGeom>
          <a:noFill/>
          <a:ln w="9525">
            <a:noFill/>
            <a:miter lim="800000"/>
            <a:headEnd/>
            <a:tailEnd/>
          </a:ln>
        </p:spPr>
      </p:pic>
      <p:pic>
        <p:nvPicPr>
          <p:cNvPr id="22532" name="Picture 3" descr="server.jpg"/>
          <p:cNvPicPr>
            <a:picLocks noChangeAspect="1"/>
          </p:cNvPicPr>
          <p:nvPr/>
        </p:nvPicPr>
        <p:blipFill>
          <a:blip r:embed="rId3" cstate="print"/>
          <a:srcRect/>
          <a:stretch>
            <a:fillRect/>
          </a:stretch>
        </p:blipFill>
        <p:spPr bwMode="auto">
          <a:xfrm>
            <a:off x="3764178" y="1277144"/>
            <a:ext cx="1518920" cy="1917022"/>
          </a:xfrm>
          <a:prstGeom prst="rect">
            <a:avLst/>
          </a:prstGeom>
          <a:noFill/>
          <a:ln w="9525">
            <a:noFill/>
            <a:miter lim="800000"/>
            <a:headEnd/>
            <a:tailEnd/>
          </a:ln>
        </p:spPr>
      </p:pic>
      <p:sp>
        <p:nvSpPr>
          <p:cNvPr id="6" name="Right Arrow 5"/>
          <p:cNvSpPr/>
          <p:nvPr/>
        </p:nvSpPr>
        <p:spPr bwMode="auto">
          <a:xfrm>
            <a:off x="5313040" y="1658144"/>
            <a:ext cx="1257837" cy="914400"/>
          </a:xfrm>
          <a:prstGeom prst="rightArrow">
            <a:avLst/>
          </a:prstGeom>
          <a:effectLst>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pic>
        <p:nvPicPr>
          <p:cNvPr id="22539" name="Picture 6" descr="laptop.jpg"/>
          <p:cNvPicPr>
            <a:picLocks noChangeAspect="1"/>
          </p:cNvPicPr>
          <p:nvPr/>
        </p:nvPicPr>
        <p:blipFill>
          <a:blip r:embed="rId4" cstate="print"/>
          <a:srcRect/>
          <a:stretch>
            <a:fillRect/>
          </a:stretch>
        </p:blipFill>
        <p:spPr bwMode="auto">
          <a:xfrm>
            <a:off x="953612" y="3125008"/>
            <a:ext cx="1320800" cy="990600"/>
          </a:xfrm>
          <a:prstGeom prst="rect">
            <a:avLst/>
          </a:prstGeom>
          <a:noFill/>
          <a:ln w="9525">
            <a:noFill/>
            <a:miter lim="800000"/>
            <a:headEnd/>
            <a:tailEnd/>
          </a:ln>
        </p:spPr>
      </p:pic>
      <p:sp>
        <p:nvSpPr>
          <p:cNvPr id="8" name="Rounded Rectangle 7"/>
          <p:cNvSpPr/>
          <p:nvPr/>
        </p:nvSpPr>
        <p:spPr bwMode="auto">
          <a:xfrm>
            <a:off x="344487" y="2253450"/>
            <a:ext cx="1617180" cy="571504"/>
          </a:xfrm>
          <a:prstGeom prst="roundRect">
            <a:avLst/>
          </a:prstGeom>
          <a:noFill/>
          <a:ln/>
        </p:spPr>
        <p:style>
          <a:lnRef idx="1">
            <a:schemeClr val="accent1"/>
          </a:lnRef>
          <a:fillRef idx="2">
            <a:schemeClr val="accent1"/>
          </a:fillRef>
          <a:effectRef idx="1">
            <a:schemeClr val="accent1"/>
          </a:effectRef>
          <a:fontRef idx="minor">
            <a:schemeClr val="dk1"/>
          </a:fontRef>
        </p:style>
        <p:txBody>
          <a:bodyPr anchor="ctr">
            <a:flatTx/>
          </a:bodyPr>
          <a:lstStyle/>
          <a:p>
            <a:pPr algn="ctr">
              <a:defRPr/>
            </a:pPr>
            <a:r>
              <a:rPr lang="en-US" sz="1600" b="1" dirty="0" smtClean="0">
                <a:solidFill>
                  <a:schemeClr val="accent1">
                    <a:lumMod val="75000"/>
                  </a:schemeClr>
                </a:solidFill>
                <a:latin typeface="Tahoma" pitchFamily="34" charset="0"/>
                <a:cs typeface="Tahoma" pitchFamily="34" charset="0"/>
              </a:rPr>
              <a:t> SMS (1771</a:t>
            </a:r>
            <a:r>
              <a:rPr lang="en-US" sz="1600" b="1" dirty="0">
                <a:solidFill>
                  <a:schemeClr val="accent1">
                    <a:lumMod val="75000"/>
                  </a:schemeClr>
                </a:solidFill>
                <a:latin typeface="Tahoma" pitchFamily="34" charset="0"/>
                <a:cs typeface="Tahoma" pitchFamily="34" charset="0"/>
              </a:rPr>
              <a:t>) </a:t>
            </a:r>
          </a:p>
          <a:p>
            <a:pPr algn="ctr">
              <a:defRPr/>
            </a:pPr>
            <a:endParaRPr lang="en-US" sz="1200" b="1" dirty="0">
              <a:solidFill>
                <a:schemeClr val="accent1">
                  <a:lumMod val="75000"/>
                </a:schemeClr>
              </a:solidFill>
              <a:latin typeface="Tahoma" pitchFamily="34" charset="0"/>
              <a:cs typeface="Tahoma" pitchFamily="34" charset="0"/>
            </a:endParaRPr>
          </a:p>
        </p:txBody>
      </p:sp>
      <p:sp>
        <p:nvSpPr>
          <p:cNvPr id="9" name="Rounded Rectangle 8"/>
          <p:cNvSpPr/>
          <p:nvPr/>
        </p:nvSpPr>
        <p:spPr bwMode="auto">
          <a:xfrm>
            <a:off x="3739694" y="3122158"/>
            <a:ext cx="1785950" cy="1026922"/>
          </a:xfrm>
          <a:prstGeom prst="roundRect">
            <a:avLst/>
          </a:prstGeom>
          <a:noFill/>
          <a:ln/>
        </p:spPr>
        <p:style>
          <a:lnRef idx="1">
            <a:schemeClr val="accent1"/>
          </a:lnRef>
          <a:fillRef idx="2">
            <a:schemeClr val="accent1"/>
          </a:fillRef>
          <a:effectRef idx="1">
            <a:schemeClr val="accent1"/>
          </a:effectRef>
          <a:fontRef idx="minor">
            <a:schemeClr val="dk1"/>
          </a:fontRef>
        </p:style>
        <p:txBody>
          <a:bodyPr anchor="ctr">
            <a:flatTx/>
          </a:bodyPr>
          <a:lstStyle/>
          <a:p>
            <a:pPr algn="ctr">
              <a:defRPr/>
            </a:pPr>
            <a:r>
              <a:rPr lang="en-US" sz="1200" b="1" dirty="0" smtClean="0">
                <a:solidFill>
                  <a:schemeClr val="accent1">
                    <a:lumMod val="75000"/>
                  </a:schemeClr>
                </a:solidFill>
                <a:latin typeface="Tahoma" pitchFamily="34" charset="0"/>
                <a:cs typeface="Tahoma" pitchFamily="34" charset="0"/>
              </a:rPr>
              <a:t>SERVER  APPLICATION    </a:t>
            </a:r>
            <a:r>
              <a:rPr lang="en-US" sz="1200" b="1" dirty="0">
                <a:solidFill>
                  <a:schemeClr val="accent1">
                    <a:lumMod val="75000"/>
                  </a:schemeClr>
                </a:solidFill>
                <a:latin typeface="Tahoma" pitchFamily="34" charset="0"/>
                <a:cs typeface="Tahoma" pitchFamily="34" charset="0"/>
              </a:rPr>
              <a:t>BOS MANAGEMENT</a:t>
            </a:r>
          </a:p>
        </p:txBody>
      </p:sp>
      <p:sp>
        <p:nvSpPr>
          <p:cNvPr id="10" name="Rounded Rectangle 9"/>
          <p:cNvSpPr/>
          <p:nvPr/>
        </p:nvSpPr>
        <p:spPr bwMode="auto">
          <a:xfrm>
            <a:off x="6668947" y="3326160"/>
            <a:ext cx="2926080" cy="560040"/>
          </a:xfrm>
          <a:prstGeom prst="roundRect">
            <a:avLst/>
          </a:prstGeom>
          <a:noFill/>
          <a:ln/>
        </p:spPr>
        <p:style>
          <a:lnRef idx="1">
            <a:schemeClr val="accent1"/>
          </a:lnRef>
          <a:fillRef idx="2">
            <a:schemeClr val="accent1"/>
          </a:fillRef>
          <a:effectRef idx="1">
            <a:schemeClr val="accent1"/>
          </a:effectRef>
          <a:fontRef idx="minor">
            <a:schemeClr val="dk1"/>
          </a:fontRef>
        </p:style>
        <p:txBody>
          <a:bodyPr anchor="ctr">
            <a:flatTx/>
          </a:bodyPr>
          <a:lstStyle/>
          <a:p>
            <a:pPr algn="ctr">
              <a:defRPr/>
            </a:pPr>
            <a:r>
              <a:rPr lang="en-US" sz="1600" b="1" dirty="0">
                <a:solidFill>
                  <a:schemeClr val="accent1">
                    <a:lumMod val="75000"/>
                  </a:schemeClr>
                </a:solidFill>
                <a:latin typeface="Tahoma" pitchFamily="34" charset="0"/>
                <a:cs typeface="Tahoma" pitchFamily="34" charset="0"/>
              </a:rPr>
              <a:t>COMPLAINT REPORT</a:t>
            </a:r>
          </a:p>
        </p:txBody>
      </p:sp>
      <p:grpSp>
        <p:nvGrpSpPr>
          <p:cNvPr id="4" name="Group 26"/>
          <p:cNvGrpSpPr/>
          <p:nvPr/>
        </p:nvGrpSpPr>
        <p:grpSpPr bwMode="auto">
          <a:xfrm>
            <a:off x="272480" y="4910958"/>
            <a:ext cx="3503736" cy="990600"/>
            <a:chOff x="4396894" y="5386414"/>
            <a:chExt cx="3234218" cy="990600"/>
          </a:xfrm>
          <a:blipFill>
            <a:blip r:embed="rId5"/>
            <a:tile tx="0" ty="0" sx="100000" sy="100000" flip="none" algn="tl"/>
          </a:blipFill>
        </p:grpSpPr>
        <p:sp>
          <p:nvSpPr>
            <p:cNvPr id="26" name="Rectangle 25"/>
            <p:cNvSpPr/>
            <p:nvPr/>
          </p:nvSpPr>
          <p:spPr>
            <a:xfrm>
              <a:off x="4396894" y="5386414"/>
              <a:ext cx="3234218" cy="990600"/>
            </a:xfrm>
            <a:prstGeom prst="rect">
              <a:avLst/>
            </a:prstGeom>
            <a:grp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27" name="Picture 3" descr="C:\Users\g3n1k\Downloads\image-icon\117232_34753_128_beos_person_icon.png"/>
            <p:cNvPicPr>
              <a:picLocks noChangeAspect="1" noChangeArrowheads="1"/>
            </p:cNvPicPr>
            <p:nvPr/>
          </p:nvPicPr>
          <p:blipFill>
            <a:blip r:embed="rId6" cstate="print"/>
            <a:srcRect/>
            <a:stretch>
              <a:fillRect/>
            </a:stretch>
          </p:blipFill>
          <p:spPr bwMode="auto">
            <a:xfrm>
              <a:off x="4498089" y="5457852"/>
              <a:ext cx="437322" cy="873457"/>
            </a:xfrm>
            <a:prstGeom prst="rect">
              <a:avLst/>
            </a:prstGeom>
            <a:grpFill/>
          </p:spPr>
        </p:pic>
        <p:pic>
          <p:nvPicPr>
            <p:cNvPr id="28" name="Picture 4" descr="C:\Users\g3n1k\Downloads\image-icon\at-email.gif"/>
            <p:cNvPicPr>
              <a:picLocks noChangeAspect="1" noChangeArrowheads="1"/>
            </p:cNvPicPr>
            <p:nvPr/>
          </p:nvPicPr>
          <p:blipFill>
            <a:blip r:embed="rId7" cstate="print"/>
            <a:srcRect/>
            <a:stretch>
              <a:fillRect/>
            </a:stretch>
          </p:blipFill>
          <p:spPr bwMode="auto">
            <a:xfrm>
              <a:off x="4959689" y="5600728"/>
              <a:ext cx="519320" cy="542925"/>
            </a:xfrm>
            <a:prstGeom prst="rect">
              <a:avLst/>
            </a:prstGeom>
            <a:grpFill/>
          </p:spPr>
        </p:pic>
        <p:pic>
          <p:nvPicPr>
            <p:cNvPr id="29" name="Picture 5" descr="C:\Users\g3n1k\Downloads\image-icon\telephone.jpg"/>
            <p:cNvPicPr>
              <a:picLocks noChangeAspect="1" noChangeArrowheads="1"/>
            </p:cNvPicPr>
            <p:nvPr/>
          </p:nvPicPr>
          <p:blipFill>
            <a:blip r:embed="rId8" cstate="print"/>
            <a:srcRect/>
            <a:stretch>
              <a:fillRect/>
            </a:stretch>
          </p:blipFill>
          <p:spPr bwMode="auto">
            <a:xfrm>
              <a:off x="5685059" y="5600728"/>
              <a:ext cx="583095" cy="608355"/>
            </a:xfrm>
            <a:prstGeom prst="rect">
              <a:avLst/>
            </a:prstGeom>
            <a:grpFill/>
          </p:spPr>
        </p:pic>
        <p:pic>
          <p:nvPicPr>
            <p:cNvPr id="30" name="Picture 7" descr="C:\Users\g3n1k\Downloads\image-icon\img1284_size1.png"/>
            <p:cNvPicPr>
              <a:picLocks noChangeAspect="1" noChangeArrowheads="1"/>
            </p:cNvPicPr>
            <p:nvPr/>
          </p:nvPicPr>
          <p:blipFill>
            <a:blip r:embed="rId9" cstate="print"/>
            <a:srcRect/>
            <a:stretch>
              <a:fillRect/>
            </a:stretch>
          </p:blipFill>
          <p:spPr bwMode="auto">
            <a:xfrm>
              <a:off x="6344487" y="5672166"/>
              <a:ext cx="510209" cy="533400"/>
            </a:xfrm>
            <a:prstGeom prst="rect">
              <a:avLst/>
            </a:prstGeom>
            <a:grpFill/>
          </p:spPr>
        </p:pic>
        <p:pic>
          <p:nvPicPr>
            <p:cNvPr id="31" name="Picture 8" descr="C:\Users\g3n1k\Downloads\image-icon\stock-vector-newspaper-icon-47738779.jpg"/>
            <p:cNvPicPr>
              <a:picLocks noChangeAspect="1" noChangeArrowheads="1"/>
            </p:cNvPicPr>
            <p:nvPr/>
          </p:nvPicPr>
          <p:blipFill>
            <a:blip r:embed="rId10" cstate="print"/>
            <a:srcRect/>
            <a:stretch>
              <a:fillRect/>
            </a:stretch>
          </p:blipFill>
          <p:spPr bwMode="auto">
            <a:xfrm>
              <a:off x="7003915" y="5672166"/>
              <a:ext cx="510209" cy="556860"/>
            </a:xfrm>
            <a:prstGeom prst="rect">
              <a:avLst/>
            </a:prstGeom>
            <a:grpFill/>
          </p:spPr>
        </p:pic>
      </p:grpSp>
      <p:sp>
        <p:nvSpPr>
          <p:cNvPr id="12" name="Right Arrow 11"/>
          <p:cNvSpPr/>
          <p:nvPr/>
        </p:nvSpPr>
        <p:spPr bwMode="auto">
          <a:xfrm>
            <a:off x="2525248" y="3196446"/>
            <a:ext cx="577849" cy="533400"/>
          </a:xfrm>
          <a:prstGeom prst="rightArrow">
            <a:avLst>
              <a:gd name="adj1" fmla="val 33607"/>
              <a:gd name="adj2" fmla="val 43866"/>
            </a:avLst>
          </a:prstGeom>
          <a:effectLst>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3" name="Right Arrow 12"/>
          <p:cNvSpPr/>
          <p:nvPr/>
        </p:nvSpPr>
        <p:spPr bwMode="auto">
          <a:xfrm rot="16200000">
            <a:off x="1261591" y="4174353"/>
            <a:ext cx="533399" cy="577850"/>
          </a:xfrm>
          <a:prstGeom prst="rightArrow">
            <a:avLst>
              <a:gd name="adj1" fmla="val 33607"/>
              <a:gd name="adj2" fmla="val 43866"/>
            </a:avLst>
          </a:prstGeom>
          <a:effectLst>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4" name="Rounded Rectangle 13"/>
          <p:cNvSpPr/>
          <p:nvPr/>
        </p:nvSpPr>
        <p:spPr bwMode="auto">
          <a:xfrm>
            <a:off x="5715000" y="4648200"/>
            <a:ext cx="1440159" cy="642392"/>
          </a:xfrm>
          <a:prstGeom prst="roundRect">
            <a:avLst/>
          </a:prstGeom>
          <a:noFill/>
          <a:ln/>
        </p:spPr>
        <p:style>
          <a:lnRef idx="1">
            <a:schemeClr val="accent1"/>
          </a:lnRef>
          <a:fillRef idx="2">
            <a:schemeClr val="accent1"/>
          </a:fillRef>
          <a:effectRef idx="1">
            <a:schemeClr val="accent1"/>
          </a:effectRef>
          <a:fontRef idx="minor">
            <a:schemeClr val="dk1"/>
          </a:fontRef>
        </p:style>
        <p:txBody>
          <a:bodyPr anchor="ctr">
            <a:flatTx/>
          </a:bodyPr>
          <a:lstStyle/>
          <a:p>
            <a:pPr algn="ctr">
              <a:defRPr/>
            </a:pPr>
            <a:r>
              <a:rPr lang="en-US" sz="1600" b="1" dirty="0">
                <a:solidFill>
                  <a:schemeClr val="accent1">
                    <a:lumMod val="75000"/>
                  </a:schemeClr>
                </a:solidFill>
                <a:latin typeface="Tahoma" pitchFamily="34" charset="0"/>
                <a:cs typeface="Tahoma" pitchFamily="34" charset="0"/>
              </a:rPr>
              <a:t>INPUT</a:t>
            </a:r>
          </a:p>
        </p:txBody>
      </p:sp>
      <p:grpSp>
        <p:nvGrpSpPr>
          <p:cNvPr id="5" name="Group 33"/>
          <p:cNvGrpSpPr>
            <a:grpSpLocks/>
          </p:cNvGrpSpPr>
          <p:nvPr/>
        </p:nvGrpSpPr>
        <p:grpSpPr bwMode="auto">
          <a:xfrm>
            <a:off x="6653428" y="1277144"/>
            <a:ext cx="2971799" cy="1905000"/>
            <a:chOff x="457200" y="1905000"/>
            <a:chExt cx="8212207" cy="3581400"/>
          </a:xfrm>
        </p:grpSpPr>
        <p:pic>
          <p:nvPicPr>
            <p:cNvPr id="22562" name="Picture 2" descr="C:\BOS\Grafik_SumberInformasi.jpg"/>
            <p:cNvPicPr>
              <a:picLocks noChangeAspect="1" noChangeArrowheads="1"/>
            </p:cNvPicPr>
            <p:nvPr/>
          </p:nvPicPr>
          <p:blipFill>
            <a:blip r:embed="rId11" cstate="print"/>
            <a:srcRect/>
            <a:stretch>
              <a:fillRect/>
            </a:stretch>
          </p:blipFill>
          <p:spPr bwMode="auto">
            <a:xfrm>
              <a:off x="457200" y="1905000"/>
              <a:ext cx="3997234" cy="3581400"/>
            </a:xfrm>
            <a:prstGeom prst="rect">
              <a:avLst/>
            </a:prstGeom>
            <a:noFill/>
            <a:ln w="9525">
              <a:noFill/>
              <a:miter lim="800000"/>
              <a:headEnd/>
              <a:tailEnd/>
            </a:ln>
          </p:spPr>
        </p:pic>
        <p:pic>
          <p:nvPicPr>
            <p:cNvPr id="22563" name="Picture 3" descr="C:\BOS\Grafik_Status_Pelaku.jpg"/>
            <p:cNvPicPr>
              <a:picLocks noChangeAspect="1" noChangeArrowheads="1"/>
            </p:cNvPicPr>
            <p:nvPr/>
          </p:nvPicPr>
          <p:blipFill>
            <a:blip r:embed="rId12" cstate="print"/>
            <a:srcRect/>
            <a:stretch>
              <a:fillRect/>
            </a:stretch>
          </p:blipFill>
          <p:spPr bwMode="auto">
            <a:xfrm>
              <a:off x="4343400" y="1905000"/>
              <a:ext cx="4326007" cy="3581400"/>
            </a:xfrm>
            <a:prstGeom prst="rect">
              <a:avLst/>
            </a:prstGeom>
            <a:noFill/>
            <a:ln w="9525">
              <a:noFill/>
              <a:miter lim="800000"/>
              <a:headEnd/>
              <a:tailEnd/>
            </a:ln>
          </p:spPr>
        </p:pic>
      </p:grpSp>
      <p:sp>
        <p:nvSpPr>
          <p:cNvPr id="16" name="Right Arrow 15"/>
          <p:cNvSpPr/>
          <p:nvPr/>
        </p:nvSpPr>
        <p:spPr bwMode="auto">
          <a:xfrm>
            <a:off x="3103778" y="1429544"/>
            <a:ext cx="412750" cy="304800"/>
          </a:xfrm>
          <a:prstGeom prst="rightArrow">
            <a:avLst/>
          </a:prstGeom>
          <a:effectLst>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ight Arrow 17"/>
          <p:cNvSpPr/>
          <p:nvPr/>
        </p:nvSpPr>
        <p:spPr bwMode="auto">
          <a:xfrm>
            <a:off x="3080792" y="2186054"/>
            <a:ext cx="412750" cy="304800"/>
          </a:xfrm>
          <a:prstGeom prst="rightArrow">
            <a:avLst/>
          </a:prstGeom>
          <a:effectLst>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9" name="Rounded Rectangle 18"/>
          <p:cNvSpPr/>
          <p:nvPr/>
        </p:nvSpPr>
        <p:spPr bwMode="auto">
          <a:xfrm>
            <a:off x="344488" y="1277144"/>
            <a:ext cx="1584176" cy="561980"/>
          </a:xfrm>
          <a:prstGeom prst="roundRect">
            <a:avLst/>
          </a:prstGeom>
          <a:noFill/>
          <a:ln/>
        </p:spPr>
        <p:style>
          <a:lnRef idx="1">
            <a:schemeClr val="accent1"/>
          </a:lnRef>
          <a:fillRef idx="2">
            <a:schemeClr val="accent1"/>
          </a:fillRef>
          <a:effectRef idx="1">
            <a:schemeClr val="accent1"/>
          </a:effectRef>
          <a:fontRef idx="minor">
            <a:schemeClr val="dk1"/>
          </a:fontRef>
        </p:style>
        <p:txBody>
          <a:bodyPr anchor="ctr">
            <a:flatTx/>
          </a:bodyPr>
          <a:lstStyle/>
          <a:p>
            <a:pPr algn="ctr">
              <a:defRPr/>
            </a:pPr>
            <a:r>
              <a:rPr lang="en-US" sz="1600" b="1" dirty="0" smtClean="0">
                <a:solidFill>
                  <a:schemeClr val="accent1">
                    <a:lumMod val="75000"/>
                  </a:schemeClr>
                </a:solidFill>
                <a:latin typeface="Tahoma" pitchFamily="34" charset="0"/>
                <a:cs typeface="Tahoma" pitchFamily="34" charset="0"/>
              </a:rPr>
              <a:t> COMPLAINT </a:t>
            </a:r>
            <a:r>
              <a:rPr lang="en-US" sz="1600" b="1" dirty="0">
                <a:solidFill>
                  <a:schemeClr val="accent1">
                    <a:lumMod val="75000"/>
                  </a:schemeClr>
                </a:solidFill>
                <a:latin typeface="Tahoma" pitchFamily="34" charset="0"/>
                <a:cs typeface="Tahoma" pitchFamily="34" charset="0"/>
              </a:rPr>
              <a:t>ON-LINE</a:t>
            </a:r>
          </a:p>
        </p:txBody>
      </p:sp>
      <p:pic>
        <p:nvPicPr>
          <p:cNvPr id="22560" name="Picture 2"/>
          <p:cNvPicPr>
            <a:picLocks noChangeAspect="1" noChangeArrowheads="1"/>
          </p:cNvPicPr>
          <p:nvPr/>
        </p:nvPicPr>
        <p:blipFill>
          <a:blip r:embed="rId13" cstate="print"/>
          <a:srcRect/>
          <a:stretch>
            <a:fillRect/>
          </a:stretch>
        </p:blipFill>
        <p:spPr bwMode="auto">
          <a:xfrm>
            <a:off x="1948078" y="1124744"/>
            <a:ext cx="1052512" cy="971550"/>
          </a:xfrm>
          <a:prstGeom prst="rect">
            <a:avLst/>
          </a:prstGeom>
          <a:noFill/>
          <a:ln w="9525">
            <a:noFill/>
            <a:miter lim="800000"/>
            <a:headEnd/>
            <a:tailEnd/>
          </a:ln>
        </p:spPr>
      </p:pic>
      <p:sp>
        <p:nvSpPr>
          <p:cNvPr id="22" name="Flowchart: Document 21"/>
          <p:cNvSpPr/>
          <p:nvPr/>
        </p:nvSpPr>
        <p:spPr bwMode="auto">
          <a:xfrm>
            <a:off x="7315200" y="4572000"/>
            <a:ext cx="2378514" cy="10668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i="1" dirty="0">
                <a:solidFill>
                  <a:schemeClr val="tx1"/>
                </a:solidFill>
                <a:latin typeface="Arial Narrow" pitchFamily="34" charset="0"/>
              </a:rPr>
              <a:t>BOS Management </a:t>
            </a:r>
            <a:r>
              <a:rPr lang="en-US" sz="1600" b="1" i="1" dirty="0" smtClean="0">
                <a:solidFill>
                  <a:schemeClr val="tx1"/>
                </a:solidFill>
                <a:latin typeface="Arial Narrow" pitchFamily="34" charset="0"/>
              </a:rPr>
              <a:t>Teams: </a:t>
            </a:r>
            <a:r>
              <a:rPr lang="en-US" sz="1600" b="1" i="1" dirty="0">
                <a:solidFill>
                  <a:schemeClr val="tx1"/>
                </a:solidFill>
                <a:latin typeface="Arial Narrow" pitchFamily="34" charset="0"/>
              </a:rPr>
              <a:t>Central, Province and District</a:t>
            </a:r>
          </a:p>
        </p:txBody>
      </p:sp>
      <p:sp>
        <p:nvSpPr>
          <p:cNvPr id="36" name="Title 1"/>
          <p:cNvSpPr txBox="1">
            <a:spLocks/>
          </p:cNvSpPr>
          <p:nvPr/>
        </p:nvSpPr>
        <p:spPr>
          <a:xfrm>
            <a:off x="495300" y="142852"/>
            <a:ext cx="8915400" cy="928694"/>
          </a:xfrm>
          <a:prstGeom prst="rect">
            <a:avLst/>
          </a:prstGeom>
        </p:spPr>
        <p:txBody>
          <a:bodyPr>
            <a:normAutofit fontScale="85000" lnSpcReduction="20000"/>
          </a:bodyPr>
          <a:lstStyle/>
          <a:p>
            <a:pPr algn="ctr">
              <a:spcBef>
                <a:spcPct val="0"/>
              </a:spcBef>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E-Complaint</a:t>
            </a:r>
            <a:r>
              <a:rPr kumimoji="0" lang="id-ID" sz="40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4000" b="1" i="0" u="none" strike="noStrike" kern="1200" cap="none" spc="0" normalizeH="0" baseline="0" noProof="0" dirty="0" smtClean="0">
                <a:ln>
                  <a:noFill/>
                </a:ln>
                <a:solidFill>
                  <a:schemeClr val="tx1"/>
                </a:solidFill>
                <a:effectLst/>
                <a:uLnTx/>
                <a:uFillTx/>
                <a:latin typeface="+mj-lt"/>
                <a:ea typeface="+mj-ea"/>
                <a:cs typeface="+mj-cs"/>
              </a:rPr>
              <a:t>Handling System</a:t>
            </a:r>
          </a:p>
          <a:p>
            <a:pPr algn="ctr">
              <a:spcBef>
                <a:spcPct val="0"/>
              </a:spcBef>
              <a:defRPr/>
            </a:pPr>
            <a:r>
              <a:rPr lang="en-US" sz="4000" b="1" dirty="0" smtClean="0"/>
              <a:t>(www.bos.kemdikbud.go.id)</a:t>
            </a:r>
            <a:endParaRPr lang="id-ID" sz="4000" b="1" dirty="0" smtClean="0"/>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38" name="Down Arrow 37"/>
          <p:cNvSpPr/>
          <p:nvPr/>
        </p:nvSpPr>
        <p:spPr>
          <a:xfrm>
            <a:off x="8001000" y="4038600"/>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bwMode="auto">
          <a:xfrm>
            <a:off x="200472" y="6000768"/>
            <a:ext cx="3466644" cy="642942"/>
          </a:xfrm>
          <a:prstGeom prst="roundRect">
            <a:avLst/>
          </a:prstGeom>
          <a:noFill/>
          <a:ln/>
        </p:spPr>
        <p:style>
          <a:lnRef idx="1">
            <a:schemeClr val="accent1"/>
          </a:lnRef>
          <a:fillRef idx="2">
            <a:schemeClr val="accent1"/>
          </a:fillRef>
          <a:effectRef idx="1">
            <a:schemeClr val="accent1"/>
          </a:effectRef>
          <a:fontRef idx="minor">
            <a:schemeClr val="dk1"/>
          </a:fontRef>
        </p:style>
        <p:txBody>
          <a:bodyPr anchor="ctr">
            <a:flatTx/>
          </a:bodyPr>
          <a:lstStyle/>
          <a:p>
            <a:pPr algn="ctr">
              <a:defRPr/>
            </a:pPr>
            <a:r>
              <a:rPr lang="en-US" sz="1600" b="1" dirty="0" smtClean="0">
                <a:solidFill>
                  <a:schemeClr val="accent1">
                    <a:lumMod val="75000"/>
                  </a:schemeClr>
                </a:solidFill>
                <a:latin typeface="Tahoma" pitchFamily="34" charset="0"/>
                <a:cs typeface="Tahoma" pitchFamily="34" charset="0"/>
              </a:rPr>
              <a:t>Telephone, newspaper, letters, email, direct visit </a:t>
            </a:r>
            <a:endParaRPr lang="en-US" sz="1600" b="1" dirty="0">
              <a:solidFill>
                <a:schemeClr val="accent1">
                  <a:lumMod val="75000"/>
                </a:schemeClr>
              </a:solidFill>
              <a:latin typeface="Tahoma" pitchFamily="34" charset="0"/>
              <a:cs typeface="Tahoma" pitchFamily="34" charset="0"/>
            </a:endParaRPr>
          </a:p>
          <a:p>
            <a:pPr algn="ctr">
              <a:defRPr/>
            </a:pPr>
            <a:endParaRPr lang="en-US" sz="1200" b="1" dirty="0">
              <a:solidFill>
                <a:schemeClr val="accent1">
                  <a:lumMod val="75000"/>
                </a:schemeClr>
              </a:solidFill>
              <a:latin typeface="Tahoma" pitchFamily="34" charset="0"/>
              <a:cs typeface="Tahoma" pitchFamily="34" charset="0"/>
            </a:endParaRPr>
          </a:p>
        </p:txBody>
      </p:sp>
      <p:sp>
        <p:nvSpPr>
          <p:cNvPr id="32" name="Slide Number Placeholder 31"/>
          <p:cNvSpPr>
            <a:spLocks noGrp="1"/>
          </p:cNvSpPr>
          <p:nvPr>
            <p:ph type="sldNum" sz="quarter" idx="12"/>
          </p:nvPr>
        </p:nvSpPr>
        <p:spPr/>
        <p:txBody>
          <a:bodyPr/>
          <a:lstStyle/>
          <a:p>
            <a:fld id="{0084C89F-D2B4-4BD8-8A29-9F476E1BEF85}" type="slidenum">
              <a:rPr lang="id-ID" smtClean="0"/>
              <a:pPr/>
              <a:t>16</a:t>
            </a:fld>
            <a:endParaRPr lang="id-ID" dirty="0"/>
          </a:p>
        </p:txBody>
      </p:sp>
      <p:sp>
        <p:nvSpPr>
          <p:cNvPr id="33" name="Down Arrow 32"/>
          <p:cNvSpPr/>
          <p:nvPr/>
        </p:nvSpPr>
        <p:spPr>
          <a:xfrm>
            <a:off x="6248400" y="54102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bwMode="auto">
          <a:xfrm>
            <a:off x="5791200" y="5943600"/>
            <a:ext cx="1440159" cy="642392"/>
          </a:xfrm>
          <a:prstGeom prst="roundRect">
            <a:avLst/>
          </a:prstGeom>
          <a:noFill/>
          <a:ln/>
        </p:spPr>
        <p:style>
          <a:lnRef idx="1">
            <a:schemeClr val="accent1"/>
          </a:lnRef>
          <a:fillRef idx="2">
            <a:schemeClr val="accent1"/>
          </a:fillRef>
          <a:effectRef idx="1">
            <a:schemeClr val="accent1"/>
          </a:effectRef>
          <a:fontRef idx="minor">
            <a:schemeClr val="dk1"/>
          </a:fontRef>
        </p:style>
        <p:txBody>
          <a:bodyPr anchor="ctr">
            <a:flatTx/>
          </a:bodyPr>
          <a:lstStyle/>
          <a:p>
            <a:pPr algn="ctr">
              <a:defRPr/>
            </a:pPr>
            <a:r>
              <a:rPr lang="en-US" sz="1600" b="1" dirty="0" smtClean="0">
                <a:solidFill>
                  <a:schemeClr val="accent1">
                    <a:lumMod val="75000"/>
                  </a:schemeClr>
                </a:solidFill>
                <a:latin typeface="Tahoma" pitchFamily="34" charset="0"/>
                <a:cs typeface="Tahoma" pitchFamily="34" charset="0"/>
              </a:rPr>
              <a:t>HANDLING SYSTEM</a:t>
            </a:r>
            <a:endParaRPr lang="en-US" sz="1600" b="1" dirty="0">
              <a:solidFill>
                <a:schemeClr val="accent1">
                  <a:lumMod val="75000"/>
                </a:schemeClr>
              </a:solidFill>
              <a:latin typeface="Tahoma" pitchFamily="34" charset="0"/>
              <a:cs typeface="Tahoma" pitchFamily="34" charset="0"/>
            </a:endParaRPr>
          </a:p>
        </p:txBody>
      </p:sp>
      <p:sp>
        <p:nvSpPr>
          <p:cNvPr id="35" name="Right Arrow 34"/>
          <p:cNvSpPr/>
          <p:nvPr/>
        </p:nvSpPr>
        <p:spPr bwMode="auto">
          <a:xfrm>
            <a:off x="7315200" y="6172200"/>
            <a:ext cx="412750" cy="304800"/>
          </a:xfrm>
          <a:prstGeom prst="rightArrow">
            <a:avLst/>
          </a:prstGeom>
          <a:effectLst>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7" name="TextBox 36"/>
          <p:cNvSpPr txBox="1"/>
          <p:nvPr/>
        </p:nvSpPr>
        <p:spPr>
          <a:xfrm>
            <a:off x="7924800" y="6172200"/>
            <a:ext cx="1366721" cy="369332"/>
          </a:xfrm>
          <a:prstGeom prst="rect">
            <a:avLst/>
          </a:prstGeom>
          <a:noFill/>
        </p:spPr>
        <p:txBody>
          <a:bodyPr wrap="none" rtlCol="0">
            <a:spAutoFit/>
          </a:bodyPr>
          <a:lstStyle/>
          <a:p>
            <a:r>
              <a:rPr lang="en-US" b="1" dirty="0" smtClean="0"/>
              <a:t>Next Page….</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33" descr="traffic_light_-_caution4.gif"/>
          <p:cNvPicPr>
            <a:picLocks noChangeAspect="1"/>
          </p:cNvPicPr>
          <p:nvPr/>
        </p:nvPicPr>
        <p:blipFill>
          <a:blip r:embed="rId3" cstate="print"/>
          <a:srcRect/>
          <a:stretch>
            <a:fillRect/>
          </a:stretch>
        </p:blipFill>
        <p:spPr bwMode="auto">
          <a:xfrm>
            <a:off x="7391400" y="4419600"/>
            <a:ext cx="1647429" cy="1828800"/>
          </a:xfrm>
          <a:prstGeom prst="rect">
            <a:avLst/>
          </a:prstGeom>
          <a:noFill/>
          <a:ln w="9525">
            <a:noFill/>
            <a:miter lim="800000"/>
            <a:headEnd/>
            <a:tailEnd/>
          </a:ln>
        </p:spPr>
      </p:pic>
      <p:pic>
        <p:nvPicPr>
          <p:cNvPr id="4" name="Picture 4"/>
          <p:cNvPicPr>
            <a:picLocks noGrp="1" noChangeAspect="1" noChangeArrowheads="1"/>
          </p:cNvPicPr>
          <p:nvPr>
            <p:ph sz="quarter" idx="4294967295"/>
          </p:nvPr>
        </p:nvPicPr>
        <p:blipFill>
          <a:blip r:embed="rId4" cstate="print"/>
          <a:srcRect/>
          <a:stretch>
            <a:fillRect/>
          </a:stretch>
        </p:blipFill>
        <p:spPr>
          <a:xfrm>
            <a:off x="3" y="2524130"/>
            <a:ext cx="1470422" cy="1000125"/>
          </a:xfrm>
          <a:solidFill>
            <a:schemeClr val="tx2">
              <a:lumMod val="50000"/>
              <a:lumOff val="50000"/>
            </a:schemeClr>
          </a:solidFill>
        </p:spPr>
      </p:pic>
      <p:pic>
        <p:nvPicPr>
          <p:cNvPr id="5" name="Picture 5"/>
          <p:cNvPicPr>
            <a:picLocks noChangeAspect="1" noChangeArrowheads="1"/>
          </p:cNvPicPr>
          <p:nvPr/>
        </p:nvPicPr>
        <p:blipFill>
          <a:blip r:embed="rId5" cstate="print"/>
          <a:srcRect/>
          <a:stretch>
            <a:fillRect/>
          </a:stretch>
        </p:blipFill>
        <p:spPr bwMode="auto">
          <a:xfrm>
            <a:off x="4720829" y="1988840"/>
            <a:ext cx="1599406" cy="1902123"/>
          </a:xfrm>
          <a:prstGeom prst="rect">
            <a:avLst/>
          </a:prstGeom>
          <a:solidFill>
            <a:schemeClr val="bg1">
              <a:lumMod val="85000"/>
            </a:schemeClr>
          </a:solidFill>
          <a:ln w="9525">
            <a:noFill/>
            <a:miter lim="800000"/>
            <a:headEnd/>
            <a:tailEnd/>
          </a:ln>
        </p:spPr>
      </p:pic>
      <p:pic>
        <p:nvPicPr>
          <p:cNvPr id="6" name="Picture 4"/>
          <p:cNvPicPr>
            <a:picLocks noChangeAspect="1" noChangeArrowheads="1"/>
          </p:cNvPicPr>
          <p:nvPr/>
        </p:nvPicPr>
        <p:blipFill>
          <a:blip r:embed="rId6" cstate="print"/>
          <a:srcRect/>
          <a:stretch>
            <a:fillRect/>
          </a:stretch>
        </p:blipFill>
        <p:spPr bwMode="auto">
          <a:xfrm>
            <a:off x="7543800" y="2438400"/>
            <a:ext cx="1222772" cy="1143000"/>
          </a:xfrm>
          <a:prstGeom prst="rect">
            <a:avLst/>
          </a:prstGeom>
          <a:solidFill>
            <a:schemeClr val="bg2">
              <a:lumMod val="10000"/>
            </a:schemeClr>
          </a:solidFill>
          <a:ln w="9525">
            <a:noFill/>
            <a:miter lim="800000"/>
            <a:headEnd/>
            <a:tailEnd/>
          </a:ln>
        </p:spPr>
      </p:pic>
      <p:pic>
        <p:nvPicPr>
          <p:cNvPr id="23558" name="Picture 7"/>
          <p:cNvPicPr>
            <a:picLocks noChangeAspect="1" noChangeArrowheads="1"/>
          </p:cNvPicPr>
          <p:nvPr/>
        </p:nvPicPr>
        <p:blipFill>
          <a:blip r:embed="rId7" cstate="print"/>
          <a:srcRect/>
          <a:stretch>
            <a:fillRect/>
          </a:stretch>
        </p:blipFill>
        <p:spPr bwMode="auto">
          <a:xfrm>
            <a:off x="2146303" y="4077073"/>
            <a:ext cx="1676797" cy="1800200"/>
          </a:xfrm>
          <a:prstGeom prst="rect">
            <a:avLst/>
          </a:prstGeom>
          <a:noFill/>
          <a:ln w="9525">
            <a:noFill/>
            <a:miter lim="800000"/>
            <a:headEnd/>
            <a:tailEnd/>
          </a:ln>
        </p:spPr>
      </p:pic>
      <p:sp>
        <p:nvSpPr>
          <p:cNvPr id="23559" name="TextBox 8"/>
          <p:cNvSpPr txBox="1">
            <a:spLocks noChangeArrowheads="1"/>
          </p:cNvSpPr>
          <p:nvPr/>
        </p:nvSpPr>
        <p:spPr bwMode="auto">
          <a:xfrm>
            <a:off x="338800" y="1844825"/>
            <a:ext cx="1468702" cy="338554"/>
          </a:xfrm>
          <a:prstGeom prst="rect">
            <a:avLst/>
          </a:prstGeom>
          <a:noFill/>
          <a:ln w="9525">
            <a:noFill/>
            <a:miter lim="800000"/>
            <a:headEnd/>
            <a:tailEnd/>
          </a:ln>
        </p:spPr>
        <p:txBody>
          <a:bodyPr wrap="square">
            <a:spAutoFit/>
          </a:bodyPr>
          <a:lstStyle/>
          <a:p>
            <a:r>
              <a:rPr lang="en-US" sz="1600" b="1" dirty="0" smtClean="0">
                <a:latin typeface="Tahoma" pitchFamily="34" charset="0"/>
                <a:cs typeface="Tahoma" pitchFamily="34" charset="0"/>
              </a:rPr>
              <a:t> 1. Record</a:t>
            </a:r>
            <a:endParaRPr lang="id-ID" sz="1600" b="1" dirty="0">
              <a:latin typeface="Tahoma" pitchFamily="34" charset="0"/>
              <a:cs typeface="Tahoma" pitchFamily="34" charset="0"/>
            </a:endParaRPr>
          </a:p>
        </p:txBody>
      </p:sp>
      <p:sp>
        <p:nvSpPr>
          <p:cNvPr id="23560" name="TextBox 9"/>
          <p:cNvSpPr txBox="1">
            <a:spLocks noChangeArrowheads="1"/>
          </p:cNvSpPr>
          <p:nvPr/>
        </p:nvSpPr>
        <p:spPr bwMode="auto">
          <a:xfrm>
            <a:off x="4044950" y="1412777"/>
            <a:ext cx="2971800" cy="338554"/>
          </a:xfrm>
          <a:prstGeom prst="rect">
            <a:avLst/>
          </a:prstGeom>
          <a:noFill/>
          <a:ln w="9525">
            <a:noFill/>
            <a:miter lim="800000"/>
            <a:headEnd/>
            <a:tailEnd/>
          </a:ln>
        </p:spPr>
        <p:txBody>
          <a:bodyPr wrap="square">
            <a:spAutoFit/>
          </a:bodyPr>
          <a:lstStyle/>
          <a:p>
            <a:r>
              <a:rPr lang="en-US" sz="1600" b="1" dirty="0" smtClean="0">
                <a:latin typeface="Tahoma" pitchFamily="34" charset="0"/>
                <a:cs typeface="Tahoma" pitchFamily="34" charset="0"/>
              </a:rPr>
              <a:t>2b. Clarify </a:t>
            </a:r>
            <a:r>
              <a:rPr lang="en-US" sz="1600" b="1" dirty="0">
                <a:latin typeface="Tahoma" pitchFamily="34" charset="0"/>
                <a:cs typeface="Tahoma" pitchFamily="34" charset="0"/>
              </a:rPr>
              <a:t>&amp; </a:t>
            </a:r>
            <a:r>
              <a:rPr lang="en-US" sz="1600" b="1" dirty="0" smtClean="0">
                <a:latin typeface="Tahoma" pitchFamily="34" charset="0"/>
                <a:cs typeface="Tahoma" pitchFamily="34" charset="0"/>
              </a:rPr>
              <a:t>Investigate</a:t>
            </a:r>
            <a:endParaRPr lang="id-ID" sz="1200" b="1" dirty="0">
              <a:latin typeface="Tahoma" pitchFamily="34" charset="0"/>
              <a:cs typeface="Tahoma" pitchFamily="34" charset="0"/>
            </a:endParaRPr>
          </a:p>
        </p:txBody>
      </p:sp>
      <p:sp>
        <p:nvSpPr>
          <p:cNvPr id="23561" name="TextBox 10"/>
          <p:cNvSpPr txBox="1">
            <a:spLocks noChangeArrowheads="1"/>
          </p:cNvSpPr>
          <p:nvPr/>
        </p:nvSpPr>
        <p:spPr bwMode="auto">
          <a:xfrm>
            <a:off x="6934200" y="1524000"/>
            <a:ext cx="2413001" cy="584775"/>
          </a:xfrm>
          <a:prstGeom prst="rect">
            <a:avLst/>
          </a:prstGeom>
          <a:noFill/>
          <a:ln w="9525">
            <a:noFill/>
            <a:miter lim="800000"/>
            <a:headEnd/>
            <a:tailEnd/>
          </a:ln>
        </p:spPr>
        <p:txBody>
          <a:bodyPr wrap="square">
            <a:spAutoFit/>
          </a:bodyPr>
          <a:lstStyle/>
          <a:p>
            <a:pPr algn="ctr"/>
            <a:r>
              <a:rPr lang="en-US" sz="1600" b="1" dirty="0" smtClean="0">
                <a:latin typeface="Tahoma" pitchFamily="34" charset="0"/>
                <a:cs typeface="Tahoma" pitchFamily="34" charset="0"/>
              </a:rPr>
              <a:t>3. Analyze and Handle</a:t>
            </a:r>
            <a:endParaRPr lang="id-ID" sz="1600" b="1" dirty="0">
              <a:latin typeface="Tahoma" pitchFamily="34" charset="0"/>
              <a:cs typeface="Tahoma" pitchFamily="34" charset="0"/>
            </a:endParaRPr>
          </a:p>
        </p:txBody>
      </p:sp>
      <p:sp>
        <p:nvSpPr>
          <p:cNvPr id="23562" name="TextBox 12"/>
          <p:cNvSpPr txBox="1">
            <a:spLocks noChangeArrowheads="1"/>
          </p:cNvSpPr>
          <p:nvPr/>
        </p:nvSpPr>
        <p:spPr bwMode="auto">
          <a:xfrm>
            <a:off x="1279525" y="5877272"/>
            <a:ext cx="2930525" cy="338554"/>
          </a:xfrm>
          <a:prstGeom prst="rect">
            <a:avLst/>
          </a:prstGeom>
          <a:noFill/>
          <a:ln w="9525">
            <a:noFill/>
            <a:miter lim="800000"/>
            <a:headEnd/>
            <a:tailEnd/>
          </a:ln>
        </p:spPr>
        <p:txBody>
          <a:bodyPr wrap="square">
            <a:spAutoFit/>
          </a:bodyPr>
          <a:lstStyle/>
          <a:p>
            <a:r>
              <a:rPr lang="en-US" sz="1600" b="1" dirty="0" smtClean="0">
                <a:latin typeface="Tahoma" pitchFamily="34" charset="0"/>
                <a:cs typeface="Tahoma" pitchFamily="34" charset="0"/>
              </a:rPr>
              <a:t>6. Disseminate to Public</a:t>
            </a:r>
            <a:endParaRPr lang="id-ID" sz="1600" b="1" dirty="0">
              <a:latin typeface="Tahoma" pitchFamily="34" charset="0"/>
              <a:cs typeface="Tahoma" pitchFamily="34" charset="0"/>
            </a:endParaRPr>
          </a:p>
        </p:txBody>
      </p:sp>
      <p:sp>
        <p:nvSpPr>
          <p:cNvPr id="14" name="Right Arrow 13"/>
          <p:cNvSpPr/>
          <p:nvPr/>
        </p:nvSpPr>
        <p:spPr>
          <a:xfrm>
            <a:off x="2288704" y="2590800"/>
            <a:ext cx="2199955" cy="766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b="1" dirty="0">
              <a:latin typeface="Tahoma" pitchFamily="34" charset="0"/>
              <a:cs typeface="Tahoma" pitchFamily="34" charset="0"/>
            </a:endParaRPr>
          </a:p>
        </p:txBody>
      </p:sp>
      <p:sp>
        <p:nvSpPr>
          <p:cNvPr id="15" name="Right Arrow 14"/>
          <p:cNvSpPr/>
          <p:nvPr/>
        </p:nvSpPr>
        <p:spPr>
          <a:xfrm>
            <a:off x="6521450" y="2636912"/>
            <a:ext cx="946150" cy="720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b="1">
              <a:latin typeface="Tahoma" pitchFamily="34" charset="0"/>
              <a:cs typeface="Tahoma" pitchFamily="34" charset="0"/>
            </a:endParaRPr>
          </a:p>
        </p:txBody>
      </p:sp>
      <p:sp>
        <p:nvSpPr>
          <p:cNvPr id="25" name="Left Arrow 24"/>
          <p:cNvSpPr/>
          <p:nvPr/>
        </p:nvSpPr>
        <p:spPr>
          <a:xfrm>
            <a:off x="3733800" y="4876800"/>
            <a:ext cx="2590800" cy="571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b="1">
              <a:latin typeface="Tahoma" pitchFamily="34" charset="0"/>
              <a:cs typeface="Tahoma" pitchFamily="34" charset="0"/>
            </a:endParaRPr>
          </a:p>
        </p:txBody>
      </p:sp>
      <p:sp>
        <p:nvSpPr>
          <p:cNvPr id="23567" name="TextBox 29"/>
          <p:cNvSpPr txBox="1">
            <a:spLocks noChangeArrowheads="1"/>
          </p:cNvSpPr>
          <p:nvPr/>
        </p:nvSpPr>
        <p:spPr bwMode="auto">
          <a:xfrm>
            <a:off x="2724150" y="2819405"/>
            <a:ext cx="1485900" cy="307975"/>
          </a:xfrm>
          <a:prstGeom prst="rect">
            <a:avLst/>
          </a:prstGeom>
          <a:noFill/>
          <a:ln w="9525">
            <a:noFill/>
            <a:miter lim="800000"/>
            <a:headEnd/>
            <a:tailEnd/>
          </a:ln>
        </p:spPr>
        <p:txBody>
          <a:bodyPr>
            <a:spAutoFit/>
          </a:bodyPr>
          <a:lstStyle/>
          <a:p>
            <a:r>
              <a:rPr lang="en-US" sz="1400" b="1" i="1" dirty="0">
                <a:solidFill>
                  <a:schemeClr val="bg1"/>
                </a:solidFill>
                <a:latin typeface="Tahoma" pitchFamily="34" charset="0"/>
                <a:cs typeface="Tahoma" pitchFamily="34" charset="0"/>
              </a:rPr>
              <a:t>Complaint</a:t>
            </a:r>
          </a:p>
        </p:txBody>
      </p:sp>
      <p:sp>
        <p:nvSpPr>
          <p:cNvPr id="32" name="Down Arrow 31"/>
          <p:cNvSpPr/>
          <p:nvPr/>
        </p:nvSpPr>
        <p:spPr>
          <a:xfrm>
            <a:off x="1568623" y="3212976"/>
            <a:ext cx="504057" cy="11287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b="1">
              <a:latin typeface="Tahoma" pitchFamily="34" charset="0"/>
              <a:cs typeface="Tahoma" pitchFamily="34" charset="0"/>
            </a:endParaRPr>
          </a:p>
        </p:txBody>
      </p:sp>
      <p:sp>
        <p:nvSpPr>
          <p:cNvPr id="23570" name="TextBox 29"/>
          <p:cNvSpPr txBox="1">
            <a:spLocks noChangeArrowheads="1"/>
          </p:cNvSpPr>
          <p:nvPr/>
        </p:nvSpPr>
        <p:spPr bwMode="auto">
          <a:xfrm>
            <a:off x="0" y="3786190"/>
            <a:ext cx="1485900" cy="307975"/>
          </a:xfrm>
          <a:prstGeom prst="rect">
            <a:avLst/>
          </a:prstGeom>
          <a:noFill/>
          <a:ln w="9525">
            <a:noFill/>
            <a:miter lim="800000"/>
            <a:headEnd/>
            <a:tailEnd/>
          </a:ln>
        </p:spPr>
        <p:txBody>
          <a:bodyPr>
            <a:spAutoFit/>
          </a:bodyPr>
          <a:lstStyle/>
          <a:p>
            <a:pPr algn="ctr"/>
            <a:r>
              <a:rPr lang="en-US" sz="1400" b="1" i="1" dirty="0">
                <a:latin typeface="Tahoma" pitchFamily="34" charset="0"/>
                <a:cs typeface="Tahoma" pitchFamily="34" charset="0"/>
              </a:rPr>
              <a:t>Question</a:t>
            </a:r>
          </a:p>
        </p:txBody>
      </p:sp>
      <p:sp>
        <p:nvSpPr>
          <p:cNvPr id="23571" name="TextBox 12"/>
          <p:cNvSpPr txBox="1">
            <a:spLocks noChangeArrowheads="1"/>
          </p:cNvSpPr>
          <p:nvPr/>
        </p:nvSpPr>
        <p:spPr bwMode="auto">
          <a:xfrm>
            <a:off x="992560" y="4581129"/>
            <a:ext cx="1318840" cy="523220"/>
          </a:xfrm>
          <a:prstGeom prst="rect">
            <a:avLst/>
          </a:prstGeom>
          <a:noFill/>
          <a:ln w="9525">
            <a:noFill/>
            <a:miter lim="800000"/>
            <a:headEnd/>
            <a:tailEnd/>
          </a:ln>
        </p:spPr>
        <p:txBody>
          <a:bodyPr wrap="square">
            <a:spAutoFit/>
          </a:bodyPr>
          <a:lstStyle/>
          <a:p>
            <a:r>
              <a:rPr lang="en-US" sz="1400" b="1" dirty="0" smtClean="0">
                <a:latin typeface="Tahoma" pitchFamily="34" charset="0"/>
                <a:cs typeface="Tahoma" pitchFamily="34" charset="0"/>
              </a:rPr>
              <a:t>2a. Direct </a:t>
            </a:r>
            <a:r>
              <a:rPr lang="en-US" sz="1400" b="1" dirty="0">
                <a:latin typeface="Tahoma" pitchFamily="34" charset="0"/>
                <a:cs typeface="Tahoma" pitchFamily="34" charset="0"/>
              </a:rPr>
              <a:t>Response</a:t>
            </a:r>
            <a:endParaRPr lang="id-ID" sz="1400" b="1" dirty="0">
              <a:latin typeface="Tahoma" pitchFamily="34" charset="0"/>
              <a:cs typeface="Tahoma" pitchFamily="34" charset="0"/>
            </a:endParaRPr>
          </a:p>
        </p:txBody>
      </p:sp>
      <p:sp>
        <p:nvSpPr>
          <p:cNvPr id="29" name="Rectangle 28"/>
          <p:cNvSpPr/>
          <p:nvPr/>
        </p:nvSpPr>
        <p:spPr>
          <a:xfrm rot="19533833">
            <a:off x="4226750" y="4138263"/>
            <a:ext cx="1327679" cy="53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FF0000"/>
                </a:solidFill>
                <a:latin typeface="Tahoma" pitchFamily="34" charset="0"/>
                <a:cs typeface="Tahoma" pitchFamily="34" charset="0"/>
              </a:rPr>
              <a:t>5a. Sanction</a:t>
            </a:r>
            <a:endParaRPr lang="en-US" b="1" dirty="0">
              <a:solidFill>
                <a:srgbClr val="FF0000"/>
              </a:solidFill>
              <a:latin typeface="Tahoma" pitchFamily="34" charset="0"/>
              <a:cs typeface="Tahoma" pitchFamily="34" charset="0"/>
            </a:endParaRPr>
          </a:p>
        </p:txBody>
      </p:sp>
      <p:sp>
        <p:nvSpPr>
          <p:cNvPr id="30" name="Rectangle 29"/>
          <p:cNvSpPr/>
          <p:nvPr/>
        </p:nvSpPr>
        <p:spPr>
          <a:xfrm rot="19533833">
            <a:off x="4522227" y="5682895"/>
            <a:ext cx="1602846" cy="32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FF6600"/>
                </a:solidFill>
                <a:latin typeface="Tahoma" pitchFamily="34" charset="0"/>
                <a:cs typeface="Tahoma" pitchFamily="34" charset="0"/>
              </a:rPr>
              <a:t>5b. Warning</a:t>
            </a:r>
            <a:endParaRPr lang="en-US" b="1" dirty="0">
              <a:solidFill>
                <a:srgbClr val="FF6600"/>
              </a:solidFill>
              <a:latin typeface="Tahoma" pitchFamily="34" charset="0"/>
              <a:cs typeface="Tahoma" pitchFamily="34" charset="0"/>
            </a:endParaRPr>
          </a:p>
        </p:txBody>
      </p:sp>
      <p:sp>
        <p:nvSpPr>
          <p:cNvPr id="31" name="Rectangle 30"/>
          <p:cNvSpPr/>
          <p:nvPr/>
        </p:nvSpPr>
        <p:spPr>
          <a:xfrm rot="19517582">
            <a:off x="4990336" y="6066444"/>
            <a:ext cx="1320800"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rgbClr val="0000FF"/>
                </a:solidFill>
                <a:latin typeface="Tahoma" pitchFamily="34" charset="0"/>
                <a:cs typeface="Tahoma" pitchFamily="34" charset="0"/>
              </a:rPr>
              <a:t>5c. Reward</a:t>
            </a:r>
            <a:endParaRPr lang="en-US" b="1" dirty="0">
              <a:solidFill>
                <a:srgbClr val="0000FF"/>
              </a:solidFill>
              <a:latin typeface="Tahoma" pitchFamily="34" charset="0"/>
              <a:cs typeface="Tahoma" pitchFamily="34" charset="0"/>
            </a:endParaRPr>
          </a:p>
        </p:txBody>
      </p:sp>
      <p:sp>
        <p:nvSpPr>
          <p:cNvPr id="23575" name="TextBox 10"/>
          <p:cNvSpPr txBox="1">
            <a:spLocks noChangeArrowheads="1"/>
          </p:cNvSpPr>
          <p:nvPr/>
        </p:nvSpPr>
        <p:spPr bwMode="auto">
          <a:xfrm>
            <a:off x="6248400" y="3810000"/>
            <a:ext cx="1643073" cy="830997"/>
          </a:xfrm>
          <a:prstGeom prst="rect">
            <a:avLst/>
          </a:prstGeom>
          <a:noFill/>
          <a:ln w="9525">
            <a:noFill/>
            <a:miter lim="800000"/>
            <a:headEnd/>
            <a:tailEnd/>
          </a:ln>
        </p:spPr>
        <p:txBody>
          <a:bodyPr wrap="square">
            <a:spAutoFit/>
          </a:bodyPr>
          <a:lstStyle/>
          <a:p>
            <a:pPr algn="ctr"/>
            <a:r>
              <a:rPr lang="en-US" sz="1600" b="1" dirty="0" smtClean="0">
                <a:latin typeface="Tahoma" pitchFamily="34" charset="0"/>
                <a:cs typeface="Tahoma" pitchFamily="34" charset="0"/>
              </a:rPr>
              <a:t>4. Monitor progress and evaluate</a:t>
            </a:r>
            <a:endParaRPr lang="id-ID" sz="1600" b="1" dirty="0">
              <a:latin typeface="Tahoma" pitchFamily="34" charset="0"/>
              <a:cs typeface="Tahoma" pitchFamily="34" charset="0"/>
            </a:endParaRPr>
          </a:p>
        </p:txBody>
      </p:sp>
      <p:sp>
        <p:nvSpPr>
          <p:cNvPr id="27" name="TextBox 26"/>
          <p:cNvSpPr txBox="1">
            <a:spLocks noChangeArrowheads="1"/>
          </p:cNvSpPr>
          <p:nvPr/>
        </p:nvSpPr>
        <p:spPr bwMode="auto">
          <a:xfrm>
            <a:off x="82550" y="6319838"/>
            <a:ext cx="4510410" cy="523220"/>
          </a:xfrm>
          <a:prstGeom prst="rect">
            <a:avLst/>
          </a:prstGeom>
          <a:solidFill>
            <a:srgbClr val="FFFF00">
              <a:alpha val="50980"/>
            </a:srgbClr>
          </a:solidFill>
          <a:ln w="9525">
            <a:noFill/>
            <a:miter lim="800000"/>
            <a:headEnd/>
            <a:tailEnd/>
          </a:ln>
        </p:spPr>
        <p:txBody>
          <a:bodyPr wrap="square">
            <a:spAutoFit/>
          </a:bodyPr>
          <a:lstStyle/>
          <a:p>
            <a:pPr algn="ctr"/>
            <a:r>
              <a:rPr lang="en-US" sz="2800" dirty="0" smtClean="0">
                <a:latin typeface="Arial Rounded MT Bold" pitchFamily="34" charset="0"/>
              </a:rPr>
              <a:t>RECORD </a:t>
            </a:r>
            <a:r>
              <a:rPr lang="en-US" sz="2800" dirty="0">
                <a:latin typeface="Arial Rounded MT Bold" pitchFamily="34" charset="0"/>
              </a:rPr>
              <a:t>&amp; </a:t>
            </a:r>
            <a:r>
              <a:rPr lang="en-US" sz="2800" dirty="0" smtClean="0">
                <a:latin typeface="Arial Rounded MT Bold" pitchFamily="34" charset="0"/>
              </a:rPr>
              <a:t>REPORT</a:t>
            </a:r>
            <a:endParaRPr lang="en-US" sz="2800" dirty="0">
              <a:latin typeface="Arial Rounded MT Bold" pitchFamily="34" charset="0"/>
            </a:endParaRPr>
          </a:p>
        </p:txBody>
      </p:sp>
      <p:sp>
        <p:nvSpPr>
          <p:cNvPr id="33" name="TextBox 32"/>
          <p:cNvSpPr txBox="1">
            <a:spLocks noChangeArrowheads="1"/>
          </p:cNvSpPr>
          <p:nvPr/>
        </p:nvSpPr>
        <p:spPr bwMode="auto">
          <a:xfrm>
            <a:off x="5961112" y="6334780"/>
            <a:ext cx="3168352" cy="523220"/>
          </a:xfrm>
          <a:prstGeom prst="rect">
            <a:avLst/>
          </a:prstGeom>
          <a:solidFill>
            <a:srgbClr val="FFFF00">
              <a:alpha val="39999"/>
            </a:srgbClr>
          </a:solidFill>
          <a:ln w="9525">
            <a:noFill/>
            <a:miter lim="800000"/>
            <a:headEnd/>
            <a:tailEnd/>
          </a:ln>
        </p:spPr>
        <p:txBody>
          <a:bodyPr wrap="square">
            <a:spAutoFit/>
          </a:bodyPr>
          <a:lstStyle/>
          <a:p>
            <a:pPr algn="ctr"/>
            <a:r>
              <a:rPr lang="en-US" sz="2800" dirty="0" smtClean="0">
                <a:solidFill>
                  <a:srgbClr val="000090"/>
                </a:solidFill>
                <a:latin typeface="Arial Rounded MT Bold" pitchFamily="34" charset="0"/>
              </a:rPr>
              <a:t>HANDLE</a:t>
            </a:r>
            <a:endParaRPr lang="en-US" sz="2800" dirty="0">
              <a:solidFill>
                <a:srgbClr val="000090"/>
              </a:solidFill>
              <a:latin typeface="Arial Rounded MT Bold" pitchFamily="34" charset="0"/>
            </a:endParaRPr>
          </a:p>
        </p:txBody>
      </p:sp>
      <p:sp>
        <p:nvSpPr>
          <p:cNvPr id="34" name="Title 1"/>
          <p:cNvSpPr txBox="1">
            <a:spLocks/>
          </p:cNvSpPr>
          <p:nvPr/>
        </p:nvSpPr>
        <p:spPr>
          <a:xfrm>
            <a:off x="560512" y="332656"/>
            <a:ext cx="8915400" cy="792088"/>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Complaint</a:t>
            </a:r>
            <a:r>
              <a:rPr kumimoji="0" lang="en-US" sz="4400" b="1" i="0" u="none" strike="noStrike" kern="1200" cap="none" spc="0" normalizeH="0" noProof="0" dirty="0" smtClean="0">
                <a:ln>
                  <a:noFill/>
                </a:ln>
                <a:solidFill>
                  <a:schemeClr val="tx1"/>
                </a:solidFill>
                <a:effectLst/>
                <a:uLnTx/>
                <a:uFillTx/>
                <a:latin typeface="+mj-lt"/>
                <a:ea typeface="+mj-ea"/>
                <a:cs typeface="+mj-cs"/>
              </a:rPr>
              <a:t> Handling System</a:t>
            </a:r>
          </a:p>
        </p:txBody>
      </p:sp>
      <p:sp>
        <p:nvSpPr>
          <p:cNvPr id="28" name="Slide Number Placeholder 27"/>
          <p:cNvSpPr>
            <a:spLocks noGrp="1"/>
          </p:cNvSpPr>
          <p:nvPr>
            <p:ph type="sldNum" sz="quarter" idx="12"/>
          </p:nvPr>
        </p:nvSpPr>
        <p:spPr/>
        <p:txBody>
          <a:bodyPr/>
          <a:lstStyle/>
          <a:p>
            <a:fld id="{0084C89F-D2B4-4BD8-8A29-9F476E1BEF85}" type="slidenum">
              <a:rPr lang="id-ID" smtClean="0"/>
              <a:pPr/>
              <a:t>17</a:t>
            </a:fld>
            <a:endParaRPr lang="id-ID"/>
          </a:p>
        </p:txBody>
      </p:sp>
      <p:sp>
        <p:nvSpPr>
          <p:cNvPr id="46" name="Down Arrow 45"/>
          <p:cNvSpPr/>
          <p:nvPr/>
        </p:nvSpPr>
        <p:spPr>
          <a:xfrm>
            <a:off x="8001000" y="37338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 Arrow 46"/>
          <p:cNvSpPr/>
          <p:nvPr/>
        </p:nvSpPr>
        <p:spPr>
          <a:xfrm>
            <a:off x="8458200" y="3733800"/>
            <a:ext cx="304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strips dir="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7198" y="1125543"/>
            <a:ext cx="9962754" cy="15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E7588AD1-900F-40B9-97DE-46ABE46AC681}" type="slidenum">
              <a:rPr lang="en-AU"/>
              <a:pPr>
                <a:defRPr/>
              </a:pPr>
              <a:t>18</a:t>
            </a:fld>
            <a:endParaRPr lang="en-AU"/>
          </a:p>
        </p:txBody>
      </p:sp>
      <p:graphicFrame>
        <p:nvGraphicFramePr>
          <p:cNvPr id="7" name="Table 6"/>
          <p:cNvGraphicFramePr>
            <a:graphicFrameLocks noGrp="1"/>
          </p:cNvGraphicFramePr>
          <p:nvPr/>
        </p:nvGraphicFramePr>
        <p:xfrm>
          <a:off x="128465" y="1082815"/>
          <a:ext cx="9649072" cy="5019721"/>
        </p:xfrm>
        <a:graphic>
          <a:graphicData uri="http://schemas.openxmlformats.org/drawingml/2006/table">
            <a:tbl>
              <a:tblPr>
                <a:tableStyleId>{C4B1156A-380E-4F78-BDF5-A606A8083BF9}</a:tableStyleId>
              </a:tblPr>
              <a:tblGrid>
                <a:gridCol w="2982826"/>
                <a:gridCol w="1079941"/>
                <a:gridCol w="670813"/>
                <a:gridCol w="780175"/>
                <a:gridCol w="1305889"/>
                <a:gridCol w="1088242"/>
                <a:gridCol w="870593"/>
                <a:gridCol w="870593"/>
              </a:tblGrid>
              <a:tr h="71354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BOS Impact</a:t>
                      </a:r>
                    </a:p>
                    <a:p>
                      <a:pPr marL="0" marR="0" indent="0" algn="ctr" defTabSz="914400" rtl="0" eaLnBrk="1" fontAlgn="auto" latinLnBrk="0" hangingPunct="1">
                        <a:lnSpc>
                          <a:spcPct val="100000"/>
                        </a:lnSpc>
                        <a:spcBef>
                          <a:spcPts val="0"/>
                        </a:spcBef>
                        <a:spcAft>
                          <a:spcPts val="0"/>
                        </a:spcAft>
                        <a:buClrTx/>
                        <a:buSzTx/>
                        <a:buFontTx/>
                        <a:buNone/>
                        <a:tabLst/>
                        <a:defRPr/>
                      </a:pPr>
                      <a:endParaRPr lang="id-ID" sz="2000" b="1" dirty="0" smtClean="0"/>
                    </a:p>
                    <a:p>
                      <a:pPr algn="ctr">
                        <a:spcAft>
                          <a:spcPts val="0"/>
                        </a:spcAft>
                      </a:pPr>
                      <a:endParaRPr lang="en-AU" sz="1800" b="1" kern="1600" dirty="0">
                        <a:latin typeface="Calibri"/>
                        <a:ea typeface="Times New Roman"/>
                        <a:cs typeface="Arial"/>
                      </a:endParaRPr>
                    </a:p>
                  </a:txBody>
                  <a:tcPr marL="67421" marR="67421" marT="0" marB="0" anchor="ctr"/>
                </a:tc>
                <a:tc gridSpan="7">
                  <a:txBody>
                    <a:bodyPr/>
                    <a:lstStyle/>
                    <a:p>
                      <a:pPr algn="ctr">
                        <a:spcAft>
                          <a:spcPts val="0"/>
                        </a:spcAft>
                      </a:pPr>
                      <a:r>
                        <a:rPr lang="en-US" sz="2800" b="1" kern="1600" dirty="0" smtClean="0"/>
                        <a:t>Region</a:t>
                      </a:r>
                    </a:p>
                    <a:p>
                      <a:pPr algn="ctr">
                        <a:spcAft>
                          <a:spcPts val="0"/>
                        </a:spcAft>
                      </a:pPr>
                      <a:r>
                        <a:rPr lang="en-AU" sz="2000" b="1" kern="1600" dirty="0" smtClean="0"/>
                        <a:t>(percentage of opinion)</a:t>
                      </a:r>
                      <a:endParaRPr lang="en-AU" sz="2000" b="1" kern="1600" dirty="0">
                        <a:latin typeface="Calibri"/>
                        <a:ea typeface="Times New Roman"/>
                        <a:cs typeface="Arial"/>
                      </a:endParaRPr>
                    </a:p>
                  </a:txBody>
                  <a:tcPr marL="67421" marR="67421"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598958">
                <a:tc vMerge="1">
                  <a:txBody>
                    <a:bodyPr/>
                    <a:lstStyle/>
                    <a:p>
                      <a:endParaRPr lang="en-AU"/>
                    </a:p>
                  </a:txBody>
                  <a:tcPr/>
                </a:tc>
                <a:tc>
                  <a:txBody>
                    <a:bodyPr/>
                    <a:lstStyle/>
                    <a:p>
                      <a:pPr algn="ctr">
                        <a:spcAft>
                          <a:spcPts val="0"/>
                        </a:spcAft>
                      </a:pPr>
                      <a:r>
                        <a:rPr lang="en-US" sz="1800" b="1" kern="1600" dirty="0"/>
                        <a:t>Sumatera</a:t>
                      </a:r>
                      <a:endParaRPr lang="en-AU" sz="1800" b="1" kern="1600" dirty="0">
                        <a:latin typeface="Calibri"/>
                        <a:ea typeface="Times New Roman"/>
                        <a:cs typeface="Arial"/>
                      </a:endParaRPr>
                    </a:p>
                  </a:txBody>
                  <a:tcPr marL="67421" marR="67421" marT="0" marB="0" anchor="ctr"/>
                </a:tc>
                <a:tc>
                  <a:txBody>
                    <a:bodyPr/>
                    <a:lstStyle/>
                    <a:p>
                      <a:pPr algn="ctr">
                        <a:spcAft>
                          <a:spcPts val="0"/>
                        </a:spcAft>
                      </a:pPr>
                      <a:r>
                        <a:rPr lang="en-US" sz="1800" b="1" kern="1600" dirty="0"/>
                        <a:t>Java</a:t>
                      </a:r>
                      <a:endParaRPr lang="en-AU" sz="1800" b="1" kern="1600" dirty="0">
                        <a:latin typeface="Calibri"/>
                        <a:ea typeface="Times New Roman"/>
                        <a:cs typeface="Arial"/>
                      </a:endParaRPr>
                    </a:p>
                  </a:txBody>
                  <a:tcPr marL="67421" marR="67421" marT="0" marB="0" anchor="ctr"/>
                </a:tc>
                <a:tc>
                  <a:txBody>
                    <a:bodyPr/>
                    <a:lstStyle/>
                    <a:p>
                      <a:pPr algn="ctr">
                        <a:spcAft>
                          <a:spcPts val="0"/>
                        </a:spcAft>
                      </a:pPr>
                      <a:r>
                        <a:rPr lang="en-US" sz="1800" b="1" kern="1600" dirty="0"/>
                        <a:t>Bali</a:t>
                      </a:r>
                      <a:endParaRPr lang="en-AU" sz="1800" b="1" kern="1600" dirty="0">
                        <a:latin typeface="Calibri"/>
                        <a:ea typeface="Times New Roman"/>
                        <a:cs typeface="Arial"/>
                      </a:endParaRPr>
                    </a:p>
                  </a:txBody>
                  <a:tcPr marL="67421" marR="67421" marT="0" marB="0" anchor="ctr"/>
                </a:tc>
                <a:tc>
                  <a:txBody>
                    <a:bodyPr/>
                    <a:lstStyle/>
                    <a:p>
                      <a:pPr algn="ctr">
                        <a:spcAft>
                          <a:spcPts val="0"/>
                        </a:spcAft>
                      </a:pPr>
                      <a:r>
                        <a:rPr lang="en-US" sz="1800" b="1" kern="1600" dirty="0"/>
                        <a:t>Kalimantan</a:t>
                      </a:r>
                      <a:endParaRPr lang="en-AU" sz="1800" b="1" kern="1600" dirty="0">
                        <a:latin typeface="Calibri"/>
                        <a:ea typeface="Times New Roman"/>
                        <a:cs typeface="Arial"/>
                      </a:endParaRPr>
                    </a:p>
                  </a:txBody>
                  <a:tcPr marL="67421" marR="67421" marT="0" marB="0" anchor="ctr"/>
                </a:tc>
                <a:tc>
                  <a:txBody>
                    <a:bodyPr/>
                    <a:lstStyle/>
                    <a:p>
                      <a:pPr algn="ctr">
                        <a:spcAft>
                          <a:spcPts val="0"/>
                        </a:spcAft>
                      </a:pPr>
                      <a:r>
                        <a:rPr lang="en-US" sz="1800" b="1" kern="1600" dirty="0"/>
                        <a:t>Sulawesi</a:t>
                      </a:r>
                      <a:endParaRPr lang="en-AU" sz="1800" b="1" kern="1600" dirty="0">
                        <a:latin typeface="Calibri"/>
                        <a:ea typeface="Times New Roman"/>
                        <a:cs typeface="Arial"/>
                      </a:endParaRPr>
                    </a:p>
                  </a:txBody>
                  <a:tcPr marL="67421" marR="67421" marT="0" marB="0" anchor="ctr"/>
                </a:tc>
                <a:tc>
                  <a:txBody>
                    <a:bodyPr/>
                    <a:lstStyle/>
                    <a:p>
                      <a:pPr algn="ctr">
                        <a:spcAft>
                          <a:spcPts val="0"/>
                        </a:spcAft>
                      </a:pPr>
                      <a:r>
                        <a:rPr lang="en-US" sz="1800" b="1" kern="1600" dirty="0"/>
                        <a:t>Maluku</a:t>
                      </a:r>
                      <a:endParaRPr lang="en-AU" sz="1800" b="1" kern="1600" dirty="0">
                        <a:latin typeface="Calibri"/>
                        <a:ea typeface="Times New Roman"/>
                        <a:cs typeface="Arial"/>
                      </a:endParaRPr>
                    </a:p>
                  </a:txBody>
                  <a:tcPr marL="67421" marR="67421" marT="0" marB="0" anchor="ctr"/>
                </a:tc>
                <a:tc>
                  <a:txBody>
                    <a:bodyPr/>
                    <a:lstStyle/>
                    <a:p>
                      <a:pPr algn="ctr">
                        <a:spcAft>
                          <a:spcPts val="0"/>
                        </a:spcAft>
                      </a:pPr>
                      <a:r>
                        <a:rPr lang="en-US" sz="1800" b="1" kern="1600" dirty="0"/>
                        <a:t>Papua</a:t>
                      </a:r>
                      <a:endParaRPr lang="en-AU" sz="1800" b="1" kern="1600" dirty="0">
                        <a:latin typeface="Calibri"/>
                        <a:ea typeface="Times New Roman"/>
                        <a:cs typeface="Arial"/>
                      </a:endParaRPr>
                    </a:p>
                  </a:txBody>
                  <a:tcPr marL="67421" marR="67421" marT="0" marB="0" anchor="ctr"/>
                </a:tc>
              </a:tr>
              <a:tr h="465569">
                <a:tc>
                  <a:txBody>
                    <a:bodyPr/>
                    <a:lstStyle/>
                    <a:p>
                      <a:pPr algn="l">
                        <a:spcAft>
                          <a:spcPts val="0"/>
                        </a:spcAft>
                      </a:pPr>
                      <a:r>
                        <a:rPr lang="en-US" sz="1800" b="1" kern="1600" dirty="0" smtClean="0"/>
                        <a:t>Lower </a:t>
                      </a:r>
                      <a:r>
                        <a:rPr lang="en-US" sz="1800" b="1" kern="1600" dirty="0"/>
                        <a:t>dropout </a:t>
                      </a:r>
                      <a:r>
                        <a:rPr lang="en-US" sz="1800" b="1" kern="1600" dirty="0" smtClean="0"/>
                        <a:t>rates</a:t>
                      </a:r>
                      <a:endParaRPr lang="en-AU" sz="1800" b="1" kern="1600" dirty="0">
                        <a:latin typeface="Calibri"/>
                        <a:ea typeface="Times New Roman"/>
                        <a:cs typeface="Arial"/>
                      </a:endParaRPr>
                    </a:p>
                  </a:txBody>
                  <a:tcPr marL="67421" marR="67421" marT="0" marB="0"/>
                </a:tc>
                <a:tc>
                  <a:txBody>
                    <a:bodyPr/>
                    <a:lstStyle/>
                    <a:p>
                      <a:pPr algn="ctr">
                        <a:spcAft>
                          <a:spcPts val="0"/>
                        </a:spcAft>
                      </a:pPr>
                      <a:r>
                        <a:rPr lang="en-US" sz="1800" kern="1600" dirty="0"/>
                        <a:t>76%</a:t>
                      </a:r>
                      <a:endParaRPr lang="en-AU" sz="1800" kern="1600" dirty="0">
                        <a:latin typeface="Calibri"/>
                        <a:ea typeface="Times New Roman"/>
                        <a:cs typeface="Arial"/>
                      </a:endParaRPr>
                    </a:p>
                  </a:txBody>
                  <a:tcPr marL="67421" marR="67421" marT="0" marB="0"/>
                </a:tc>
                <a:tc>
                  <a:txBody>
                    <a:bodyPr/>
                    <a:lstStyle/>
                    <a:p>
                      <a:pPr algn="ctr">
                        <a:spcAft>
                          <a:spcPts val="0"/>
                        </a:spcAft>
                      </a:pPr>
                      <a:r>
                        <a:rPr lang="en-US" sz="1800" kern="1600" dirty="0"/>
                        <a:t>74%</a:t>
                      </a:r>
                      <a:endParaRPr lang="en-AU" sz="1800" kern="1600" dirty="0">
                        <a:latin typeface="Calibri"/>
                        <a:ea typeface="Times New Roman"/>
                        <a:cs typeface="Arial"/>
                      </a:endParaRPr>
                    </a:p>
                  </a:txBody>
                  <a:tcPr marL="67421" marR="67421" marT="0" marB="0"/>
                </a:tc>
                <a:tc>
                  <a:txBody>
                    <a:bodyPr/>
                    <a:lstStyle/>
                    <a:p>
                      <a:pPr algn="ctr">
                        <a:spcAft>
                          <a:spcPts val="0"/>
                        </a:spcAft>
                        <a:tabLst>
                          <a:tab pos="213995" algn="dec"/>
                        </a:tabLst>
                      </a:pPr>
                      <a:r>
                        <a:rPr lang="en-US" sz="1800" kern="1600" dirty="0"/>
                        <a:t>81%</a:t>
                      </a:r>
                      <a:endParaRPr lang="en-AU" sz="1800" kern="1600" dirty="0">
                        <a:latin typeface="Calibri"/>
                        <a:ea typeface="Times New Roman"/>
                        <a:cs typeface="Arial"/>
                      </a:endParaRPr>
                    </a:p>
                  </a:txBody>
                  <a:tcPr marL="67421" marR="67421" marT="0" marB="0"/>
                </a:tc>
                <a:tc>
                  <a:txBody>
                    <a:bodyPr/>
                    <a:lstStyle/>
                    <a:p>
                      <a:pPr algn="ctr">
                        <a:spcAft>
                          <a:spcPts val="0"/>
                        </a:spcAft>
                      </a:pPr>
                      <a:r>
                        <a:rPr lang="en-US" sz="1800" kern="1600" dirty="0"/>
                        <a:t>74%</a:t>
                      </a:r>
                      <a:endParaRPr lang="en-AU" sz="1800" kern="1600" dirty="0">
                        <a:latin typeface="Calibri"/>
                        <a:ea typeface="Times New Roman"/>
                        <a:cs typeface="Arial"/>
                      </a:endParaRPr>
                    </a:p>
                  </a:txBody>
                  <a:tcPr marL="67421" marR="67421" marT="0" marB="0"/>
                </a:tc>
                <a:tc>
                  <a:txBody>
                    <a:bodyPr/>
                    <a:lstStyle/>
                    <a:p>
                      <a:pPr algn="ctr">
                        <a:spcAft>
                          <a:spcPts val="0"/>
                        </a:spcAft>
                        <a:tabLst>
                          <a:tab pos="199390" algn="dec"/>
                        </a:tabLst>
                      </a:pPr>
                      <a:r>
                        <a:rPr lang="en-US" sz="1800" kern="1600" dirty="0"/>
                        <a:t>80%</a:t>
                      </a:r>
                      <a:endParaRPr lang="en-AU" sz="1800" kern="1600" dirty="0">
                        <a:latin typeface="Calibri"/>
                        <a:ea typeface="Times New Roman"/>
                        <a:cs typeface="Arial"/>
                      </a:endParaRPr>
                    </a:p>
                  </a:txBody>
                  <a:tcPr marL="67421" marR="67421" marT="0" marB="0"/>
                </a:tc>
                <a:tc>
                  <a:txBody>
                    <a:bodyPr/>
                    <a:lstStyle/>
                    <a:p>
                      <a:pPr algn="ctr">
                        <a:spcAft>
                          <a:spcPts val="0"/>
                        </a:spcAft>
                        <a:tabLst>
                          <a:tab pos="264160" algn="dec"/>
                        </a:tabLst>
                      </a:pPr>
                      <a:r>
                        <a:rPr lang="en-US" sz="1800" kern="1600" dirty="0"/>
                        <a:t>54</a:t>
                      </a:r>
                      <a:r>
                        <a:rPr lang="en-US" sz="1800" kern="1600" dirty="0" smtClean="0"/>
                        <a:t>%</a:t>
                      </a:r>
                      <a:endParaRPr lang="en-AU" sz="1800" kern="1600" dirty="0">
                        <a:latin typeface="Calibri"/>
                        <a:ea typeface="Times New Roman"/>
                        <a:cs typeface="Arial"/>
                      </a:endParaRPr>
                    </a:p>
                  </a:txBody>
                  <a:tcPr marL="67421" marR="67421" marT="0" marB="0"/>
                </a:tc>
                <a:tc>
                  <a:txBody>
                    <a:bodyPr/>
                    <a:lstStyle/>
                    <a:p>
                      <a:pPr algn="ctr">
                        <a:spcAft>
                          <a:spcPts val="0"/>
                        </a:spcAft>
                        <a:tabLst>
                          <a:tab pos="233680" algn="dec"/>
                        </a:tabLst>
                      </a:pPr>
                      <a:r>
                        <a:rPr lang="en-US" sz="1800" kern="1600" dirty="0"/>
                        <a:t>50</a:t>
                      </a:r>
                      <a:r>
                        <a:rPr lang="en-US" sz="1800" kern="1600" dirty="0" smtClean="0"/>
                        <a:t>%</a:t>
                      </a:r>
                      <a:endParaRPr lang="en-AU" sz="1800" kern="1600" dirty="0">
                        <a:latin typeface="Calibri"/>
                        <a:ea typeface="Times New Roman"/>
                        <a:cs typeface="Arial"/>
                      </a:endParaRPr>
                    </a:p>
                  </a:txBody>
                  <a:tcPr marL="67421" marR="67421" marT="0" marB="0"/>
                </a:tc>
              </a:tr>
              <a:tr h="598958">
                <a:tc>
                  <a:txBody>
                    <a:bodyPr/>
                    <a:lstStyle/>
                    <a:p>
                      <a:pPr algn="l">
                        <a:spcAft>
                          <a:spcPts val="0"/>
                        </a:spcAft>
                      </a:pPr>
                      <a:r>
                        <a:rPr lang="en-US" sz="1800" b="1" kern="1600" dirty="0"/>
                        <a:t>Higher student transition to </a:t>
                      </a:r>
                      <a:r>
                        <a:rPr lang="en-US" sz="1800" b="1" kern="1600" dirty="0" smtClean="0"/>
                        <a:t>Junior Secondary School</a:t>
                      </a:r>
                      <a:endParaRPr lang="en-AU" sz="1800" b="1" kern="1600" dirty="0">
                        <a:latin typeface="Calibri"/>
                        <a:ea typeface="Times New Roman"/>
                        <a:cs typeface="Arial"/>
                      </a:endParaRPr>
                    </a:p>
                  </a:txBody>
                  <a:tcPr marL="67421" marR="67421" marT="0" marB="0"/>
                </a:tc>
                <a:tc>
                  <a:txBody>
                    <a:bodyPr/>
                    <a:lstStyle/>
                    <a:p>
                      <a:pPr algn="ctr">
                        <a:spcAft>
                          <a:spcPts val="0"/>
                        </a:spcAft>
                      </a:pPr>
                      <a:r>
                        <a:rPr lang="en-US" sz="1800" kern="1600" dirty="0"/>
                        <a:t>89%</a:t>
                      </a:r>
                      <a:endParaRPr lang="en-AU" sz="1800" kern="1600" dirty="0">
                        <a:latin typeface="Calibri"/>
                        <a:ea typeface="Times New Roman"/>
                        <a:cs typeface="Arial"/>
                      </a:endParaRPr>
                    </a:p>
                  </a:txBody>
                  <a:tcPr marL="67421" marR="67421" marT="0" marB="0"/>
                </a:tc>
                <a:tc>
                  <a:txBody>
                    <a:bodyPr/>
                    <a:lstStyle/>
                    <a:p>
                      <a:pPr algn="ctr">
                        <a:spcAft>
                          <a:spcPts val="0"/>
                        </a:spcAft>
                      </a:pPr>
                      <a:r>
                        <a:rPr lang="en-US" sz="1800" kern="1600" dirty="0"/>
                        <a:t>90%</a:t>
                      </a:r>
                      <a:endParaRPr lang="en-AU" sz="1800" kern="1600" dirty="0">
                        <a:latin typeface="Calibri"/>
                        <a:ea typeface="Times New Roman"/>
                        <a:cs typeface="Arial"/>
                      </a:endParaRPr>
                    </a:p>
                  </a:txBody>
                  <a:tcPr marL="67421" marR="67421" marT="0" marB="0"/>
                </a:tc>
                <a:tc>
                  <a:txBody>
                    <a:bodyPr/>
                    <a:lstStyle/>
                    <a:p>
                      <a:pPr algn="ctr">
                        <a:spcAft>
                          <a:spcPts val="0"/>
                        </a:spcAft>
                        <a:tabLst>
                          <a:tab pos="213995" algn="dec"/>
                        </a:tabLst>
                      </a:pPr>
                      <a:r>
                        <a:rPr lang="en-US" sz="1800" kern="1600" dirty="0"/>
                        <a:t>81</a:t>
                      </a:r>
                      <a:r>
                        <a:rPr lang="en-US" sz="1800" kern="1600" dirty="0" smtClean="0"/>
                        <a:t>%</a:t>
                      </a:r>
                      <a:endParaRPr lang="en-AU" sz="1800" kern="1600" dirty="0">
                        <a:latin typeface="Calibri"/>
                        <a:ea typeface="Times New Roman"/>
                        <a:cs typeface="Arial"/>
                      </a:endParaRPr>
                    </a:p>
                  </a:txBody>
                  <a:tcPr marL="67421" marR="67421" marT="0" marB="0"/>
                </a:tc>
                <a:tc>
                  <a:txBody>
                    <a:bodyPr/>
                    <a:lstStyle/>
                    <a:p>
                      <a:pPr algn="ctr">
                        <a:spcAft>
                          <a:spcPts val="0"/>
                        </a:spcAft>
                      </a:pPr>
                      <a:r>
                        <a:rPr lang="en-US" sz="1800" kern="1600" dirty="0"/>
                        <a:t>87%</a:t>
                      </a:r>
                      <a:endParaRPr lang="en-AU" sz="1800" kern="1600" dirty="0">
                        <a:latin typeface="Calibri"/>
                        <a:ea typeface="Times New Roman"/>
                        <a:cs typeface="Arial"/>
                      </a:endParaRPr>
                    </a:p>
                  </a:txBody>
                  <a:tcPr marL="67421" marR="67421" marT="0" marB="0"/>
                </a:tc>
                <a:tc>
                  <a:txBody>
                    <a:bodyPr/>
                    <a:lstStyle/>
                    <a:p>
                      <a:pPr algn="ctr">
                        <a:spcAft>
                          <a:spcPts val="0"/>
                        </a:spcAft>
                        <a:tabLst>
                          <a:tab pos="199390" algn="dec"/>
                        </a:tabLst>
                      </a:pPr>
                      <a:r>
                        <a:rPr lang="en-US" sz="1800" kern="1600" dirty="0"/>
                        <a:t>91%</a:t>
                      </a:r>
                      <a:endParaRPr lang="en-AU" sz="1800" kern="1600" dirty="0">
                        <a:latin typeface="Calibri"/>
                        <a:ea typeface="Times New Roman"/>
                        <a:cs typeface="Arial"/>
                      </a:endParaRPr>
                    </a:p>
                  </a:txBody>
                  <a:tcPr marL="67421" marR="67421" marT="0" marB="0"/>
                </a:tc>
                <a:tc>
                  <a:txBody>
                    <a:bodyPr/>
                    <a:lstStyle/>
                    <a:p>
                      <a:pPr algn="ctr">
                        <a:spcAft>
                          <a:spcPts val="0"/>
                        </a:spcAft>
                        <a:tabLst>
                          <a:tab pos="264160" algn="dec"/>
                        </a:tabLst>
                      </a:pPr>
                      <a:r>
                        <a:rPr lang="en-US" sz="1800" kern="1600" dirty="0"/>
                        <a:t>86%</a:t>
                      </a:r>
                      <a:endParaRPr lang="en-AU" sz="1800" kern="1600" dirty="0">
                        <a:latin typeface="Calibri"/>
                        <a:ea typeface="Times New Roman"/>
                        <a:cs typeface="Arial"/>
                      </a:endParaRPr>
                    </a:p>
                  </a:txBody>
                  <a:tcPr marL="67421" marR="67421" marT="0" marB="0"/>
                </a:tc>
                <a:tc>
                  <a:txBody>
                    <a:bodyPr/>
                    <a:lstStyle/>
                    <a:p>
                      <a:pPr algn="ctr">
                        <a:spcAft>
                          <a:spcPts val="0"/>
                        </a:spcAft>
                        <a:tabLst>
                          <a:tab pos="233680" algn="dec"/>
                        </a:tabLst>
                      </a:pPr>
                      <a:r>
                        <a:rPr lang="en-US" sz="1800" kern="1600" dirty="0"/>
                        <a:t>74</a:t>
                      </a:r>
                      <a:r>
                        <a:rPr lang="en-US" sz="1800" kern="1600" dirty="0" smtClean="0"/>
                        <a:t>%</a:t>
                      </a:r>
                      <a:endParaRPr lang="en-AU" sz="1800" kern="1600" dirty="0">
                        <a:latin typeface="Calibri"/>
                        <a:ea typeface="Times New Roman"/>
                        <a:cs typeface="Arial"/>
                      </a:endParaRPr>
                    </a:p>
                  </a:txBody>
                  <a:tcPr marL="67421" marR="67421" marT="0" marB="0"/>
                </a:tc>
              </a:tr>
              <a:tr h="465569">
                <a:tc>
                  <a:txBody>
                    <a:bodyPr/>
                    <a:lstStyle/>
                    <a:p>
                      <a:pPr algn="l">
                        <a:spcAft>
                          <a:spcPts val="0"/>
                        </a:spcAft>
                      </a:pPr>
                      <a:r>
                        <a:rPr lang="en-US" sz="1800" b="1" kern="1600" dirty="0"/>
                        <a:t>Less fundraising </a:t>
                      </a:r>
                      <a:r>
                        <a:rPr lang="en-US" sz="1800" b="1" kern="1600" dirty="0" smtClean="0"/>
                        <a:t>by schools</a:t>
                      </a:r>
                      <a:endParaRPr lang="en-AU" sz="1800" b="1" kern="1600" dirty="0">
                        <a:latin typeface="Calibri"/>
                        <a:ea typeface="Times New Roman"/>
                        <a:cs typeface="Arial"/>
                      </a:endParaRPr>
                    </a:p>
                  </a:txBody>
                  <a:tcPr marL="67421" marR="67421" marT="0" marB="0"/>
                </a:tc>
                <a:tc>
                  <a:txBody>
                    <a:bodyPr/>
                    <a:lstStyle/>
                    <a:p>
                      <a:pPr algn="ctr">
                        <a:spcAft>
                          <a:spcPts val="0"/>
                        </a:spcAft>
                      </a:pPr>
                      <a:r>
                        <a:rPr lang="en-US" sz="1800" kern="1600" dirty="0"/>
                        <a:t>63%</a:t>
                      </a:r>
                      <a:endParaRPr lang="en-AU" sz="1800" kern="1600" dirty="0">
                        <a:latin typeface="Calibri"/>
                        <a:ea typeface="Times New Roman"/>
                        <a:cs typeface="Arial"/>
                      </a:endParaRPr>
                    </a:p>
                  </a:txBody>
                  <a:tcPr marL="67421" marR="67421" marT="0" marB="0"/>
                </a:tc>
                <a:tc>
                  <a:txBody>
                    <a:bodyPr/>
                    <a:lstStyle/>
                    <a:p>
                      <a:pPr algn="ctr">
                        <a:spcAft>
                          <a:spcPts val="0"/>
                        </a:spcAft>
                      </a:pPr>
                      <a:r>
                        <a:rPr lang="en-US" sz="1800" kern="1600"/>
                        <a:t>62%</a:t>
                      </a:r>
                      <a:endParaRPr lang="en-AU" sz="1800" kern="1600">
                        <a:latin typeface="Calibri"/>
                        <a:ea typeface="Times New Roman"/>
                        <a:cs typeface="Arial"/>
                      </a:endParaRPr>
                    </a:p>
                  </a:txBody>
                  <a:tcPr marL="67421" marR="67421" marT="0" marB="0"/>
                </a:tc>
                <a:tc>
                  <a:txBody>
                    <a:bodyPr/>
                    <a:lstStyle/>
                    <a:p>
                      <a:pPr algn="ctr">
                        <a:spcAft>
                          <a:spcPts val="0"/>
                        </a:spcAft>
                        <a:tabLst>
                          <a:tab pos="213995" algn="dec"/>
                        </a:tabLst>
                      </a:pPr>
                      <a:r>
                        <a:rPr lang="en-US" sz="1800" kern="1600" dirty="0"/>
                        <a:t>62%</a:t>
                      </a:r>
                      <a:endParaRPr lang="en-AU" sz="1800" kern="1600" dirty="0">
                        <a:latin typeface="Calibri"/>
                        <a:ea typeface="Times New Roman"/>
                        <a:cs typeface="Arial"/>
                      </a:endParaRPr>
                    </a:p>
                  </a:txBody>
                  <a:tcPr marL="67421" marR="67421" marT="0" marB="0"/>
                </a:tc>
                <a:tc>
                  <a:txBody>
                    <a:bodyPr/>
                    <a:lstStyle/>
                    <a:p>
                      <a:pPr algn="ctr">
                        <a:spcAft>
                          <a:spcPts val="0"/>
                        </a:spcAft>
                      </a:pPr>
                      <a:r>
                        <a:rPr lang="en-US" sz="1800" kern="1600" dirty="0"/>
                        <a:t>58%</a:t>
                      </a:r>
                      <a:endParaRPr lang="en-AU" sz="1800" kern="1600" dirty="0">
                        <a:latin typeface="Calibri"/>
                        <a:ea typeface="Times New Roman"/>
                        <a:cs typeface="Arial"/>
                      </a:endParaRPr>
                    </a:p>
                  </a:txBody>
                  <a:tcPr marL="67421" marR="67421" marT="0" marB="0"/>
                </a:tc>
                <a:tc>
                  <a:txBody>
                    <a:bodyPr/>
                    <a:lstStyle/>
                    <a:p>
                      <a:pPr algn="ctr">
                        <a:spcAft>
                          <a:spcPts val="0"/>
                        </a:spcAft>
                        <a:tabLst>
                          <a:tab pos="199390" algn="dec"/>
                        </a:tabLst>
                      </a:pPr>
                      <a:r>
                        <a:rPr lang="en-US" sz="1800" kern="1600" dirty="0"/>
                        <a:t>61%</a:t>
                      </a:r>
                      <a:endParaRPr lang="en-AU" sz="1800" kern="1600" dirty="0">
                        <a:latin typeface="Calibri"/>
                        <a:ea typeface="Times New Roman"/>
                        <a:cs typeface="Arial"/>
                      </a:endParaRPr>
                    </a:p>
                  </a:txBody>
                  <a:tcPr marL="67421" marR="67421" marT="0" marB="0"/>
                </a:tc>
                <a:tc>
                  <a:txBody>
                    <a:bodyPr/>
                    <a:lstStyle/>
                    <a:p>
                      <a:pPr algn="ctr">
                        <a:spcAft>
                          <a:spcPts val="0"/>
                        </a:spcAft>
                        <a:tabLst>
                          <a:tab pos="264160" algn="dec"/>
                        </a:tabLst>
                      </a:pPr>
                      <a:r>
                        <a:rPr lang="en-US" sz="1800" kern="1600" dirty="0"/>
                        <a:t>40</a:t>
                      </a:r>
                      <a:r>
                        <a:rPr lang="en-US" sz="1800" kern="1600" dirty="0" smtClean="0"/>
                        <a:t>%</a:t>
                      </a:r>
                      <a:endParaRPr lang="en-AU" sz="1800" kern="1600" dirty="0">
                        <a:latin typeface="Calibri"/>
                        <a:ea typeface="Times New Roman"/>
                        <a:cs typeface="Arial"/>
                      </a:endParaRPr>
                    </a:p>
                  </a:txBody>
                  <a:tcPr marL="67421" marR="67421" marT="0" marB="0"/>
                </a:tc>
                <a:tc>
                  <a:txBody>
                    <a:bodyPr/>
                    <a:lstStyle/>
                    <a:p>
                      <a:pPr algn="ctr">
                        <a:spcAft>
                          <a:spcPts val="0"/>
                        </a:spcAft>
                        <a:tabLst>
                          <a:tab pos="233680" algn="dec"/>
                        </a:tabLst>
                      </a:pPr>
                      <a:r>
                        <a:rPr lang="en-US" sz="1800" kern="1600" dirty="0"/>
                        <a:t>41</a:t>
                      </a:r>
                      <a:r>
                        <a:rPr lang="en-US" sz="1800" kern="1600" dirty="0" smtClean="0"/>
                        <a:t>%</a:t>
                      </a:r>
                      <a:endParaRPr lang="en-AU" sz="1800" kern="1600" dirty="0">
                        <a:latin typeface="Calibri"/>
                        <a:ea typeface="Times New Roman"/>
                        <a:cs typeface="Arial"/>
                      </a:endParaRPr>
                    </a:p>
                  </a:txBody>
                  <a:tcPr marL="67421" marR="67421" marT="0" marB="0"/>
                </a:tc>
              </a:tr>
              <a:tr h="598958">
                <a:tc>
                  <a:txBody>
                    <a:bodyPr/>
                    <a:lstStyle/>
                    <a:p>
                      <a:pPr algn="l">
                        <a:spcAft>
                          <a:spcPts val="0"/>
                        </a:spcAft>
                      </a:pPr>
                      <a:r>
                        <a:rPr lang="en-US" sz="1800" b="1" kern="1600" dirty="0" smtClean="0"/>
                        <a:t>Higher enrolment </a:t>
                      </a:r>
                      <a:r>
                        <a:rPr lang="en-US" sz="1800" b="1" kern="1600" dirty="0"/>
                        <a:t>of </a:t>
                      </a:r>
                      <a:r>
                        <a:rPr lang="en-US" sz="1800" b="1" kern="1600" dirty="0" smtClean="0"/>
                        <a:t>poor </a:t>
                      </a:r>
                      <a:r>
                        <a:rPr lang="en-US" sz="1800" b="1" kern="1600" dirty="0"/>
                        <a:t>students</a:t>
                      </a:r>
                      <a:endParaRPr lang="en-AU" sz="1800" b="1" kern="1600" dirty="0">
                        <a:latin typeface="Calibri"/>
                        <a:ea typeface="Times New Roman"/>
                        <a:cs typeface="Arial"/>
                      </a:endParaRPr>
                    </a:p>
                  </a:txBody>
                  <a:tcPr marL="67421" marR="67421" marT="0" marB="0"/>
                </a:tc>
                <a:tc>
                  <a:txBody>
                    <a:bodyPr/>
                    <a:lstStyle/>
                    <a:p>
                      <a:pPr algn="ctr">
                        <a:spcAft>
                          <a:spcPts val="0"/>
                        </a:spcAft>
                      </a:pPr>
                      <a:r>
                        <a:rPr lang="en-US" sz="1800" kern="1600" dirty="0"/>
                        <a:t>69%</a:t>
                      </a:r>
                      <a:endParaRPr lang="en-AU" sz="1800" kern="1600" dirty="0">
                        <a:latin typeface="Calibri"/>
                        <a:ea typeface="Times New Roman"/>
                        <a:cs typeface="Arial"/>
                      </a:endParaRPr>
                    </a:p>
                  </a:txBody>
                  <a:tcPr marL="67421" marR="67421" marT="0" marB="0"/>
                </a:tc>
                <a:tc>
                  <a:txBody>
                    <a:bodyPr/>
                    <a:lstStyle/>
                    <a:p>
                      <a:pPr algn="ctr">
                        <a:spcAft>
                          <a:spcPts val="0"/>
                        </a:spcAft>
                      </a:pPr>
                      <a:r>
                        <a:rPr lang="en-US" sz="1800" kern="1600"/>
                        <a:t>63%</a:t>
                      </a:r>
                      <a:endParaRPr lang="en-AU" sz="1800" kern="1600">
                        <a:latin typeface="Calibri"/>
                        <a:ea typeface="Times New Roman"/>
                        <a:cs typeface="Arial"/>
                      </a:endParaRPr>
                    </a:p>
                  </a:txBody>
                  <a:tcPr marL="67421" marR="67421" marT="0" marB="0"/>
                </a:tc>
                <a:tc>
                  <a:txBody>
                    <a:bodyPr/>
                    <a:lstStyle/>
                    <a:p>
                      <a:pPr algn="ctr">
                        <a:spcAft>
                          <a:spcPts val="0"/>
                        </a:spcAft>
                        <a:tabLst>
                          <a:tab pos="213995" algn="dec"/>
                        </a:tabLst>
                      </a:pPr>
                      <a:r>
                        <a:rPr lang="en-US" sz="1800" kern="1600" dirty="0"/>
                        <a:t>74%</a:t>
                      </a:r>
                      <a:endParaRPr lang="en-AU" sz="1800" kern="1600" dirty="0">
                        <a:latin typeface="Calibri"/>
                        <a:ea typeface="Times New Roman"/>
                        <a:cs typeface="Arial"/>
                      </a:endParaRPr>
                    </a:p>
                  </a:txBody>
                  <a:tcPr marL="67421" marR="67421" marT="0" marB="0"/>
                </a:tc>
                <a:tc>
                  <a:txBody>
                    <a:bodyPr/>
                    <a:lstStyle/>
                    <a:p>
                      <a:pPr algn="ctr">
                        <a:spcAft>
                          <a:spcPts val="0"/>
                        </a:spcAft>
                      </a:pPr>
                      <a:r>
                        <a:rPr lang="en-US" sz="1800" kern="1600"/>
                        <a:t>60%</a:t>
                      </a:r>
                      <a:endParaRPr lang="en-AU" sz="1800" kern="1600">
                        <a:latin typeface="Calibri"/>
                        <a:ea typeface="Times New Roman"/>
                        <a:cs typeface="Arial"/>
                      </a:endParaRPr>
                    </a:p>
                  </a:txBody>
                  <a:tcPr marL="67421" marR="67421" marT="0" marB="0"/>
                </a:tc>
                <a:tc>
                  <a:txBody>
                    <a:bodyPr/>
                    <a:lstStyle/>
                    <a:p>
                      <a:pPr algn="ctr">
                        <a:spcAft>
                          <a:spcPts val="0"/>
                        </a:spcAft>
                        <a:tabLst>
                          <a:tab pos="199390" algn="dec"/>
                        </a:tabLst>
                      </a:pPr>
                      <a:r>
                        <a:rPr lang="en-US" sz="1800" kern="1600" dirty="0"/>
                        <a:t>75%</a:t>
                      </a:r>
                      <a:endParaRPr lang="en-AU" sz="1800" kern="1600" dirty="0">
                        <a:latin typeface="Calibri"/>
                        <a:ea typeface="Times New Roman"/>
                        <a:cs typeface="Arial"/>
                      </a:endParaRPr>
                    </a:p>
                  </a:txBody>
                  <a:tcPr marL="67421" marR="67421" marT="0" marB="0"/>
                </a:tc>
                <a:tc>
                  <a:txBody>
                    <a:bodyPr/>
                    <a:lstStyle/>
                    <a:p>
                      <a:pPr algn="ctr">
                        <a:spcAft>
                          <a:spcPts val="0"/>
                        </a:spcAft>
                        <a:tabLst>
                          <a:tab pos="264160" algn="dec"/>
                        </a:tabLst>
                      </a:pPr>
                      <a:r>
                        <a:rPr lang="en-US" sz="1800" kern="1600" dirty="0"/>
                        <a:t>48%</a:t>
                      </a:r>
                      <a:endParaRPr lang="en-AU" sz="1800" kern="1600" dirty="0">
                        <a:latin typeface="Calibri"/>
                        <a:ea typeface="Times New Roman"/>
                        <a:cs typeface="Arial"/>
                      </a:endParaRPr>
                    </a:p>
                  </a:txBody>
                  <a:tcPr marL="67421" marR="67421" marT="0" marB="0"/>
                </a:tc>
                <a:tc>
                  <a:txBody>
                    <a:bodyPr/>
                    <a:lstStyle/>
                    <a:p>
                      <a:pPr algn="ctr">
                        <a:spcAft>
                          <a:spcPts val="0"/>
                        </a:spcAft>
                        <a:tabLst>
                          <a:tab pos="233680" algn="dec"/>
                        </a:tabLst>
                      </a:pPr>
                      <a:r>
                        <a:rPr lang="en-US" sz="1800" kern="1600" dirty="0"/>
                        <a:t>68%</a:t>
                      </a:r>
                      <a:endParaRPr lang="en-AU" sz="1800" kern="1600" dirty="0">
                        <a:latin typeface="Calibri"/>
                        <a:ea typeface="Times New Roman"/>
                        <a:cs typeface="Arial"/>
                      </a:endParaRPr>
                    </a:p>
                  </a:txBody>
                  <a:tcPr marL="67421" marR="67421" marT="0" marB="0"/>
                </a:tc>
              </a:tr>
              <a:tr h="598958">
                <a:tc>
                  <a:txBody>
                    <a:bodyPr/>
                    <a:lstStyle/>
                    <a:p>
                      <a:pPr algn="l">
                        <a:spcAft>
                          <a:spcPts val="0"/>
                        </a:spcAft>
                      </a:pPr>
                      <a:r>
                        <a:rPr lang="en-US" sz="1800" b="1" kern="1600" dirty="0" smtClean="0"/>
                        <a:t>Increased availability</a:t>
                      </a:r>
                      <a:r>
                        <a:rPr lang="en-US" sz="1800" b="1" kern="1600" baseline="0" dirty="0" smtClean="0"/>
                        <a:t> of text</a:t>
                      </a:r>
                      <a:r>
                        <a:rPr lang="en-US" sz="1800" b="1" kern="1600" dirty="0" smtClean="0"/>
                        <a:t> </a:t>
                      </a:r>
                      <a:r>
                        <a:rPr lang="en-US" sz="1800" b="1" kern="1600" dirty="0"/>
                        <a:t>books</a:t>
                      </a:r>
                      <a:endParaRPr lang="en-AU" sz="1800" b="1" kern="1600" dirty="0">
                        <a:latin typeface="Calibri"/>
                        <a:ea typeface="Times New Roman"/>
                        <a:cs typeface="Arial"/>
                      </a:endParaRPr>
                    </a:p>
                  </a:txBody>
                  <a:tcPr marL="67421" marR="67421" marT="0" marB="0"/>
                </a:tc>
                <a:tc>
                  <a:txBody>
                    <a:bodyPr/>
                    <a:lstStyle/>
                    <a:p>
                      <a:pPr algn="ctr">
                        <a:spcAft>
                          <a:spcPts val="0"/>
                        </a:spcAft>
                      </a:pPr>
                      <a:r>
                        <a:rPr lang="en-US" sz="1800" kern="1600" dirty="0"/>
                        <a:t>91%</a:t>
                      </a:r>
                      <a:endParaRPr lang="en-AU" sz="1800" kern="1600" dirty="0">
                        <a:latin typeface="Calibri"/>
                        <a:ea typeface="Times New Roman"/>
                        <a:cs typeface="Arial"/>
                      </a:endParaRPr>
                    </a:p>
                  </a:txBody>
                  <a:tcPr marL="67421" marR="67421" marT="0" marB="0"/>
                </a:tc>
                <a:tc>
                  <a:txBody>
                    <a:bodyPr/>
                    <a:lstStyle/>
                    <a:p>
                      <a:pPr algn="ctr">
                        <a:spcAft>
                          <a:spcPts val="0"/>
                        </a:spcAft>
                      </a:pPr>
                      <a:r>
                        <a:rPr lang="en-US" sz="1800" kern="1600"/>
                        <a:t>94%</a:t>
                      </a:r>
                      <a:endParaRPr lang="en-AU" sz="1800" kern="1600">
                        <a:latin typeface="Calibri"/>
                        <a:ea typeface="Times New Roman"/>
                        <a:cs typeface="Arial"/>
                      </a:endParaRPr>
                    </a:p>
                  </a:txBody>
                  <a:tcPr marL="67421" marR="67421" marT="0" marB="0"/>
                </a:tc>
                <a:tc>
                  <a:txBody>
                    <a:bodyPr/>
                    <a:lstStyle/>
                    <a:p>
                      <a:pPr algn="ctr">
                        <a:spcAft>
                          <a:spcPts val="0"/>
                        </a:spcAft>
                        <a:tabLst>
                          <a:tab pos="213995" algn="dec"/>
                        </a:tabLst>
                      </a:pPr>
                      <a:r>
                        <a:rPr lang="en-US" sz="1800" kern="1600" dirty="0"/>
                        <a:t>94%</a:t>
                      </a:r>
                      <a:endParaRPr lang="en-AU" sz="1800" kern="1600" dirty="0">
                        <a:latin typeface="Calibri"/>
                        <a:ea typeface="Times New Roman"/>
                        <a:cs typeface="Arial"/>
                      </a:endParaRPr>
                    </a:p>
                  </a:txBody>
                  <a:tcPr marL="67421" marR="67421" marT="0" marB="0"/>
                </a:tc>
                <a:tc>
                  <a:txBody>
                    <a:bodyPr/>
                    <a:lstStyle/>
                    <a:p>
                      <a:pPr algn="ctr">
                        <a:spcAft>
                          <a:spcPts val="0"/>
                        </a:spcAft>
                      </a:pPr>
                      <a:r>
                        <a:rPr lang="en-US" sz="1800" kern="1600"/>
                        <a:t>87%</a:t>
                      </a:r>
                      <a:endParaRPr lang="en-AU" sz="1800" kern="1600">
                        <a:latin typeface="Calibri"/>
                        <a:ea typeface="Times New Roman"/>
                        <a:cs typeface="Arial"/>
                      </a:endParaRPr>
                    </a:p>
                  </a:txBody>
                  <a:tcPr marL="67421" marR="67421" marT="0" marB="0"/>
                </a:tc>
                <a:tc>
                  <a:txBody>
                    <a:bodyPr/>
                    <a:lstStyle/>
                    <a:p>
                      <a:pPr algn="ctr">
                        <a:spcAft>
                          <a:spcPts val="0"/>
                        </a:spcAft>
                        <a:tabLst>
                          <a:tab pos="199390" algn="dec"/>
                        </a:tabLst>
                      </a:pPr>
                      <a:r>
                        <a:rPr lang="en-US" sz="1800" kern="1600" dirty="0"/>
                        <a:t>94%</a:t>
                      </a:r>
                      <a:endParaRPr lang="en-AU" sz="1800" kern="1600" dirty="0">
                        <a:latin typeface="Calibri"/>
                        <a:ea typeface="Times New Roman"/>
                        <a:cs typeface="Arial"/>
                      </a:endParaRPr>
                    </a:p>
                  </a:txBody>
                  <a:tcPr marL="67421" marR="67421" marT="0" marB="0"/>
                </a:tc>
                <a:tc>
                  <a:txBody>
                    <a:bodyPr/>
                    <a:lstStyle/>
                    <a:p>
                      <a:pPr algn="ctr">
                        <a:spcAft>
                          <a:spcPts val="0"/>
                        </a:spcAft>
                        <a:tabLst>
                          <a:tab pos="264160" algn="dec"/>
                        </a:tabLst>
                      </a:pPr>
                      <a:r>
                        <a:rPr lang="en-US" sz="1800" kern="1600" dirty="0"/>
                        <a:t>80%</a:t>
                      </a:r>
                      <a:endParaRPr lang="en-AU" sz="1800" kern="1600" dirty="0">
                        <a:latin typeface="Calibri"/>
                        <a:ea typeface="Times New Roman"/>
                        <a:cs typeface="Arial"/>
                      </a:endParaRPr>
                    </a:p>
                  </a:txBody>
                  <a:tcPr marL="67421" marR="67421" marT="0" marB="0"/>
                </a:tc>
                <a:tc>
                  <a:txBody>
                    <a:bodyPr/>
                    <a:lstStyle/>
                    <a:p>
                      <a:pPr algn="ctr">
                        <a:spcAft>
                          <a:spcPts val="0"/>
                        </a:spcAft>
                        <a:tabLst>
                          <a:tab pos="233680" algn="dec"/>
                        </a:tabLst>
                      </a:pPr>
                      <a:r>
                        <a:rPr lang="en-US" sz="1800" kern="1600" dirty="0"/>
                        <a:t>50</a:t>
                      </a:r>
                      <a:r>
                        <a:rPr lang="en-US" sz="1800" kern="1600" dirty="0" smtClean="0"/>
                        <a:t>%</a:t>
                      </a:r>
                      <a:endParaRPr lang="en-AU" sz="1800" kern="1600" dirty="0">
                        <a:latin typeface="Calibri"/>
                        <a:ea typeface="Times New Roman"/>
                        <a:cs typeface="Arial"/>
                      </a:endParaRPr>
                    </a:p>
                  </a:txBody>
                  <a:tcPr marL="67421" marR="67421" marT="0" marB="0"/>
                </a:tc>
              </a:tr>
              <a:tr h="465569">
                <a:tc>
                  <a:txBody>
                    <a:bodyPr/>
                    <a:lstStyle/>
                    <a:p>
                      <a:pPr algn="l">
                        <a:spcAft>
                          <a:spcPts val="0"/>
                        </a:spcAft>
                      </a:pPr>
                      <a:r>
                        <a:rPr lang="en-US" sz="1800" b="1" kern="1600" dirty="0"/>
                        <a:t>Increased school authority</a:t>
                      </a:r>
                      <a:endParaRPr lang="en-AU" sz="1800" b="1" kern="1600" dirty="0">
                        <a:latin typeface="Calibri"/>
                        <a:ea typeface="Times New Roman"/>
                        <a:cs typeface="Arial"/>
                      </a:endParaRPr>
                    </a:p>
                  </a:txBody>
                  <a:tcPr marL="67421" marR="67421" marT="0" marB="0"/>
                </a:tc>
                <a:tc>
                  <a:txBody>
                    <a:bodyPr/>
                    <a:lstStyle/>
                    <a:p>
                      <a:pPr algn="ctr">
                        <a:spcAft>
                          <a:spcPts val="0"/>
                        </a:spcAft>
                      </a:pPr>
                      <a:r>
                        <a:rPr lang="en-US" sz="1800" kern="1600" dirty="0"/>
                        <a:t>73%</a:t>
                      </a:r>
                      <a:endParaRPr lang="en-AU" sz="1800" kern="1600" dirty="0">
                        <a:latin typeface="Calibri"/>
                        <a:ea typeface="Times New Roman"/>
                        <a:cs typeface="Arial"/>
                      </a:endParaRPr>
                    </a:p>
                  </a:txBody>
                  <a:tcPr marL="67421" marR="67421" marT="0" marB="0"/>
                </a:tc>
                <a:tc>
                  <a:txBody>
                    <a:bodyPr/>
                    <a:lstStyle/>
                    <a:p>
                      <a:pPr algn="ctr">
                        <a:spcAft>
                          <a:spcPts val="0"/>
                        </a:spcAft>
                      </a:pPr>
                      <a:r>
                        <a:rPr lang="en-US" sz="1800" kern="1600"/>
                        <a:t>76%</a:t>
                      </a:r>
                      <a:endParaRPr lang="en-AU" sz="1800" kern="1600">
                        <a:latin typeface="Calibri"/>
                        <a:ea typeface="Times New Roman"/>
                        <a:cs typeface="Arial"/>
                      </a:endParaRPr>
                    </a:p>
                  </a:txBody>
                  <a:tcPr marL="67421" marR="67421" marT="0" marB="0"/>
                </a:tc>
                <a:tc>
                  <a:txBody>
                    <a:bodyPr/>
                    <a:lstStyle/>
                    <a:p>
                      <a:pPr algn="ctr">
                        <a:spcAft>
                          <a:spcPts val="0"/>
                        </a:spcAft>
                        <a:tabLst>
                          <a:tab pos="213995" algn="dec"/>
                        </a:tabLst>
                      </a:pPr>
                      <a:r>
                        <a:rPr lang="en-US" sz="1800" kern="1600" dirty="0"/>
                        <a:t>79%</a:t>
                      </a:r>
                      <a:endParaRPr lang="en-AU" sz="1800" kern="1600" dirty="0">
                        <a:latin typeface="Calibri"/>
                        <a:ea typeface="Times New Roman"/>
                        <a:cs typeface="Arial"/>
                      </a:endParaRPr>
                    </a:p>
                  </a:txBody>
                  <a:tcPr marL="67421" marR="67421" marT="0" marB="0"/>
                </a:tc>
                <a:tc>
                  <a:txBody>
                    <a:bodyPr/>
                    <a:lstStyle/>
                    <a:p>
                      <a:pPr algn="ctr">
                        <a:spcAft>
                          <a:spcPts val="0"/>
                        </a:spcAft>
                      </a:pPr>
                      <a:r>
                        <a:rPr lang="en-US" sz="1800" kern="1600"/>
                        <a:t>72%</a:t>
                      </a:r>
                      <a:endParaRPr lang="en-AU" sz="1800" kern="1600">
                        <a:latin typeface="Calibri"/>
                        <a:ea typeface="Times New Roman"/>
                        <a:cs typeface="Arial"/>
                      </a:endParaRPr>
                    </a:p>
                  </a:txBody>
                  <a:tcPr marL="67421" marR="67421" marT="0" marB="0"/>
                </a:tc>
                <a:tc>
                  <a:txBody>
                    <a:bodyPr/>
                    <a:lstStyle/>
                    <a:p>
                      <a:pPr algn="ctr">
                        <a:spcAft>
                          <a:spcPts val="0"/>
                        </a:spcAft>
                        <a:tabLst>
                          <a:tab pos="199390" algn="dec"/>
                        </a:tabLst>
                      </a:pPr>
                      <a:r>
                        <a:rPr lang="en-US" sz="1800" kern="1600" dirty="0"/>
                        <a:t>75%</a:t>
                      </a:r>
                      <a:endParaRPr lang="en-AU" sz="1800" kern="1600" dirty="0">
                        <a:latin typeface="Calibri"/>
                        <a:ea typeface="Times New Roman"/>
                        <a:cs typeface="Arial"/>
                      </a:endParaRPr>
                    </a:p>
                  </a:txBody>
                  <a:tcPr marL="67421" marR="67421" marT="0" marB="0"/>
                </a:tc>
                <a:tc>
                  <a:txBody>
                    <a:bodyPr/>
                    <a:lstStyle/>
                    <a:p>
                      <a:pPr algn="ctr">
                        <a:spcAft>
                          <a:spcPts val="0"/>
                        </a:spcAft>
                        <a:tabLst>
                          <a:tab pos="264160" algn="dec"/>
                        </a:tabLst>
                      </a:pPr>
                      <a:r>
                        <a:rPr lang="en-US" sz="1800" kern="1600" dirty="0"/>
                        <a:t>69%</a:t>
                      </a:r>
                      <a:endParaRPr lang="en-AU" sz="1800" kern="1600" dirty="0">
                        <a:latin typeface="Calibri"/>
                        <a:ea typeface="Times New Roman"/>
                        <a:cs typeface="Arial"/>
                      </a:endParaRPr>
                    </a:p>
                  </a:txBody>
                  <a:tcPr marL="67421" marR="67421" marT="0" marB="0"/>
                </a:tc>
                <a:tc>
                  <a:txBody>
                    <a:bodyPr/>
                    <a:lstStyle/>
                    <a:p>
                      <a:pPr algn="ctr">
                        <a:spcAft>
                          <a:spcPts val="0"/>
                        </a:spcAft>
                        <a:tabLst>
                          <a:tab pos="233680" algn="dec"/>
                        </a:tabLst>
                      </a:pPr>
                      <a:r>
                        <a:rPr lang="en-US" sz="1800" kern="1600" dirty="0"/>
                        <a:t>56</a:t>
                      </a:r>
                      <a:r>
                        <a:rPr lang="en-US" sz="1800" kern="1600" dirty="0" smtClean="0"/>
                        <a:t>%</a:t>
                      </a:r>
                      <a:endParaRPr lang="en-AU" sz="1800" kern="1600" dirty="0">
                        <a:latin typeface="Calibri"/>
                        <a:ea typeface="Times New Roman"/>
                        <a:cs typeface="Arial"/>
                      </a:endParaRPr>
                    </a:p>
                  </a:txBody>
                  <a:tcPr marL="67421" marR="67421" marT="0" marB="0"/>
                </a:tc>
              </a:tr>
              <a:tr h="495662">
                <a:tc>
                  <a:txBody>
                    <a:bodyPr/>
                    <a:lstStyle/>
                    <a:p>
                      <a:pPr algn="l">
                        <a:spcAft>
                          <a:spcPts val="0"/>
                        </a:spcAft>
                      </a:pPr>
                      <a:r>
                        <a:rPr lang="en-US" sz="1800" b="1" kern="1600" dirty="0" smtClean="0"/>
                        <a:t>Higher student   performance</a:t>
                      </a:r>
                      <a:endParaRPr lang="en-AU" sz="1800" b="1" kern="1600" dirty="0">
                        <a:latin typeface="Calibri"/>
                        <a:ea typeface="Times New Roman"/>
                        <a:cs typeface="Arial"/>
                      </a:endParaRPr>
                    </a:p>
                  </a:txBody>
                  <a:tcPr marL="67421" marR="67421" marT="0" marB="0"/>
                </a:tc>
                <a:tc>
                  <a:txBody>
                    <a:bodyPr/>
                    <a:lstStyle/>
                    <a:p>
                      <a:pPr algn="ctr">
                        <a:spcAft>
                          <a:spcPts val="0"/>
                        </a:spcAft>
                      </a:pPr>
                      <a:r>
                        <a:rPr lang="en-US" sz="1800" kern="1600" dirty="0"/>
                        <a:t>88%</a:t>
                      </a:r>
                      <a:endParaRPr lang="en-AU" sz="1800" kern="1600" dirty="0">
                        <a:latin typeface="Calibri"/>
                        <a:ea typeface="Times New Roman"/>
                        <a:cs typeface="Arial"/>
                      </a:endParaRPr>
                    </a:p>
                  </a:txBody>
                  <a:tcPr marL="67421" marR="67421" marT="0" marB="0"/>
                </a:tc>
                <a:tc>
                  <a:txBody>
                    <a:bodyPr/>
                    <a:lstStyle/>
                    <a:p>
                      <a:pPr algn="ctr">
                        <a:spcAft>
                          <a:spcPts val="0"/>
                        </a:spcAft>
                      </a:pPr>
                      <a:r>
                        <a:rPr lang="en-US" sz="1800" kern="1600" dirty="0"/>
                        <a:t>90%</a:t>
                      </a:r>
                      <a:endParaRPr lang="en-AU" sz="1800" kern="1600" dirty="0">
                        <a:latin typeface="Calibri"/>
                        <a:ea typeface="Times New Roman"/>
                        <a:cs typeface="Arial"/>
                      </a:endParaRPr>
                    </a:p>
                  </a:txBody>
                  <a:tcPr marL="67421" marR="67421" marT="0" marB="0"/>
                </a:tc>
                <a:tc>
                  <a:txBody>
                    <a:bodyPr/>
                    <a:lstStyle/>
                    <a:p>
                      <a:pPr algn="ctr">
                        <a:spcAft>
                          <a:spcPts val="0"/>
                        </a:spcAft>
                        <a:tabLst>
                          <a:tab pos="213995" algn="dec"/>
                        </a:tabLst>
                      </a:pPr>
                      <a:r>
                        <a:rPr lang="en-US" sz="1800" kern="1600" dirty="0"/>
                        <a:t>92%</a:t>
                      </a:r>
                      <a:endParaRPr lang="en-AU" sz="1800" kern="1600" dirty="0">
                        <a:latin typeface="Calibri"/>
                        <a:ea typeface="Times New Roman"/>
                        <a:cs typeface="Arial"/>
                      </a:endParaRPr>
                    </a:p>
                  </a:txBody>
                  <a:tcPr marL="67421" marR="67421" marT="0" marB="0"/>
                </a:tc>
                <a:tc>
                  <a:txBody>
                    <a:bodyPr/>
                    <a:lstStyle/>
                    <a:p>
                      <a:pPr algn="ctr">
                        <a:spcAft>
                          <a:spcPts val="0"/>
                        </a:spcAft>
                      </a:pPr>
                      <a:r>
                        <a:rPr lang="en-US" sz="1800" kern="1600" dirty="0"/>
                        <a:t>80%</a:t>
                      </a:r>
                      <a:endParaRPr lang="en-AU" sz="1800" kern="1600" dirty="0">
                        <a:latin typeface="Calibri"/>
                        <a:ea typeface="Times New Roman"/>
                        <a:cs typeface="Arial"/>
                      </a:endParaRPr>
                    </a:p>
                  </a:txBody>
                  <a:tcPr marL="67421" marR="67421" marT="0" marB="0"/>
                </a:tc>
                <a:tc>
                  <a:txBody>
                    <a:bodyPr/>
                    <a:lstStyle/>
                    <a:p>
                      <a:pPr algn="ctr">
                        <a:spcAft>
                          <a:spcPts val="0"/>
                        </a:spcAft>
                        <a:tabLst>
                          <a:tab pos="199390" algn="dec"/>
                        </a:tabLst>
                      </a:pPr>
                      <a:r>
                        <a:rPr lang="en-US" sz="1800" kern="1600" dirty="0"/>
                        <a:t>97</a:t>
                      </a:r>
                      <a:r>
                        <a:rPr lang="en-US" sz="1800" kern="1600" dirty="0" smtClean="0"/>
                        <a:t>%</a:t>
                      </a:r>
                      <a:endParaRPr lang="en-AU" sz="1800" kern="1600" dirty="0">
                        <a:latin typeface="Calibri"/>
                        <a:ea typeface="Times New Roman"/>
                        <a:cs typeface="Arial"/>
                      </a:endParaRPr>
                    </a:p>
                  </a:txBody>
                  <a:tcPr marL="67421" marR="67421" marT="0" marB="0"/>
                </a:tc>
                <a:tc>
                  <a:txBody>
                    <a:bodyPr/>
                    <a:lstStyle/>
                    <a:p>
                      <a:pPr algn="ctr">
                        <a:spcAft>
                          <a:spcPts val="0"/>
                        </a:spcAft>
                        <a:tabLst>
                          <a:tab pos="264160" algn="dec"/>
                        </a:tabLst>
                      </a:pPr>
                      <a:r>
                        <a:rPr lang="en-US" sz="1800" kern="1600" dirty="0"/>
                        <a:t>81%</a:t>
                      </a:r>
                      <a:endParaRPr lang="en-AU" sz="1800" kern="1600" dirty="0">
                        <a:latin typeface="Calibri"/>
                        <a:ea typeface="Times New Roman"/>
                        <a:cs typeface="Arial"/>
                      </a:endParaRPr>
                    </a:p>
                  </a:txBody>
                  <a:tcPr marL="67421" marR="67421" marT="0" marB="0"/>
                </a:tc>
                <a:tc>
                  <a:txBody>
                    <a:bodyPr/>
                    <a:lstStyle/>
                    <a:p>
                      <a:pPr algn="ctr">
                        <a:spcAft>
                          <a:spcPts val="0"/>
                        </a:spcAft>
                        <a:tabLst>
                          <a:tab pos="233680" algn="dec"/>
                        </a:tabLst>
                      </a:pPr>
                      <a:r>
                        <a:rPr lang="en-US" sz="1800" kern="1600" dirty="0"/>
                        <a:t>81%</a:t>
                      </a:r>
                      <a:endParaRPr lang="en-AU" sz="1800" kern="1600" dirty="0">
                        <a:latin typeface="Calibri"/>
                        <a:ea typeface="Times New Roman"/>
                        <a:cs typeface="Arial"/>
                      </a:endParaRPr>
                    </a:p>
                  </a:txBody>
                  <a:tcPr marL="67421" marR="67421" marT="0" marB="0"/>
                </a:tc>
              </a:tr>
            </a:tbl>
          </a:graphicData>
        </a:graphic>
      </p:graphicFrame>
      <p:sp>
        <p:nvSpPr>
          <p:cNvPr id="6" name="TextBox 5"/>
          <p:cNvSpPr txBox="1"/>
          <p:nvPr/>
        </p:nvSpPr>
        <p:spPr>
          <a:xfrm>
            <a:off x="416496" y="188640"/>
            <a:ext cx="9289032" cy="830997"/>
          </a:xfrm>
          <a:prstGeom prst="rect">
            <a:avLst/>
          </a:prstGeom>
          <a:noFill/>
        </p:spPr>
        <p:txBody>
          <a:bodyPr wrap="square" rtlCol="0">
            <a:spAutoFit/>
          </a:bodyPr>
          <a:lstStyle/>
          <a:p>
            <a:pPr algn="ctr"/>
            <a:r>
              <a:rPr lang="en-US" sz="2800" b="1" dirty="0" smtClean="0"/>
              <a:t>Perceptions about the  the impact of BOS </a:t>
            </a:r>
          </a:p>
          <a:p>
            <a:pPr algn="ctr"/>
            <a:r>
              <a:rPr lang="en-US" sz="2000" b="1" dirty="0" smtClean="0"/>
              <a:t>[Respondents:  District Heads, Principals, Teachers, School Committee members]</a:t>
            </a:r>
            <a:endParaRPr lang="en-US" sz="2000" b="1" dirty="0"/>
          </a:p>
        </p:txBody>
      </p:sp>
      <p:sp>
        <p:nvSpPr>
          <p:cNvPr id="10" name="Rectangle 9"/>
          <p:cNvSpPr/>
          <p:nvPr/>
        </p:nvSpPr>
        <p:spPr>
          <a:xfrm>
            <a:off x="304800" y="6324600"/>
            <a:ext cx="7012932" cy="369332"/>
          </a:xfrm>
          <a:prstGeom prst="rect">
            <a:avLst/>
          </a:prstGeom>
        </p:spPr>
        <p:txBody>
          <a:bodyPr wrap="none">
            <a:spAutoFit/>
          </a:bodyPr>
          <a:lstStyle/>
          <a:p>
            <a:pPr>
              <a:spcBef>
                <a:spcPct val="0"/>
              </a:spcBef>
              <a:defRPr/>
            </a:pPr>
            <a:r>
              <a:rPr lang="en-US" dirty="0" smtClean="0">
                <a:solidFill>
                  <a:srgbClr val="FF0000"/>
                </a:solidFill>
                <a:latin typeface="Calibri" pitchFamily="34" charset="0"/>
              </a:rPr>
              <a:t>SOURCE: School Based Management National Survey, World Bank (2010) </a:t>
            </a:r>
            <a:endParaRPr lang="en-AU" dirty="0" smtClean="0">
              <a:solidFill>
                <a:srgbClr val="FF0000"/>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 y="0"/>
            <a:ext cx="8915400" cy="692696"/>
          </a:xfrm>
        </p:spPr>
        <p:txBody>
          <a:bodyPr>
            <a:normAutofit/>
          </a:bodyPr>
          <a:lstStyle/>
          <a:p>
            <a:r>
              <a:rPr lang="en-US" sz="3600" b="1" dirty="0" smtClean="0"/>
              <a:t>Moving forward……… </a:t>
            </a:r>
            <a:endParaRPr lang="en-US" sz="3600" b="1" dirty="0"/>
          </a:p>
        </p:txBody>
      </p:sp>
      <p:graphicFrame>
        <p:nvGraphicFramePr>
          <p:cNvPr id="5" name="Content Placeholder 4"/>
          <p:cNvGraphicFramePr>
            <a:graphicFrameLocks noGrp="1"/>
          </p:cNvGraphicFramePr>
          <p:nvPr>
            <p:ph idx="1"/>
          </p:nvPr>
        </p:nvGraphicFramePr>
        <p:xfrm>
          <a:off x="200472" y="908720"/>
          <a:ext cx="9505056" cy="5865765"/>
        </p:xfrm>
        <a:graphic>
          <a:graphicData uri="http://schemas.openxmlformats.org/drawingml/2006/table">
            <a:tbl>
              <a:tblPr firstRow="1" bandRow="1">
                <a:tableStyleId>{5C22544A-7EE6-4342-B048-85BDC9FD1C3A}</a:tableStyleId>
              </a:tblPr>
              <a:tblGrid>
                <a:gridCol w="1872208"/>
                <a:gridCol w="7632848"/>
              </a:tblGrid>
              <a:tr h="2840387">
                <a:tc>
                  <a:txBody>
                    <a:bodyPr/>
                    <a:lstStyle/>
                    <a:p>
                      <a:r>
                        <a:rPr lang="en-US" sz="2800" b="1" dirty="0" smtClean="0"/>
                        <a:t>Planning</a:t>
                      </a:r>
                      <a:endParaRPr lang="en-US" sz="2800" b="1" dirty="0"/>
                    </a:p>
                  </a:txBody>
                  <a:tcPr/>
                </a:tc>
                <a:tc>
                  <a:txBody>
                    <a:bodyPr/>
                    <a:lstStyle/>
                    <a:p>
                      <a:pPr marL="342900" indent="-342900">
                        <a:buFont typeface="+mj-lt"/>
                        <a:buAutoNum type="arabicPeriod"/>
                      </a:pPr>
                      <a:r>
                        <a:rPr lang="en-US" sz="2400" dirty="0" smtClean="0"/>
                        <a:t>Extending BOS to Senior</a:t>
                      </a:r>
                      <a:r>
                        <a:rPr lang="en-US" sz="2400" baseline="0" dirty="0" smtClean="0"/>
                        <a:t> High Schools and Higher Education.</a:t>
                      </a:r>
                    </a:p>
                    <a:p>
                      <a:pPr marL="342900" indent="-342900">
                        <a:buFont typeface="+mj-lt"/>
                        <a:buAutoNum type="arabicPeriod"/>
                      </a:pPr>
                      <a:r>
                        <a:rPr lang="en-US" sz="2400" dirty="0" smtClean="0"/>
                        <a:t>Synergized policy for education</a:t>
                      </a:r>
                      <a:r>
                        <a:rPr lang="en-US" sz="2400" baseline="0" dirty="0" smtClean="0"/>
                        <a:t> management and governance at sub-national level.</a:t>
                      </a:r>
                      <a:endParaRPr lang="en-US" sz="2400" dirty="0" smtClean="0"/>
                    </a:p>
                    <a:p>
                      <a:pPr marL="342900" indent="-342900">
                        <a:buFont typeface="+mj-lt"/>
                        <a:buAutoNum type="arabicPeriod"/>
                      </a:pPr>
                      <a:r>
                        <a:rPr lang="en-US" sz="2400" dirty="0" smtClean="0"/>
                        <a:t>Strengthening SBM to improve the quality of education outcomes and school governance.</a:t>
                      </a:r>
                    </a:p>
                    <a:p>
                      <a:pPr marL="342900" indent="-342900">
                        <a:buFont typeface="+mj-lt"/>
                        <a:buAutoNum type="arabicPeriod"/>
                      </a:pPr>
                      <a:r>
                        <a:rPr lang="en-US" sz="2400" dirty="0" smtClean="0"/>
                        <a:t>Reviewing</a:t>
                      </a:r>
                      <a:r>
                        <a:rPr lang="en-US" sz="2400" baseline="0" dirty="0" smtClean="0"/>
                        <a:t>  school financing requirements: Education Unit Costs, BOS Unit Costs.</a:t>
                      </a:r>
                    </a:p>
                  </a:txBody>
                  <a:tcPr/>
                </a:tc>
              </a:tr>
              <a:tr h="2848245">
                <a:tc>
                  <a:txBody>
                    <a:bodyPr/>
                    <a:lstStyle/>
                    <a:p>
                      <a:r>
                        <a:rPr lang="en-US" sz="2800" b="1" dirty="0" smtClean="0"/>
                        <a:t>Budgeting</a:t>
                      </a:r>
                      <a:endParaRPr lang="en-US" sz="2800" b="1" dirty="0"/>
                    </a:p>
                  </a:txBody>
                  <a:tcPr/>
                </a:tc>
                <a:tc>
                  <a:txBody>
                    <a:bodyPr/>
                    <a:lstStyle/>
                    <a:p>
                      <a:pPr marL="342900" indent="-342900">
                        <a:buFont typeface="+mj-lt"/>
                        <a:buAutoNum type="arabicPeriod"/>
                      </a:pPr>
                      <a:r>
                        <a:rPr lang="en-US" sz="2400" baseline="0" dirty="0" smtClean="0"/>
                        <a:t>Developing and implementing a formula-based national BOS allocation on the basis of fairness and equity.</a:t>
                      </a:r>
                    </a:p>
                    <a:p>
                      <a:pPr marL="342900" indent="-342900">
                        <a:buFont typeface="+mj-lt"/>
                        <a:buAutoNum type="arabicPeriod"/>
                      </a:pPr>
                      <a:r>
                        <a:rPr lang="en-US" sz="2400" baseline="0" dirty="0" smtClean="0"/>
                        <a:t>Establishing incentives for district financing to meet Minimum Service Standards in Education.</a:t>
                      </a:r>
                    </a:p>
                    <a:p>
                      <a:pPr marL="342900" indent="-342900">
                        <a:buFont typeface="+mj-lt"/>
                        <a:buAutoNum type="arabicPeriod"/>
                      </a:pPr>
                      <a:r>
                        <a:rPr lang="en-US" sz="2400" baseline="0" dirty="0" smtClean="0"/>
                        <a:t>Encouraging districts to allocate counterpart funds (BOSDA) on the basis of access, equity and performance improvement.</a:t>
                      </a:r>
                      <a:endParaRPr lang="en-US" sz="2400" dirty="0"/>
                    </a:p>
                  </a:txBody>
                  <a:tcPr/>
                </a:tc>
              </a:tr>
            </a:tbl>
          </a:graphicData>
        </a:graphic>
      </p:graphicFrame>
      <p:sp>
        <p:nvSpPr>
          <p:cNvPr id="2" name="Slide Number Placeholder 1"/>
          <p:cNvSpPr>
            <a:spLocks noGrp="1"/>
          </p:cNvSpPr>
          <p:nvPr>
            <p:ph type="sldNum" sz="quarter" idx="12"/>
          </p:nvPr>
        </p:nvSpPr>
        <p:spPr/>
        <p:txBody>
          <a:bodyPr/>
          <a:lstStyle/>
          <a:p>
            <a:fld id="{0084C89F-D2B4-4BD8-8A29-9F476E1BEF85}" type="slidenum">
              <a:rPr lang="id-ID" smtClean="0"/>
              <a:pPr/>
              <a:t>19</a:t>
            </a:fld>
            <a:endParaRPr lang="id-ID"/>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472" y="404664"/>
            <a:ext cx="9505056" cy="648072"/>
          </a:xfrm>
        </p:spPr>
        <p:txBody>
          <a:bodyPr>
            <a:normAutofit fontScale="90000"/>
          </a:bodyPr>
          <a:lstStyle/>
          <a:p>
            <a:r>
              <a:rPr lang="en-US" sz="3100" b="1" dirty="0" smtClean="0"/>
              <a:t/>
            </a:r>
            <a:br>
              <a:rPr lang="en-US" sz="3100" b="1" dirty="0" smtClean="0"/>
            </a:br>
            <a:r>
              <a:rPr lang="en-US" sz="3100" b="1" dirty="0" smtClean="0"/>
              <a:t>Moving from centralized to decentralized education systems: </a:t>
            </a:r>
            <a:br>
              <a:rPr lang="en-US" sz="3100" b="1" dirty="0" smtClean="0"/>
            </a:br>
            <a:r>
              <a:rPr lang="en-US" sz="3100" b="1" i="1" dirty="0" smtClean="0"/>
              <a:t>a paradigm shift </a:t>
            </a:r>
            <a:r>
              <a:rPr lang="en-US" sz="3600" i="1" dirty="0" smtClean="0"/>
              <a:t/>
            </a:r>
            <a:br>
              <a:rPr lang="en-US" sz="3600" i="1" dirty="0" smtClean="0"/>
            </a:br>
            <a:endParaRPr lang="en-US" sz="4000" b="1" i="1" dirty="0"/>
          </a:p>
        </p:txBody>
      </p:sp>
      <p:sp>
        <p:nvSpPr>
          <p:cNvPr id="4" name="Content Placeholder 3"/>
          <p:cNvSpPr>
            <a:spLocks noGrp="1"/>
          </p:cNvSpPr>
          <p:nvPr>
            <p:ph idx="1"/>
          </p:nvPr>
        </p:nvSpPr>
        <p:spPr>
          <a:xfrm>
            <a:off x="238092" y="1071546"/>
            <a:ext cx="9361040" cy="5544616"/>
          </a:xfrm>
        </p:spPr>
        <p:txBody>
          <a:bodyPr>
            <a:normAutofit/>
          </a:bodyPr>
          <a:lstStyle/>
          <a:p>
            <a:pPr>
              <a:buNone/>
            </a:pPr>
            <a:r>
              <a:rPr lang="en-US" dirty="0" smtClean="0"/>
              <a:t>.</a:t>
            </a:r>
          </a:p>
        </p:txBody>
      </p:sp>
      <p:sp>
        <p:nvSpPr>
          <p:cNvPr id="2" name="Slide Number Placeholder 1"/>
          <p:cNvSpPr>
            <a:spLocks noGrp="1"/>
          </p:cNvSpPr>
          <p:nvPr>
            <p:ph type="sldNum" sz="quarter" idx="12"/>
          </p:nvPr>
        </p:nvSpPr>
        <p:spPr/>
        <p:txBody>
          <a:bodyPr/>
          <a:lstStyle/>
          <a:p>
            <a:fld id="{0084C89F-D2B4-4BD8-8A29-9F476E1BEF85}" type="slidenum">
              <a:rPr lang="id-ID" smtClean="0"/>
              <a:pPr/>
              <a:t>2</a:t>
            </a:fld>
            <a:endParaRPr lang="id-ID"/>
          </a:p>
        </p:txBody>
      </p:sp>
      <p:graphicFrame>
        <p:nvGraphicFramePr>
          <p:cNvPr id="5" name="Table 4"/>
          <p:cNvGraphicFramePr>
            <a:graphicFrameLocks noGrp="1"/>
          </p:cNvGraphicFramePr>
          <p:nvPr/>
        </p:nvGraphicFramePr>
        <p:xfrm>
          <a:off x="309530" y="1227666"/>
          <a:ext cx="9251982" cy="5369686"/>
        </p:xfrm>
        <a:graphic>
          <a:graphicData uri="http://schemas.openxmlformats.org/drawingml/2006/table">
            <a:tbl>
              <a:tblPr firstRow="1" bandRow="1">
                <a:tableStyleId>{5C22544A-7EE6-4342-B048-85BDC9FD1C3A}</a:tableStyleId>
              </a:tblPr>
              <a:tblGrid>
                <a:gridCol w="2123190"/>
                <a:gridCol w="3384376"/>
                <a:gridCol w="3744416"/>
              </a:tblGrid>
              <a:tr h="552829">
                <a:tc>
                  <a:txBody>
                    <a:bodyPr/>
                    <a:lstStyle/>
                    <a:p>
                      <a:endParaRPr lang="en-US" dirty="0"/>
                    </a:p>
                  </a:txBody>
                  <a:tcPr/>
                </a:tc>
                <a:tc>
                  <a:txBody>
                    <a:bodyPr/>
                    <a:lstStyle/>
                    <a:p>
                      <a:r>
                        <a:rPr lang="en-US" sz="2800" dirty="0" smtClean="0"/>
                        <a:t>Centralized</a:t>
                      </a:r>
                      <a:endParaRPr lang="en-US" sz="2800" dirty="0"/>
                    </a:p>
                  </a:txBody>
                  <a:tcPr/>
                </a:tc>
                <a:tc>
                  <a:txBody>
                    <a:bodyPr/>
                    <a:lstStyle/>
                    <a:p>
                      <a:r>
                        <a:rPr lang="en-US" sz="2800" dirty="0" smtClean="0"/>
                        <a:t>Decentralized</a:t>
                      </a:r>
                      <a:endParaRPr lang="en-US" sz="2800" dirty="0"/>
                    </a:p>
                  </a:txBody>
                  <a:tcPr/>
                </a:tc>
              </a:tr>
              <a:tr h="1301853">
                <a:tc>
                  <a:txBody>
                    <a:bodyPr/>
                    <a:lstStyle/>
                    <a:p>
                      <a:r>
                        <a:rPr lang="en-US" sz="2400" b="1" dirty="0" smtClean="0"/>
                        <a:t>Planning</a:t>
                      </a:r>
                      <a:endParaRPr lang="en-US" sz="2400" b="1" dirty="0"/>
                    </a:p>
                  </a:txBody>
                  <a:tcPr/>
                </a:tc>
                <a:tc>
                  <a:txBody>
                    <a:bodyPr/>
                    <a:lstStyle/>
                    <a:p>
                      <a:r>
                        <a:rPr lang="en-US" sz="2400" dirty="0" smtClean="0"/>
                        <a:t>Top-down:</a:t>
                      </a:r>
                    </a:p>
                    <a:p>
                      <a:r>
                        <a:rPr lang="en-US" sz="2400" dirty="0" smtClean="0"/>
                        <a:t>Ministry of Education and Culture</a:t>
                      </a:r>
                      <a:endParaRPr lang="en-US" sz="2400" dirty="0"/>
                    </a:p>
                  </a:txBody>
                  <a:tcPr/>
                </a:tc>
                <a:tc>
                  <a:txBody>
                    <a:bodyPr/>
                    <a:lstStyle/>
                    <a:p>
                      <a:r>
                        <a:rPr lang="en-US" sz="2400" dirty="0" smtClean="0"/>
                        <a:t>Bottom-up:</a:t>
                      </a:r>
                    </a:p>
                    <a:p>
                      <a:r>
                        <a:rPr lang="en-US" sz="2400" dirty="0" smtClean="0"/>
                        <a:t>Participatory </a:t>
                      </a:r>
                      <a:endParaRPr lang="en-US" sz="2400" dirty="0"/>
                    </a:p>
                  </a:txBody>
                  <a:tcPr/>
                </a:tc>
              </a:tr>
              <a:tr h="911298">
                <a:tc>
                  <a:txBody>
                    <a:bodyPr/>
                    <a:lstStyle/>
                    <a:p>
                      <a:r>
                        <a:rPr lang="en-US" sz="2400" b="1" dirty="0" smtClean="0"/>
                        <a:t>Budgeting</a:t>
                      </a:r>
                      <a:endParaRPr lang="en-US" sz="2400" b="1" dirty="0"/>
                    </a:p>
                  </a:txBody>
                  <a:tcPr/>
                </a:tc>
                <a:tc>
                  <a:txBody>
                    <a:bodyPr/>
                    <a:lstStyle/>
                    <a:p>
                      <a:r>
                        <a:rPr lang="en-US" sz="2400" dirty="0" smtClean="0"/>
                        <a:t>National</a:t>
                      </a:r>
                      <a:r>
                        <a:rPr lang="en-US" sz="2400" baseline="0" dirty="0" smtClean="0"/>
                        <a:t> budget: </a:t>
                      </a:r>
                    </a:p>
                    <a:p>
                      <a:r>
                        <a:rPr lang="en-US" sz="2400" baseline="0" dirty="0" smtClean="0"/>
                        <a:t>Line Ministries</a:t>
                      </a:r>
                      <a:endParaRPr lang="en-US" sz="2400" dirty="0"/>
                    </a:p>
                  </a:txBody>
                  <a:tcPr/>
                </a:tc>
                <a:tc>
                  <a:txBody>
                    <a:bodyPr/>
                    <a:lstStyle/>
                    <a:p>
                      <a:r>
                        <a:rPr lang="en-US" sz="2400" dirty="0" smtClean="0"/>
                        <a:t>Local</a:t>
                      </a:r>
                      <a:r>
                        <a:rPr lang="en-US" sz="2400" baseline="0" dirty="0" smtClean="0"/>
                        <a:t> Government Budget: (Province, District)</a:t>
                      </a:r>
                      <a:endParaRPr lang="en-US" sz="2400" dirty="0"/>
                    </a:p>
                  </a:txBody>
                  <a:tcPr/>
                </a:tc>
              </a:tr>
              <a:tr h="1301853">
                <a:tc>
                  <a:txBody>
                    <a:bodyPr/>
                    <a:lstStyle/>
                    <a:p>
                      <a:r>
                        <a:rPr lang="en-US" sz="2400" b="1" dirty="0" smtClean="0"/>
                        <a:t>Implementing</a:t>
                      </a:r>
                      <a:endParaRPr lang="en-US" sz="2400" b="1" dirty="0"/>
                    </a:p>
                  </a:txBody>
                  <a:tcPr/>
                </a:tc>
                <a:tc>
                  <a:txBody>
                    <a:bodyPr/>
                    <a:lstStyle/>
                    <a:p>
                      <a:r>
                        <a:rPr lang="en-US" sz="2400" dirty="0" err="1" smtClean="0"/>
                        <a:t>MoEC</a:t>
                      </a:r>
                      <a:r>
                        <a:rPr lang="en-US" sz="2400" dirty="0" smtClean="0"/>
                        <a:t> authority</a:t>
                      </a:r>
                      <a:endParaRPr lang="en-US" sz="2400" dirty="0"/>
                    </a:p>
                  </a:txBody>
                  <a:tcPr/>
                </a:tc>
                <a:tc>
                  <a:txBody>
                    <a:bodyPr/>
                    <a:lstStyle/>
                    <a:p>
                      <a:pPr>
                        <a:buFont typeface="Arial" pitchFamily="34" charset="0"/>
                        <a:buChar char="•"/>
                      </a:pPr>
                      <a:r>
                        <a:rPr lang="en-US" sz="2400" dirty="0" smtClean="0"/>
                        <a:t>Local Government</a:t>
                      </a:r>
                    </a:p>
                    <a:p>
                      <a:pPr>
                        <a:buFont typeface="Arial" pitchFamily="34" charset="0"/>
                        <a:buChar char="•"/>
                      </a:pPr>
                      <a:r>
                        <a:rPr lang="en-US" sz="2400" dirty="0" smtClean="0"/>
                        <a:t>School Based Management</a:t>
                      </a:r>
                      <a:endParaRPr lang="en-US" sz="2400" dirty="0"/>
                    </a:p>
                  </a:txBody>
                  <a:tcPr/>
                </a:tc>
              </a:tr>
              <a:tr h="1301853">
                <a:tc>
                  <a:txBody>
                    <a:bodyPr/>
                    <a:lstStyle/>
                    <a:p>
                      <a:r>
                        <a:rPr lang="en-US" sz="2400" b="1" dirty="0" smtClean="0"/>
                        <a:t>Monitoring</a:t>
                      </a:r>
                      <a:r>
                        <a:rPr lang="en-US" sz="2400" b="1" baseline="0" dirty="0" smtClean="0"/>
                        <a:t> and Evaluation</a:t>
                      </a:r>
                      <a:endParaRPr lang="en-US" sz="2400" b="1" dirty="0"/>
                    </a:p>
                  </a:txBody>
                  <a:tcPr/>
                </a:tc>
                <a:tc>
                  <a:txBody>
                    <a:bodyPr/>
                    <a:lstStyle/>
                    <a:p>
                      <a:r>
                        <a:rPr lang="en-US" sz="2400" dirty="0" smtClean="0"/>
                        <a:t>Central,</a:t>
                      </a:r>
                      <a:r>
                        <a:rPr lang="en-US" sz="2400" baseline="0" dirty="0" smtClean="0"/>
                        <a:t> formal processes</a:t>
                      </a:r>
                      <a:endParaRPr lang="en-US" sz="2400" dirty="0"/>
                    </a:p>
                  </a:txBody>
                  <a:tcPr/>
                </a:tc>
                <a:tc>
                  <a:txBody>
                    <a:bodyPr/>
                    <a:lstStyle/>
                    <a:p>
                      <a:pPr>
                        <a:buFont typeface="Arial" pitchFamily="34" charset="0"/>
                        <a:buChar char="•"/>
                      </a:pPr>
                      <a:r>
                        <a:rPr lang="en-US" sz="2400" dirty="0" smtClean="0"/>
                        <a:t>Central</a:t>
                      </a:r>
                    </a:p>
                    <a:p>
                      <a:pPr>
                        <a:buFont typeface="Arial" pitchFamily="34" charset="0"/>
                        <a:buChar char="•"/>
                      </a:pPr>
                      <a:r>
                        <a:rPr lang="en-US" sz="2400" dirty="0" smtClean="0"/>
                        <a:t>Local government</a:t>
                      </a:r>
                    </a:p>
                    <a:p>
                      <a:pPr>
                        <a:buFont typeface="Arial" pitchFamily="34" charset="0"/>
                        <a:buChar char="•"/>
                      </a:pPr>
                      <a:r>
                        <a:rPr lang="en-US" sz="2400" dirty="0" smtClean="0"/>
                        <a:t>Community oversight</a:t>
                      </a:r>
                      <a:endParaRPr lang="en-US" sz="24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 y="0"/>
            <a:ext cx="8915400" cy="692696"/>
          </a:xfrm>
        </p:spPr>
        <p:txBody>
          <a:bodyPr>
            <a:normAutofit/>
          </a:bodyPr>
          <a:lstStyle/>
          <a:p>
            <a:r>
              <a:rPr lang="en-US" sz="3600" b="1" dirty="0" smtClean="0"/>
              <a:t>Moving forward…………</a:t>
            </a:r>
            <a:endParaRPr lang="en-US" sz="3600" b="1" dirty="0"/>
          </a:p>
        </p:txBody>
      </p:sp>
      <p:graphicFrame>
        <p:nvGraphicFramePr>
          <p:cNvPr id="5" name="Content Placeholder 4"/>
          <p:cNvGraphicFramePr>
            <a:graphicFrameLocks noGrp="1"/>
          </p:cNvGraphicFramePr>
          <p:nvPr>
            <p:ph idx="1"/>
          </p:nvPr>
        </p:nvGraphicFramePr>
        <p:xfrm>
          <a:off x="200472" y="980728"/>
          <a:ext cx="9505056" cy="5657332"/>
        </p:xfrm>
        <a:graphic>
          <a:graphicData uri="http://schemas.openxmlformats.org/drawingml/2006/table">
            <a:tbl>
              <a:tblPr firstRow="1" bandRow="1">
                <a:tableStyleId>{5C22544A-7EE6-4342-B048-85BDC9FD1C3A}</a:tableStyleId>
              </a:tblPr>
              <a:tblGrid>
                <a:gridCol w="2088232"/>
                <a:gridCol w="7416824"/>
              </a:tblGrid>
              <a:tr h="2160242">
                <a:tc>
                  <a:txBody>
                    <a:bodyPr/>
                    <a:lstStyle/>
                    <a:p>
                      <a:r>
                        <a:rPr lang="en-US" sz="2400" b="1" dirty="0" smtClean="0"/>
                        <a:t>Implementing</a:t>
                      </a:r>
                      <a:endParaRPr lang="en-US" sz="2400" b="1" dirty="0"/>
                    </a:p>
                  </a:txBody>
                  <a:tcPr/>
                </a:tc>
                <a:tc>
                  <a:txBody>
                    <a:bodyPr/>
                    <a:lstStyle/>
                    <a:p>
                      <a:pPr marL="342900" indent="-342900">
                        <a:buFont typeface="+mj-lt"/>
                        <a:buAutoNum type="arabicPeriod"/>
                      </a:pPr>
                      <a:r>
                        <a:rPr lang="en-US" sz="2400" dirty="0" smtClean="0"/>
                        <a:t>Building</a:t>
                      </a:r>
                      <a:r>
                        <a:rPr lang="en-US" sz="2400" baseline="0" dirty="0" smtClean="0"/>
                        <a:t> district-level capacity and capability for results-oriented management</a:t>
                      </a:r>
                    </a:p>
                    <a:p>
                      <a:pPr marL="342900" indent="-342900">
                        <a:buFont typeface="+mj-lt"/>
                        <a:buAutoNum type="arabicPeriod"/>
                      </a:pPr>
                      <a:r>
                        <a:rPr lang="en-US" sz="2400" baseline="0" dirty="0" smtClean="0"/>
                        <a:t>Financial management capacity and capability building for Principals and Treasurers</a:t>
                      </a:r>
                    </a:p>
                    <a:p>
                      <a:pPr marL="342900" indent="-342900">
                        <a:buFont typeface="+mj-lt"/>
                        <a:buAutoNum type="arabicPeriod"/>
                      </a:pPr>
                      <a:r>
                        <a:rPr lang="en-US" sz="2400" baseline="0" dirty="0" smtClean="0"/>
                        <a:t>Increased parental and community oversight</a:t>
                      </a:r>
                      <a:endParaRPr lang="en-US" sz="2400" dirty="0"/>
                    </a:p>
                  </a:txBody>
                  <a:tcPr/>
                </a:tc>
              </a:tr>
              <a:tr h="3497090">
                <a:tc>
                  <a:txBody>
                    <a:bodyPr/>
                    <a:lstStyle/>
                    <a:p>
                      <a:r>
                        <a:rPr lang="en-US" sz="2400" b="1" dirty="0" smtClean="0"/>
                        <a:t>Monitoring and Evaluation</a:t>
                      </a:r>
                      <a:endParaRPr lang="en-US" sz="2400" b="1" dirty="0"/>
                    </a:p>
                  </a:txBody>
                  <a:tcPr/>
                </a:tc>
                <a:tc>
                  <a:txBody>
                    <a:bodyPr/>
                    <a:lstStyle/>
                    <a:p>
                      <a:pPr marL="342900" indent="-342900">
                        <a:buFont typeface="+mj-lt"/>
                        <a:buAutoNum type="arabicPeriod"/>
                      </a:pPr>
                      <a:r>
                        <a:rPr lang="en-US" sz="2400" b="1" dirty="0" smtClean="0"/>
                        <a:t>Valid</a:t>
                      </a:r>
                      <a:r>
                        <a:rPr lang="en-US" sz="2400" b="1" baseline="0" dirty="0" smtClean="0"/>
                        <a:t> and</a:t>
                      </a:r>
                      <a:r>
                        <a:rPr lang="en-US" sz="2400" b="1" dirty="0" smtClean="0"/>
                        <a:t> reliable data collection</a:t>
                      </a:r>
                      <a:r>
                        <a:rPr lang="en-US" sz="2400" b="1" baseline="0" dirty="0" smtClean="0"/>
                        <a:t>: </a:t>
                      </a:r>
                    </a:p>
                    <a:p>
                      <a:pPr marL="342900" indent="-342900">
                        <a:buFont typeface="+mj-lt"/>
                        <a:buNone/>
                      </a:pPr>
                      <a:r>
                        <a:rPr lang="en-US" sz="2400" b="1" baseline="0" dirty="0" smtClean="0"/>
                        <a:t>     by school and by student name</a:t>
                      </a:r>
                    </a:p>
                    <a:p>
                      <a:pPr marL="342900" indent="-342900">
                        <a:buFont typeface="+mj-lt"/>
                        <a:buNone/>
                      </a:pPr>
                      <a:r>
                        <a:rPr lang="en-US" sz="2400" b="1" baseline="0" dirty="0" smtClean="0"/>
                        <a:t>2.  Reporting on school needs:</a:t>
                      </a:r>
                    </a:p>
                    <a:p>
                      <a:pPr marL="342900" indent="-342900">
                        <a:buFont typeface="+mj-lt"/>
                        <a:buNone/>
                      </a:pPr>
                      <a:r>
                        <a:rPr lang="en-US" sz="2400" b="1" baseline="0" dirty="0" smtClean="0"/>
                        <a:t>     the Support My School </a:t>
                      </a:r>
                    </a:p>
                    <a:p>
                      <a:pPr marL="342900" indent="-342900">
                        <a:buFont typeface="+mj-lt"/>
                        <a:buNone/>
                      </a:pPr>
                      <a:r>
                        <a:rPr lang="en-US" sz="2400" b="1" baseline="0" dirty="0" smtClean="0"/>
                        <a:t>     web-based platform</a:t>
                      </a:r>
                    </a:p>
                    <a:p>
                      <a:pPr marL="342900" indent="-342900">
                        <a:buFont typeface="+mj-lt"/>
                        <a:buNone/>
                      </a:pPr>
                      <a:r>
                        <a:rPr lang="en-US" sz="2400" b="1" dirty="0" smtClean="0"/>
                        <a:t>3. Continuous improvement:</a:t>
                      </a:r>
                      <a:r>
                        <a:rPr lang="en-US" sz="2400" b="1" baseline="0" dirty="0" smtClean="0"/>
                        <a:t> </a:t>
                      </a:r>
                    </a:p>
                    <a:p>
                      <a:pPr marL="342900" indent="-342900">
                        <a:buFont typeface="+mj-lt"/>
                        <a:buNone/>
                      </a:pPr>
                      <a:r>
                        <a:rPr lang="en-US" sz="2400" b="1" baseline="0" dirty="0" smtClean="0"/>
                        <a:t>     - </a:t>
                      </a:r>
                      <a:r>
                        <a:rPr lang="en-US" sz="2400" b="1" dirty="0" smtClean="0"/>
                        <a:t>E-Monitoring</a:t>
                      </a:r>
                    </a:p>
                    <a:p>
                      <a:pPr marL="342900" indent="-342900">
                        <a:buFont typeface="+mj-lt"/>
                        <a:buNone/>
                      </a:pPr>
                      <a:r>
                        <a:rPr lang="en-US" sz="2400" b="1" dirty="0" smtClean="0"/>
                        <a:t>    </a:t>
                      </a:r>
                      <a:r>
                        <a:rPr lang="en-US" sz="2400" b="1" baseline="0" dirty="0" smtClean="0"/>
                        <a:t> - </a:t>
                      </a:r>
                      <a:r>
                        <a:rPr lang="en-US" sz="2400" b="1" dirty="0" smtClean="0"/>
                        <a:t>E-Complaint</a:t>
                      </a:r>
                      <a:r>
                        <a:rPr lang="en-US" sz="2400" b="1" baseline="0" dirty="0" smtClean="0"/>
                        <a:t> Handling</a:t>
                      </a:r>
                      <a:endParaRPr lang="en-US" sz="2400" b="1" dirty="0"/>
                    </a:p>
                  </a:txBody>
                  <a:tcPr/>
                </a:tc>
              </a:tr>
            </a:tbl>
          </a:graphicData>
        </a:graphic>
      </p:graphicFrame>
      <p:sp>
        <p:nvSpPr>
          <p:cNvPr id="2" name="Slide Number Placeholder 1"/>
          <p:cNvSpPr>
            <a:spLocks noGrp="1"/>
          </p:cNvSpPr>
          <p:nvPr>
            <p:ph type="sldNum" sz="quarter" idx="12"/>
          </p:nvPr>
        </p:nvSpPr>
        <p:spPr/>
        <p:txBody>
          <a:bodyPr/>
          <a:lstStyle/>
          <a:p>
            <a:fld id="{0084C89F-D2B4-4BD8-8A29-9F476E1BEF85}" type="slidenum">
              <a:rPr lang="id-ID" smtClean="0"/>
              <a:pPr/>
              <a:t>20</a:t>
            </a:fld>
            <a:endParaRPr lang="id-ID"/>
          </a:p>
        </p:txBody>
      </p:sp>
      <p:pic>
        <p:nvPicPr>
          <p:cNvPr id="6" name="Picture 6"/>
          <p:cNvPicPr>
            <a:picLocks noChangeAspect="1" noChangeArrowheads="1"/>
          </p:cNvPicPr>
          <p:nvPr/>
        </p:nvPicPr>
        <p:blipFill>
          <a:blip r:embed="rId3" cstate="print"/>
          <a:srcRect/>
          <a:stretch>
            <a:fillRect/>
          </a:stretch>
        </p:blipFill>
        <p:spPr bwMode="auto">
          <a:xfrm>
            <a:off x="6969224" y="3284984"/>
            <a:ext cx="2664296" cy="316835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7591" y="1143000"/>
            <a:ext cx="8917409" cy="5410200"/>
            <a:chOff x="457200" y="1143000"/>
            <a:chExt cx="8917409" cy="5410200"/>
          </a:xfrm>
        </p:grpSpPr>
        <p:pic>
          <p:nvPicPr>
            <p:cNvPr id="1026" name="Picture 2"/>
            <p:cNvPicPr>
              <a:picLocks noChangeAspect="1" noChangeArrowheads="1"/>
            </p:cNvPicPr>
            <p:nvPr/>
          </p:nvPicPr>
          <p:blipFill>
            <a:blip r:embed="rId2" cstate="print"/>
            <a:srcRect/>
            <a:stretch>
              <a:fillRect/>
            </a:stretch>
          </p:blipFill>
          <p:spPr bwMode="auto">
            <a:xfrm>
              <a:off x="457200" y="1143000"/>
              <a:ext cx="8917409" cy="4724400"/>
            </a:xfrm>
            <a:prstGeom prst="rect">
              <a:avLst/>
            </a:prstGeom>
            <a:noFill/>
            <a:ln w="9525">
              <a:noFill/>
              <a:miter lim="800000"/>
              <a:headEnd/>
              <a:tailEnd/>
            </a:ln>
          </p:spPr>
        </p:pic>
        <p:sp>
          <p:nvSpPr>
            <p:cNvPr id="4" name="TextBox 3"/>
            <p:cNvSpPr txBox="1"/>
            <p:nvPr/>
          </p:nvSpPr>
          <p:spPr>
            <a:xfrm>
              <a:off x="1129267" y="5867400"/>
              <a:ext cx="369332" cy="685800"/>
            </a:xfrm>
            <a:prstGeom prst="rect">
              <a:avLst/>
            </a:prstGeom>
            <a:noFill/>
            <a:ln>
              <a:noFill/>
            </a:ln>
          </p:spPr>
          <p:txBody>
            <a:bodyPr vert="vert" wrap="square" rtlCol="0">
              <a:spAutoFit/>
            </a:bodyPr>
            <a:lstStyle/>
            <a:p>
              <a:r>
                <a:rPr lang="id-ID" sz="1200" dirty="0" smtClean="0">
                  <a:latin typeface="+mj-lt"/>
                </a:rPr>
                <a:t>Week - 1</a:t>
              </a:r>
            </a:p>
          </p:txBody>
        </p:sp>
        <p:sp>
          <p:nvSpPr>
            <p:cNvPr id="5" name="TextBox 4"/>
            <p:cNvSpPr txBox="1"/>
            <p:nvPr/>
          </p:nvSpPr>
          <p:spPr>
            <a:xfrm>
              <a:off x="1764268" y="5867400"/>
              <a:ext cx="369332" cy="685800"/>
            </a:xfrm>
            <a:prstGeom prst="rect">
              <a:avLst/>
            </a:prstGeom>
            <a:noFill/>
            <a:ln>
              <a:noFill/>
            </a:ln>
          </p:spPr>
          <p:txBody>
            <a:bodyPr vert="vert" wrap="square" rtlCol="0">
              <a:spAutoFit/>
            </a:bodyPr>
            <a:lstStyle/>
            <a:p>
              <a:r>
                <a:rPr lang="id-ID" sz="1200" dirty="0" smtClean="0">
                  <a:latin typeface="+mj-lt"/>
                </a:rPr>
                <a:t>Week - 2</a:t>
              </a:r>
            </a:p>
          </p:txBody>
        </p:sp>
        <p:sp>
          <p:nvSpPr>
            <p:cNvPr id="6" name="TextBox 5"/>
            <p:cNvSpPr txBox="1"/>
            <p:nvPr/>
          </p:nvSpPr>
          <p:spPr>
            <a:xfrm>
              <a:off x="2424667" y="5867400"/>
              <a:ext cx="369332" cy="685800"/>
            </a:xfrm>
            <a:prstGeom prst="rect">
              <a:avLst/>
            </a:prstGeom>
            <a:noFill/>
            <a:ln>
              <a:noFill/>
            </a:ln>
          </p:spPr>
          <p:txBody>
            <a:bodyPr vert="vert" wrap="square" rtlCol="0">
              <a:spAutoFit/>
            </a:bodyPr>
            <a:lstStyle/>
            <a:p>
              <a:r>
                <a:rPr lang="id-ID" sz="1200" dirty="0" smtClean="0">
                  <a:latin typeface="+mj-lt"/>
                </a:rPr>
                <a:t>Week - 3</a:t>
              </a:r>
            </a:p>
          </p:txBody>
        </p:sp>
        <p:sp>
          <p:nvSpPr>
            <p:cNvPr id="7" name="TextBox 6"/>
            <p:cNvSpPr txBox="1"/>
            <p:nvPr/>
          </p:nvSpPr>
          <p:spPr>
            <a:xfrm>
              <a:off x="3076602" y="5867400"/>
              <a:ext cx="369332" cy="685800"/>
            </a:xfrm>
            <a:prstGeom prst="rect">
              <a:avLst/>
            </a:prstGeom>
            <a:noFill/>
            <a:ln>
              <a:noFill/>
            </a:ln>
          </p:spPr>
          <p:txBody>
            <a:bodyPr vert="vert" wrap="square" rtlCol="0">
              <a:spAutoFit/>
            </a:bodyPr>
            <a:lstStyle/>
            <a:p>
              <a:r>
                <a:rPr lang="id-ID" sz="1200" dirty="0" smtClean="0">
                  <a:latin typeface="+mj-lt"/>
                </a:rPr>
                <a:t>Week - 4</a:t>
              </a:r>
            </a:p>
          </p:txBody>
        </p:sp>
        <p:sp>
          <p:nvSpPr>
            <p:cNvPr id="8" name="TextBox 7"/>
            <p:cNvSpPr txBox="1"/>
            <p:nvPr/>
          </p:nvSpPr>
          <p:spPr>
            <a:xfrm>
              <a:off x="3745468" y="5867400"/>
              <a:ext cx="369332" cy="685800"/>
            </a:xfrm>
            <a:prstGeom prst="rect">
              <a:avLst/>
            </a:prstGeom>
            <a:noFill/>
            <a:ln>
              <a:noFill/>
            </a:ln>
          </p:spPr>
          <p:txBody>
            <a:bodyPr vert="vert" wrap="square" rtlCol="0">
              <a:spAutoFit/>
            </a:bodyPr>
            <a:lstStyle/>
            <a:p>
              <a:r>
                <a:rPr lang="id-ID" sz="1200" dirty="0" smtClean="0">
                  <a:latin typeface="+mj-lt"/>
                </a:rPr>
                <a:t>Week - 1</a:t>
              </a:r>
            </a:p>
          </p:txBody>
        </p:sp>
        <p:sp>
          <p:nvSpPr>
            <p:cNvPr id="9" name="TextBox 8"/>
            <p:cNvSpPr txBox="1"/>
            <p:nvPr/>
          </p:nvSpPr>
          <p:spPr>
            <a:xfrm>
              <a:off x="4397403" y="5867400"/>
              <a:ext cx="369332" cy="685800"/>
            </a:xfrm>
            <a:prstGeom prst="rect">
              <a:avLst/>
            </a:prstGeom>
            <a:noFill/>
            <a:ln>
              <a:noFill/>
            </a:ln>
          </p:spPr>
          <p:txBody>
            <a:bodyPr vert="vert" wrap="square" rtlCol="0">
              <a:spAutoFit/>
            </a:bodyPr>
            <a:lstStyle/>
            <a:p>
              <a:r>
                <a:rPr lang="id-ID" sz="1200" dirty="0" smtClean="0">
                  <a:latin typeface="+mj-lt"/>
                </a:rPr>
                <a:t>Week - 2</a:t>
              </a:r>
            </a:p>
          </p:txBody>
        </p:sp>
        <p:sp>
          <p:nvSpPr>
            <p:cNvPr id="10" name="TextBox 9"/>
            <p:cNvSpPr txBox="1"/>
            <p:nvPr/>
          </p:nvSpPr>
          <p:spPr>
            <a:xfrm>
              <a:off x="5054601" y="5867400"/>
              <a:ext cx="369332" cy="685800"/>
            </a:xfrm>
            <a:prstGeom prst="rect">
              <a:avLst/>
            </a:prstGeom>
            <a:noFill/>
            <a:ln>
              <a:noFill/>
            </a:ln>
          </p:spPr>
          <p:txBody>
            <a:bodyPr vert="vert" wrap="square" rtlCol="0">
              <a:spAutoFit/>
            </a:bodyPr>
            <a:lstStyle/>
            <a:p>
              <a:r>
                <a:rPr lang="id-ID" sz="1200" dirty="0" smtClean="0">
                  <a:latin typeface="+mj-lt"/>
                </a:rPr>
                <a:t>Week - 3</a:t>
              </a:r>
            </a:p>
          </p:txBody>
        </p:sp>
        <p:sp>
          <p:nvSpPr>
            <p:cNvPr id="11" name="TextBox 10"/>
            <p:cNvSpPr txBox="1"/>
            <p:nvPr/>
          </p:nvSpPr>
          <p:spPr>
            <a:xfrm>
              <a:off x="5718201" y="5867400"/>
              <a:ext cx="369332" cy="685800"/>
            </a:xfrm>
            <a:prstGeom prst="rect">
              <a:avLst/>
            </a:prstGeom>
            <a:noFill/>
            <a:ln>
              <a:noFill/>
            </a:ln>
          </p:spPr>
          <p:txBody>
            <a:bodyPr vert="vert" wrap="square" rtlCol="0">
              <a:spAutoFit/>
            </a:bodyPr>
            <a:lstStyle/>
            <a:p>
              <a:r>
                <a:rPr lang="id-ID" sz="1200" dirty="0" smtClean="0">
                  <a:latin typeface="+mj-lt"/>
                </a:rPr>
                <a:t>Week - 4</a:t>
              </a:r>
            </a:p>
          </p:txBody>
        </p:sp>
        <p:sp>
          <p:nvSpPr>
            <p:cNvPr id="12" name="TextBox 11"/>
            <p:cNvSpPr txBox="1"/>
            <p:nvPr/>
          </p:nvSpPr>
          <p:spPr>
            <a:xfrm>
              <a:off x="6378600" y="5867400"/>
              <a:ext cx="369332" cy="685800"/>
            </a:xfrm>
            <a:prstGeom prst="rect">
              <a:avLst/>
            </a:prstGeom>
            <a:noFill/>
            <a:ln>
              <a:noFill/>
            </a:ln>
          </p:spPr>
          <p:txBody>
            <a:bodyPr vert="vert" wrap="square" rtlCol="0">
              <a:spAutoFit/>
            </a:bodyPr>
            <a:lstStyle/>
            <a:p>
              <a:r>
                <a:rPr lang="id-ID" sz="1200" dirty="0" smtClean="0">
                  <a:latin typeface="+mj-lt"/>
                </a:rPr>
                <a:t>Week - 1</a:t>
              </a:r>
            </a:p>
          </p:txBody>
        </p:sp>
        <p:sp>
          <p:nvSpPr>
            <p:cNvPr id="13" name="TextBox 12"/>
            <p:cNvSpPr txBox="1"/>
            <p:nvPr/>
          </p:nvSpPr>
          <p:spPr>
            <a:xfrm>
              <a:off x="7030535" y="5867400"/>
              <a:ext cx="369332" cy="685800"/>
            </a:xfrm>
            <a:prstGeom prst="rect">
              <a:avLst/>
            </a:prstGeom>
            <a:noFill/>
            <a:ln>
              <a:noFill/>
            </a:ln>
          </p:spPr>
          <p:txBody>
            <a:bodyPr vert="vert" wrap="square" rtlCol="0">
              <a:spAutoFit/>
            </a:bodyPr>
            <a:lstStyle/>
            <a:p>
              <a:r>
                <a:rPr lang="id-ID" sz="1200" dirty="0" smtClean="0">
                  <a:latin typeface="+mj-lt"/>
                </a:rPr>
                <a:t>Week - 2</a:t>
              </a:r>
            </a:p>
          </p:txBody>
        </p:sp>
        <p:sp>
          <p:nvSpPr>
            <p:cNvPr id="14" name="TextBox 13"/>
            <p:cNvSpPr txBox="1"/>
            <p:nvPr/>
          </p:nvSpPr>
          <p:spPr>
            <a:xfrm>
              <a:off x="7699401" y="5867400"/>
              <a:ext cx="369332" cy="685800"/>
            </a:xfrm>
            <a:prstGeom prst="rect">
              <a:avLst/>
            </a:prstGeom>
            <a:noFill/>
            <a:ln>
              <a:noFill/>
            </a:ln>
          </p:spPr>
          <p:txBody>
            <a:bodyPr vert="vert" wrap="square" rtlCol="0">
              <a:spAutoFit/>
            </a:bodyPr>
            <a:lstStyle/>
            <a:p>
              <a:r>
                <a:rPr lang="id-ID" sz="1200" dirty="0" smtClean="0">
                  <a:latin typeface="+mj-lt"/>
                </a:rPr>
                <a:t>Week - 3</a:t>
              </a:r>
            </a:p>
          </p:txBody>
        </p:sp>
        <p:sp>
          <p:nvSpPr>
            <p:cNvPr id="15" name="TextBox 14"/>
            <p:cNvSpPr txBox="1"/>
            <p:nvPr/>
          </p:nvSpPr>
          <p:spPr>
            <a:xfrm>
              <a:off x="8359800" y="5867400"/>
              <a:ext cx="369332" cy="685800"/>
            </a:xfrm>
            <a:prstGeom prst="rect">
              <a:avLst/>
            </a:prstGeom>
            <a:noFill/>
            <a:ln>
              <a:noFill/>
            </a:ln>
          </p:spPr>
          <p:txBody>
            <a:bodyPr vert="vert" wrap="square" rtlCol="0">
              <a:spAutoFit/>
            </a:bodyPr>
            <a:lstStyle/>
            <a:p>
              <a:r>
                <a:rPr lang="id-ID" sz="1200" dirty="0" smtClean="0">
                  <a:latin typeface="+mj-lt"/>
                </a:rPr>
                <a:t>Week - 4</a:t>
              </a:r>
            </a:p>
          </p:txBody>
        </p:sp>
      </p:grpSp>
      <p:sp>
        <p:nvSpPr>
          <p:cNvPr id="17" name="TextBox 16"/>
          <p:cNvSpPr txBox="1"/>
          <p:nvPr/>
        </p:nvSpPr>
        <p:spPr>
          <a:xfrm>
            <a:off x="2762457" y="2046767"/>
            <a:ext cx="3267060" cy="584776"/>
          </a:xfrm>
          <a:prstGeom prst="rect">
            <a:avLst/>
          </a:prstGeom>
          <a:solidFill>
            <a:schemeClr val="accent3">
              <a:lumMod val="60000"/>
              <a:lumOff val="40000"/>
            </a:schemeClr>
          </a:solidFill>
        </p:spPr>
        <p:txBody>
          <a:bodyPr wrap="square" rtlCol="0">
            <a:spAutoFit/>
          </a:bodyPr>
          <a:lstStyle/>
          <a:p>
            <a:r>
              <a:rPr lang="id-ID" sz="1600" dirty="0" smtClean="0"/>
              <a:t>Focusing on technical assistance of BOS spending and  accountability</a:t>
            </a:r>
            <a:endParaRPr lang="id-ID" sz="1600" dirty="0"/>
          </a:p>
        </p:txBody>
      </p:sp>
      <p:sp>
        <p:nvSpPr>
          <p:cNvPr id="19" name="TextBox 18"/>
          <p:cNvSpPr txBox="1"/>
          <p:nvPr/>
        </p:nvSpPr>
        <p:spPr>
          <a:xfrm>
            <a:off x="1600200" y="1159676"/>
            <a:ext cx="1336136" cy="307777"/>
          </a:xfrm>
          <a:prstGeom prst="rect">
            <a:avLst/>
          </a:prstGeom>
          <a:solidFill>
            <a:schemeClr val="accent6">
              <a:lumMod val="20000"/>
              <a:lumOff val="80000"/>
            </a:schemeClr>
          </a:solidFill>
        </p:spPr>
        <p:txBody>
          <a:bodyPr wrap="none">
            <a:spAutoFit/>
          </a:bodyPr>
          <a:lstStyle/>
          <a:p>
            <a:pPr fontAlgn="auto">
              <a:spcBef>
                <a:spcPts val="0"/>
              </a:spcBef>
              <a:spcAft>
                <a:spcPts val="0"/>
              </a:spcAft>
              <a:defRPr/>
            </a:pPr>
            <a:r>
              <a:rPr lang="en-GB" sz="1400" b="1" dirty="0" smtClean="0"/>
              <a:t>The first month</a:t>
            </a:r>
            <a:endParaRPr lang="en-GB" sz="1400" b="1" dirty="0"/>
          </a:p>
        </p:txBody>
      </p:sp>
      <p:sp>
        <p:nvSpPr>
          <p:cNvPr id="20" name="TextBox 19"/>
          <p:cNvSpPr txBox="1"/>
          <p:nvPr/>
        </p:nvSpPr>
        <p:spPr>
          <a:xfrm>
            <a:off x="3962400" y="1166655"/>
            <a:ext cx="1565290" cy="307777"/>
          </a:xfrm>
          <a:prstGeom prst="rect">
            <a:avLst/>
          </a:prstGeom>
          <a:solidFill>
            <a:schemeClr val="accent6">
              <a:lumMod val="20000"/>
              <a:lumOff val="80000"/>
            </a:schemeClr>
          </a:solidFill>
        </p:spPr>
        <p:txBody>
          <a:bodyPr wrap="none">
            <a:spAutoFit/>
          </a:bodyPr>
          <a:lstStyle/>
          <a:p>
            <a:pPr fontAlgn="auto">
              <a:spcBef>
                <a:spcPts val="0"/>
              </a:spcBef>
              <a:spcAft>
                <a:spcPts val="0"/>
              </a:spcAft>
              <a:defRPr/>
            </a:pPr>
            <a:r>
              <a:rPr lang="en-GB" sz="1400" b="1" dirty="0" smtClean="0"/>
              <a:t>The second month</a:t>
            </a:r>
            <a:endParaRPr lang="en-GB" sz="1400" b="1" dirty="0"/>
          </a:p>
        </p:txBody>
      </p:sp>
      <p:sp>
        <p:nvSpPr>
          <p:cNvPr id="21" name="TextBox 20"/>
          <p:cNvSpPr txBox="1"/>
          <p:nvPr/>
        </p:nvSpPr>
        <p:spPr>
          <a:xfrm>
            <a:off x="6934200" y="1173691"/>
            <a:ext cx="1401796" cy="307777"/>
          </a:xfrm>
          <a:prstGeom prst="rect">
            <a:avLst/>
          </a:prstGeom>
          <a:solidFill>
            <a:schemeClr val="accent6">
              <a:lumMod val="20000"/>
              <a:lumOff val="80000"/>
            </a:schemeClr>
          </a:solidFill>
        </p:spPr>
        <p:txBody>
          <a:bodyPr wrap="none">
            <a:spAutoFit/>
          </a:bodyPr>
          <a:lstStyle/>
          <a:p>
            <a:pPr fontAlgn="auto">
              <a:spcBef>
                <a:spcPts val="0"/>
              </a:spcBef>
              <a:spcAft>
                <a:spcPts val="0"/>
              </a:spcAft>
              <a:defRPr/>
            </a:pPr>
            <a:r>
              <a:rPr lang="en-GB" sz="1400" b="1" dirty="0" smtClean="0"/>
              <a:t>The third month</a:t>
            </a:r>
            <a:endParaRPr lang="en-GB" sz="1400" b="1" dirty="0"/>
          </a:p>
        </p:txBody>
      </p:sp>
      <p:cxnSp>
        <p:nvCxnSpPr>
          <p:cNvPr id="22" name="Straight Connector 21"/>
          <p:cNvCxnSpPr/>
          <p:nvPr/>
        </p:nvCxnSpPr>
        <p:spPr>
          <a:xfrm>
            <a:off x="0" y="990600"/>
            <a:ext cx="9906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9567" y="152400"/>
            <a:ext cx="9286875" cy="830997"/>
          </a:xfrm>
          <a:prstGeom prst="rect">
            <a:avLst/>
          </a:prstGeom>
          <a:noFill/>
        </p:spPr>
        <p:txBody>
          <a:bodyPr>
            <a:spAutoFit/>
          </a:bodyPr>
          <a:lstStyle/>
          <a:p>
            <a:pPr algn="ctr" fontAlgn="auto">
              <a:spcBef>
                <a:spcPts val="0"/>
              </a:spcBef>
              <a:spcAft>
                <a:spcPts val="0"/>
              </a:spcAft>
              <a:defRPr/>
            </a:pPr>
            <a:r>
              <a:rPr lang="id-ID" sz="2800" b="1" dirty="0" smtClean="0">
                <a:solidFill>
                  <a:srgbClr val="4A452A"/>
                </a:solidFill>
                <a:latin typeface="+mn-lt"/>
              </a:rPr>
              <a:t>Comparison of BOS disbursments: </a:t>
            </a:r>
            <a:r>
              <a:rPr lang="id-ID" sz="2800" b="1" dirty="0" smtClean="0">
                <a:solidFill>
                  <a:srgbClr val="C00000"/>
                </a:solidFill>
                <a:latin typeface="+mn-lt"/>
              </a:rPr>
              <a:t>2010</a:t>
            </a:r>
            <a:r>
              <a:rPr lang="id-ID" sz="2800" b="1" dirty="0" smtClean="0">
                <a:solidFill>
                  <a:srgbClr val="4A452A"/>
                </a:solidFill>
                <a:latin typeface="+mn-lt"/>
              </a:rPr>
              <a:t>, </a:t>
            </a:r>
            <a:r>
              <a:rPr lang="id-ID" sz="2800" b="1" dirty="0" smtClean="0">
                <a:solidFill>
                  <a:schemeClr val="tx2">
                    <a:lumMod val="60000"/>
                    <a:lumOff val="40000"/>
                  </a:schemeClr>
                </a:solidFill>
                <a:latin typeface="+mn-lt"/>
              </a:rPr>
              <a:t>2011</a:t>
            </a:r>
            <a:r>
              <a:rPr lang="id-ID" sz="2800" b="1" dirty="0" smtClean="0">
                <a:solidFill>
                  <a:srgbClr val="4A452A"/>
                </a:solidFill>
                <a:latin typeface="+mn-lt"/>
              </a:rPr>
              <a:t>, dan </a:t>
            </a:r>
            <a:r>
              <a:rPr lang="id-ID" sz="2800" b="1" dirty="0" smtClean="0">
                <a:solidFill>
                  <a:schemeClr val="accent3">
                    <a:lumMod val="75000"/>
                  </a:schemeClr>
                </a:solidFill>
                <a:latin typeface="+mn-lt"/>
              </a:rPr>
              <a:t>2012</a:t>
            </a:r>
            <a:endParaRPr lang="id-ID" sz="2800" b="1" dirty="0">
              <a:solidFill>
                <a:schemeClr val="accent3">
                  <a:lumMod val="75000"/>
                </a:schemeClr>
              </a:solidFill>
              <a:latin typeface="+mn-lt"/>
            </a:endParaRPr>
          </a:p>
          <a:p>
            <a:pPr algn="ctr" fontAlgn="auto">
              <a:spcBef>
                <a:spcPts val="0"/>
              </a:spcBef>
              <a:spcAft>
                <a:spcPts val="0"/>
              </a:spcAft>
              <a:defRPr/>
            </a:pPr>
            <a:r>
              <a:rPr lang="en-GB" sz="2000" b="1" dirty="0" smtClean="0">
                <a:solidFill>
                  <a:srgbClr val="000090"/>
                </a:solidFill>
                <a:latin typeface="+mn-lt"/>
              </a:rPr>
              <a:t>The First Quarter</a:t>
            </a:r>
            <a:r>
              <a:rPr lang="id-ID" sz="2000" b="1" dirty="0" smtClean="0">
                <a:solidFill>
                  <a:srgbClr val="000090"/>
                </a:solidFill>
                <a:latin typeface="+mn-lt"/>
              </a:rPr>
              <a:t> </a:t>
            </a:r>
            <a:endParaRPr lang="id-ID" sz="2000" b="1" i="1" dirty="0">
              <a:solidFill>
                <a:srgbClr val="000090"/>
              </a:solidFill>
              <a:latin typeface="+mn-lt"/>
            </a:endParaRPr>
          </a:p>
        </p:txBody>
      </p:sp>
      <p:sp>
        <p:nvSpPr>
          <p:cNvPr id="2" name="Slide Number Placeholder 1"/>
          <p:cNvSpPr>
            <a:spLocks noGrp="1"/>
          </p:cNvSpPr>
          <p:nvPr>
            <p:ph type="sldNum" sz="quarter" idx="12"/>
          </p:nvPr>
        </p:nvSpPr>
        <p:spPr/>
        <p:txBody>
          <a:bodyPr/>
          <a:lstStyle/>
          <a:p>
            <a:fld id="{0084C89F-D2B4-4BD8-8A29-9F476E1BEF85}" type="slidenum">
              <a:rPr lang="id-ID" smtClean="0"/>
              <a:pPr/>
              <a:t>21</a:t>
            </a:fld>
            <a:endParaRPr lang="id-ID"/>
          </a:p>
        </p:txBody>
      </p:sp>
    </p:spTree>
    <p:extLst>
      <p:ext uri="{BB962C8B-B14F-4D97-AF65-F5344CB8AC3E}">
        <p14:creationId xmlns:p14="http://schemas.microsoft.com/office/powerpoint/2010/main" val="5207401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APACER 01\Ika Static Clips\solar-energy-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79" y="95536"/>
            <a:ext cx="9580729" cy="666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9" descr="innovation-lab-marquee.gif"/>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733800" y="1326389"/>
            <a:ext cx="6155999" cy="568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5077" y="249298"/>
            <a:ext cx="9196123" cy="830985"/>
          </a:xfrm>
          <a:prstGeom prst="rect">
            <a:avLst/>
          </a:prstGeom>
          <a:noFill/>
        </p:spPr>
        <p:txBody>
          <a:bodyPr wrap="none" lIns="91428" tIns="45714" rIns="91428" bIns="45714">
            <a:spAutoFit/>
          </a:bodyPr>
          <a:lstStyle/>
          <a:p>
            <a:pPr algn="ctr"/>
            <a:r>
              <a:rPr lang="en-US" sz="4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THANK YOU FOR YOUR ATTENTION</a:t>
            </a:r>
            <a:r>
              <a:rPr lang="en-US" sz="4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t>
            </a:r>
            <a:endPar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Slide Number Placeholder 2"/>
          <p:cNvSpPr>
            <a:spLocks noGrp="1"/>
          </p:cNvSpPr>
          <p:nvPr>
            <p:ph type="sldNum" sz="quarter" idx="12"/>
          </p:nvPr>
        </p:nvSpPr>
        <p:spPr/>
        <p:txBody>
          <a:bodyPr/>
          <a:lstStyle/>
          <a:p>
            <a:fld id="{715CF88D-3FE1-4434-8D56-0CB2D50A2526}" type="slidenum">
              <a:rPr lang="es-ES" smtClean="0">
                <a:solidFill>
                  <a:prstClr val="black"/>
                </a:solidFill>
                <a:latin typeface="Arial"/>
                <a:cs typeface="Arial"/>
              </a:rPr>
              <a:pPr/>
              <a:t>22</a:t>
            </a:fld>
            <a:endParaRPr lang="es-ES">
              <a:solidFill>
                <a:prstClr val="black"/>
              </a:solidFill>
              <a:latin typeface="Arial"/>
              <a:cs typeface="Arial"/>
            </a:endParaRPr>
          </a:p>
        </p:txBody>
      </p:sp>
      <p:pic>
        <p:nvPicPr>
          <p:cNvPr id="6" name="Picture 5"/>
          <p:cNvPicPr>
            <a:picLocks noChangeAspect="1"/>
          </p:cNvPicPr>
          <p:nvPr/>
        </p:nvPicPr>
        <p:blipFill>
          <a:blip r:embed="rId4"/>
          <a:stretch>
            <a:fillRect/>
          </a:stretch>
        </p:blipFill>
        <p:spPr>
          <a:xfrm>
            <a:off x="950290" y="2972652"/>
            <a:ext cx="1532514" cy="1447374"/>
          </a:xfrm>
          <a:prstGeom prst="rect">
            <a:avLst/>
          </a:prstGeom>
        </p:spPr>
      </p:pic>
      <p:sp>
        <p:nvSpPr>
          <p:cNvPr id="4" name="TextBox 3"/>
          <p:cNvSpPr txBox="1"/>
          <p:nvPr/>
        </p:nvSpPr>
        <p:spPr>
          <a:xfrm>
            <a:off x="455184" y="4611469"/>
            <a:ext cx="2973816" cy="646331"/>
          </a:xfrm>
          <a:prstGeom prst="rect">
            <a:avLst/>
          </a:prstGeom>
          <a:noFill/>
        </p:spPr>
        <p:txBody>
          <a:bodyPr wrap="none" rtlCol="0">
            <a:spAutoFit/>
          </a:bodyPr>
          <a:lstStyle/>
          <a:p>
            <a:r>
              <a:rPr lang="en-US" sz="3600" b="1" dirty="0" smtClean="0"/>
              <a:t>TERIMA KASIH</a:t>
            </a:r>
            <a:endParaRPr lang="en-US" sz="3600" b="1" dirty="0"/>
          </a:p>
        </p:txBody>
      </p:sp>
    </p:spTree>
    <p:extLst>
      <p:ext uri="{BB962C8B-B14F-4D97-AF65-F5344CB8AC3E}">
        <p14:creationId xmlns:p14="http://schemas.microsoft.com/office/powerpoint/2010/main" val="36860050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txBox="1">
            <a:spLocks noGrp="1"/>
          </p:cNvSpPr>
          <p:nvPr/>
        </p:nvSpPr>
        <p:spPr bwMode="auto">
          <a:xfrm>
            <a:off x="7099300" y="6356351"/>
            <a:ext cx="2311400" cy="365125"/>
          </a:xfrm>
          <a:prstGeom prst="rect">
            <a:avLst/>
          </a:prstGeom>
          <a:noFill/>
          <a:ln w="9525">
            <a:noFill/>
            <a:miter lim="800000"/>
            <a:headEnd/>
            <a:tailEnd/>
          </a:ln>
        </p:spPr>
        <p:txBody>
          <a:bodyPr anchor="ctr"/>
          <a:lstStyle/>
          <a:p>
            <a:pPr algn="r"/>
            <a:fld id="{05DE0A0B-F5F2-4C7E-931A-193C1AA8D715}" type="slidenum">
              <a:rPr lang="en-US" sz="1200">
                <a:solidFill>
                  <a:srgbClr val="898989"/>
                </a:solidFill>
                <a:latin typeface="Calibri" pitchFamily="34" charset="0"/>
              </a:rPr>
              <a:pPr algn="r"/>
              <a:t>3</a:t>
            </a:fld>
            <a:endParaRPr lang="en-US" sz="1200">
              <a:solidFill>
                <a:srgbClr val="898989"/>
              </a:solidFill>
              <a:latin typeface="Calibri" pitchFamily="34" charset="0"/>
            </a:endParaRPr>
          </a:p>
        </p:txBody>
      </p:sp>
      <p:sp>
        <p:nvSpPr>
          <p:cNvPr id="12291" name="Title 1"/>
          <p:cNvSpPr>
            <a:spLocks noGrp="1"/>
          </p:cNvSpPr>
          <p:nvPr>
            <p:ph type="title" idx="4294967295"/>
          </p:nvPr>
        </p:nvSpPr>
        <p:spPr>
          <a:xfrm>
            <a:off x="666720" y="285728"/>
            <a:ext cx="8466534" cy="857256"/>
          </a:xfrm>
        </p:spPr>
        <p:txBody>
          <a:bodyPr rtlCol="0">
            <a:normAutofit fontScale="90000"/>
          </a:bodyPr>
          <a:lstStyle/>
          <a:p>
            <a:pPr fontAlgn="auto">
              <a:spcAft>
                <a:spcPts val="0"/>
              </a:spcAft>
              <a:defRPr/>
            </a:pPr>
            <a:r>
              <a:rPr lang="en-US" sz="4000" b="1" dirty="0" smtClean="0"/>
              <a:t>Indonesia’s School Operational Grants (</a:t>
            </a:r>
            <a:r>
              <a:rPr lang="en-US" sz="4000" b="1" dirty="0" err="1" smtClean="0"/>
              <a:t>Bantuan</a:t>
            </a:r>
            <a:r>
              <a:rPr lang="en-US" sz="4000" b="1" dirty="0" smtClean="0"/>
              <a:t> </a:t>
            </a:r>
            <a:r>
              <a:rPr lang="en-US" sz="4000" b="1" dirty="0" err="1" smtClean="0"/>
              <a:t>Operasional</a:t>
            </a:r>
            <a:r>
              <a:rPr lang="en-US" sz="4000" b="1" dirty="0" smtClean="0"/>
              <a:t> </a:t>
            </a:r>
            <a:r>
              <a:rPr lang="en-US" sz="4000" b="1" dirty="0" err="1" smtClean="0"/>
              <a:t>Sekolah</a:t>
            </a:r>
            <a:r>
              <a:rPr lang="en-US" sz="4000" b="1" dirty="0" smtClean="0"/>
              <a:t> – BOS)</a:t>
            </a:r>
          </a:p>
        </p:txBody>
      </p:sp>
      <p:sp>
        <p:nvSpPr>
          <p:cNvPr id="12292" name="Content Placeholder 2"/>
          <p:cNvSpPr txBox="1">
            <a:spLocks/>
          </p:cNvSpPr>
          <p:nvPr/>
        </p:nvSpPr>
        <p:spPr bwMode="auto">
          <a:xfrm>
            <a:off x="666720" y="1772816"/>
            <a:ext cx="8722783" cy="4680520"/>
          </a:xfrm>
          <a:prstGeom prst="rect">
            <a:avLst/>
          </a:prstGeom>
          <a:noFill/>
          <a:ln w="9525">
            <a:noFill/>
            <a:miter lim="800000"/>
            <a:headEnd/>
            <a:tailEnd/>
          </a:ln>
        </p:spPr>
        <p:txBody>
          <a:bodyPr/>
          <a:lstStyle/>
          <a:p>
            <a:pPr marL="341313" indent="-341313" algn="just">
              <a:spcBef>
                <a:spcPct val="20000"/>
              </a:spcBef>
              <a:buSzPct val="90000"/>
              <a:buFont typeface="+mj-lt"/>
              <a:buAutoNum type="arabicPeriod"/>
              <a:defRPr/>
            </a:pPr>
            <a:r>
              <a:rPr lang="en-US" sz="3200" dirty="0" smtClean="0">
                <a:latin typeface="Calibri" pitchFamily="34" charset="0"/>
              </a:rPr>
              <a:t>BOS Block Grants provide stimulus budget for achieving quality 9-year compulsory education in Indonesia.</a:t>
            </a:r>
          </a:p>
          <a:p>
            <a:pPr marL="341313" indent="-341313" algn="just">
              <a:spcBef>
                <a:spcPct val="20000"/>
              </a:spcBef>
              <a:buSzPct val="90000"/>
              <a:buFont typeface="+mj-lt"/>
              <a:buAutoNum type="arabicPeriod"/>
              <a:defRPr/>
            </a:pPr>
            <a:r>
              <a:rPr lang="en-US" sz="3200" dirty="0" smtClean="0">
                <a:latin typeface="Calibri" pitchFamily="34" charset="0"/>
              </a:rPr>
              <a:t>BOS provides subsidiary funds to finance the cost of school operations for all public and private schools.  </a:t>
            </a:r>
          </a:p>
          <a:p>
            <a:pPr marL="341313" indent="-341313" algn="just">
              <a:spcBef>
                <a:spcPct val="20000"/>
              </a:spcBef>
              <a:buSzPct val="90000"/>
              <a:buFont typeface="+mj-lt"/>
              <a:buAutoNum type="arabicPeriod"/>
              <a:defRPr/>
            </a:pPr>
            <a:r>
              <a:rPr lang="en-US" sz="3200" dirty="0" smtClean="0">
                <a:latin typeface="Calibri" pitchFamily="34" charset="0"/>
              </a:rPr>
              <a:t>BOS provides support for poor households to finance individual student costs, to some extent.</a:t>
            </a:r>
          </a:p>
          <a:p>
            <a:pPr marL="342900" indent="-342900" algn="just">
              <a:spcBef>
                <a:spcPct val="20000"/>
              </a:spcBef>
              <a:buClr>
                <a:srgbClr val="E46C0A"/>
              </a:buClr>
              <a:buSzPct val="75000"/>
              <a:defRPr/>
            </a:pPr>
            <a:endParaRPr lang="en-US" sz="2800" dirty="0">
              <a:latin typeface="Calibri" pitchFamily="34" charset="0"/>
            </a:endParaRPr>
          </a:p>
        </p:txBody>
      </p:sp>
      <p:sp>
        <p:nvSpPr>
          <p:cNvPr id="5" name="Slide Number Placeholder 4"/>
          <p:cNvSpPr>
            <a:spLocks noGrp="1"/>
          </p:cNvSpPr>
          <p:nvPr>
            <p:ph type="sldNum" sz="quarter" idx="12"/>
          </p:nvPr>
        </p:nvSpPr>
        <p:spPr/>
        <p:txBody>
          <a:bodyPr/>
          <a:lstStyle/>
          <a:p>
            <a:fld id="{0084C89F-D2B4-4BD8-8A29-9F476E1BEF85}" type="slidenum">
              <a:rPr lang="id-ID" smtClean="0"/>
              <a:pPr/>
              <a:t>3</a:t>
            </a:fld>
            <a:endParaRPr lang="id-ID"/>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txBox="1">
            <a:spLocks noGrp="1"/>
          </p:cNvSpPr>
          <p:nvPr/>
        </p:nvSpPr>
        <p:spPr bwMode="auto">
          <a:xfrm>
            <a:off x="7099300" y="6356351"/>
            <a:ext cx="2311400" cy="365125"/>
          </a:xfrm>
          <a:prstGeom prst="rect">
            <a:avLst/>
          </a:prstGeom>
          <a:noFill/>
          <a:ln w="9525">
            <a:noFill/>
            <a:miter lim="800000"/>
            <a:headEnd/>
            <a:tailEnd/>
          </a:ln>
        </p:spPr>
        <p:txBody>
          <a:bodyPr anchor="ctr"/>
          <a:lstStyle/>
          <a:p>
            <a:pPr algn="r"/>
            <a:fld id="{97CA9505-9E0E-484C-879B-EA310A5BD8E4}" type="slidenum">
              <a:rPr lang="en-US" sz="1200">
                <a:solidFill>
                  <a:srgbClr val="898989"/>
                </a:solidFill>
                <a:latin typeface="Calibri" pitchFamily="34" charset="0"/>
              </a:rPr>
              <a:pPr algn="r"/>
              <a:t>4</a:t>
            </a:fld>
            <a:endParaRPr lang="en-US" sz="1200">
              <a:solidFill>
                <a:srgbClr val="898989"/>
              </a:solidFill>
              <a:latin typeface="Calibri" pitchFamily="34" charset="0"/>
            </a:endParaRPr>
          </a:p>
        </p:txBody>
      </p:sp>
      <p:sp>
        <p:nvSpPr>
          <p:cNvPr id="7171" name="Title 1"/>
          <p:cNvSpPr>
            <a:spLocks noGrp="1"/>
          </p:cNvSpPr>
          <p:nvPr>
            <p:ph type="title" idx="4294967295"/>
          </p:nvPr>
        </p:nvSpPr>
        <p:spPr>
          <a:xfrm>
            <a:off x="523844" y="285728"/>
            <a:ext cx="8466534" cy="639762"/>
          </a:xfrm>
        </p:spPr>
        <p:txBody>
          <a:bodyPr rtlCol="0">
            <a:normAutofit fontScale="90000"/>
          </a:bodyPr>
          <a:lstStyle/>
          <a:p>
            <a:pPr fontAlgn="auto">
              <a:spcAft>
                <a:spcPts val="0"/>
              </a:spcAft>
              <a:defRPr/>
            </a:pPr>
            <a:r>
              <a:rPr lang="en-US" sz="4000" b="1" dirty="0" smtClean="0"/>
              <a:t>BOS Objectives</a:t>
            </a:r>
          </a:p>
        </p:txBody>
      </p:sp>
      <p:sp>
        <p:nvSpPr>
          <p:cNvPr id="12292" name="Content Placeholder 2"/>
          <p:cNvSpPr txBox="1">
            <a:spLocks/>
          </p:cNvSpPr>
          <p:nvPr/>
        </p:nvSpPr>
        <p:spPr bwMode="auto">
          <a:xfrm>
            <a:off x="272480" y="1146176"/>
            <a:ext cx="9289032" cy="5523183"/>
          </a:xfrm>
          <a:prstGeom prst="rect">
            <a:avLst/>
          </a:prstGeom>
          <a:noFill/>
          <a:ln w="9525">
            <a:noFill/>
            <a:miter lim="800000"/>
            <a:headEnd/>
            <a:tailEnd/>
          </a:ln>
        </p:spPr>
        <p:txBody>
          <a:bodyPr/>
          <a:lstStyle/>
          <a:p>
            <a:pPr marL="341313" indent="-341313" algn="just">
              <a:spcBef>
                <a:spcPct val="20000"/>
              </a:spcBef>
              <a:buSzPct val="90000"/>
            </a:pPr>
            <a:r>
              <a:rPr lang="en-US" sz="2600" dirty="0" smtClean="0">
                <a:latin typeface="Calibri" pitchFamily="34" charset="0"/>
              </a:rPr>
              <a:t>BOS reduces the financial burden of education on parents, in the</a:t>
            </a:r>
          </a:p>
          <a:p>
            <a:pPr marL="341313" indent="-341313" algn="just">
              <a:spcBef>
                <a:spcPct val="20000"/>
              </a:spcBef>
              <a:buSzPct val="90000"/>
            </a:pPr>
            <a:r>
              <a:rPr lang="en-US" sz="2600" dirty="0" smtClean="0">
                <a:latin typeface="Calibri" pitchFamily="34" charset="0"/>
              </a:rPr>
              <a:t>framework of quality 9-year compulsory education.</a:t>
            </a:r>
          </a:p>
          <a:p>
            <a:pPr marL="341313" indent="-341313" algn="just">
              <a:spcBef>
                <a:spcPct val="20000"/>
              </a:spcBef>
              <a:buSzPct val="90000"/>
            </a:pPr>
            <a:endParaRPr lang="en-US" sz="2600" dirty="0" smtClean="0">
              <a:latin typeface="Calibri" pitchFamily="34" charset="0"/>
            </a:endParaRPr>
          </a:p>
          <a:p>
            <a:pPr marL="341313" indent="-341313" algn="just">
              <a:spcBef>
                <a:spcPct val="20000"/>
              </a:spcBef>
              <a:buSzPct val="90000"/>
            </a:pPr>
            <a:r>
              <a:rPr lang="en-US" sz="2600" dirty="0" smtClean="0">
                <a:latin typeface="Calibri" pitchFamily="34" charset="0"/>
              </a:rPr>
              <a:t>Particular objectives:</a:t>
            </a:r>
          </a:p>
          <a:p>
            <a:pPr marL="914400" lvl="1" indent="-457200" algn="just">
              <a:buFont typeface="+mj-lt"/>
              <a:buAutoNum type="romanLcPeriod"/>
            </a:pPr>
            <a:r>
              <a:rPr lang="en-US" sz="2600" dirty="0" smtClean="0">
                <a:latin typeface="Calibri" pitchFamily="34" charset="0"/>
              </a:rPr>
              <a:t>To free </a:t>
            </a:r>
            <a:r>
              <a:rPr lang="en-US" sz="2600" dirty="0">
                <a:latin typeface="Calibri" pitchFamily="34" charset="0"/>
              </a:rPr>
              <a:t>all poor students at basic education level from the burden of school operational </a:t>
            </a:r>
            <a:r>
              <a:rPr lang="en-US" sz="2600" dirty="0" smtClean="0">
                <a:latin typeface="Calibri" pitchFamily="34" charset="0"/>
              </a:rPr>
              <a:t>costs, </a:t>
            </a:r>
            <a:r>
              <a:rPr lang="en-US" sz="2600" dirty="0">
                <a:latin typeface="Calibri" pitchFamily="34" charset="0"/>
              </a:rPr>
              <a:t>at public and private schools.</a:t>
            </a:r>
          </a:p>
          <a:p>
            <a:pPr marL="914400" lvl="1" indent="-457200" algn="just">
              <a:buFont typeface="+mj-lt"/>
              <a:buAutoNum type="romanLcPeriod"/>
            </a:pPr>
            <a:r>
              <a:rPr lang="en-US" sz="2600" dirty="0" smtClean="0">
                <a:latin typeface="Calibri" pitchFamily="34" charset="0"/>
              </a:rPr>
              <a:t>To free </a:t>
            </a:r>
            <a:r>
              <a:rPr lang="en-US" sz="2600" dirty="0">
                <a:latin typeface="Calibri" pitchFamily="34" charset="0"/>
              </a:rPr>
              <a:t>all students of public </a:t>
            </a:r>
            <a:r>
              <a:rPr lang="en-US" sz="2600" dirty="0" smtClean="0">
                <a:latin typeface="Calibri" pitchFamily="34" charset="0"/>
              </a:rPr>
              <a:t>primary </a:t>
            </a:r>
            <a:r>
              <a:rPr lang="en-US" sz="2600" dirty="0">
                <a:latin typeface="Calibri" pitchFamily="34" charset="0"/>
              </a:rPr>
              <a:t>schools and public junior high schools from school operational </a:t>
            </a:r>
            <a:r>
              <a:rPr lang="en-US" sz="2600" dirty="0" smtClean="0">
                <a:latin typeface="Calibri" pitchFamily="34" charset="0"/>
              </a:rPr>
              <a:t>costs, </a:t>
            </a:r>
            <a:r>
              <a:rPr lang="en-US" sz="2600" dirty="0">
                <a:latin typeface="Calibri" pitchFamily="34" charset="0"/>
              </a:rPr>
              <a:t>except those of pre-international standard schools </a:t>
            </a:r>
            <a:r>
              <a:rPr lang="en-US" sz="2600" dirty="0" smtClean="0">
                <a:latin typeface="Calibri" pitchFamily="34" charset="0"/>
              </a:rPr>
              <a:t>and </a:t>
            </a:r>
            <a:r>
              <a:rPr lang="en-US" sz="2600" dirty="0">
                <a:latin typeface="Calibri" pitchFamily="34" charset="0"/>
              </a:rPr>
              <a:t>international standard </a:t>
            </a:r>
            <a:r>
              <a:rPr lang="en-US" sz="2600" dirty="0" smtClean="0">
                <a:latin typeface="Calibri" pitchFamily="34" charset="0"/>
              </a:rPr>
              <a:t>schools.</a:t>
            </a:r>
            <a:endParaRPr lang="en-US" sz="2600" dirty="0">
              <a:latin typeface="Calibri" pitchFamily="34" charset="0"/>
            </a:endParaRPr>
          </a:p>
          <a:p>
            <a:pPr marL="914400" lvl="1" indent="-457200" algn="just">
              <a:buFont typeface="+mj-lt"/>
              <a:buAutoNum type="romanLcPeriod"/>
            </a:pPr>
            <a:r>
              <a:rPr lang="en-US" sz="2600" dirty="0" smtClean="0">
                <a:latin typeface="Calibri" pitchFamily="34" charset="0"/>
              </a:rPr>
              <a:t>To lighten the burden of school operational costs on private school students.</a:t>
            </a:r>
          </a:p>
          <a:p>
            <a:pPr marL="342900" indent="-342900">
              <a:spcBef>
                <a:spcPct val="20000"/>
              </a:spcBef>
              <a:buClr>
                <a:srgbClr val="E46C0A"/>
              </a:buClr>
              <a:buSzPct val="75000"/>
              <a:buFont typeface="Courier New" pitchFamily="49" charset="0"/>
              <a:buChar char="o"/>
            </a:pPr>
            <a:endParaRPr lang="en-US" sz="2800" dirty="0">
              <a:latin typeface="Calibri" pitchFamily="34" charset="0"/>
            </a:endParaRPr>
          </a:p>
          <a:p>
            <a:pPr marL="342900" indent="-342900">
              <a:spcBef>
                <a:spcPct val="20000"/>
              </a:spcBef>
              <a:buClr>
                <a:srgbClr val="E46C0A"/>
              </a:buClr>
              <a:buSzPct val="75000"/>
              <a:buFont typeface="Courier New" pitchFamily="49" charset="0"/>
              <a:buChar char="o"/>
            </a:pPr>
            <a:endParaRPr lang="en-US" sz="2800" dirty="0">
              <a:latin typeface="Calibri" pitchFamily="34" charset="0"/>
            </a:endParaRPr>
          </a:p>
        </p:txBody>
      </p:sp>
      <p:sp>
        <p:nvSpPr>
          <p:cNvPr id="5" name="Slide Number Placeholder 4"/>
          <p:cNvSpPr>
            <a:spLocks noGrp="1"/>
          </p:cNvSpPr>
          <p:nvPr>
            <p:ph type="sldNum" sz="quarter" idx="12"/>
          </p:nvPr>
        </p:nvSpPr>
        <p:spPr/>
        <p:txBody>
          <a:bodyPr/>
          <a:lstStyle/>
          <a:p>
            <a:fld id="{0084C89F-D2B4-4BD8-8A29-9F476E1BEF85}" type="slidenum">
              <a:rPr lang="id-ID" smtClean="0"/>
              <a:pPr/>
              <a:t>4</a:t>
            </a:fld>
            <a:endParaRPr lang="id-ID"/>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0472" y="274638"/>
            <a:ext cx="9705528" cy="490066"/>
          </a:xfrm>
        </p:spPr>
        <p:txBody>
          <a:bodyPr>
            <a:normAutofit fontScale="90000"/>
          </a:bodyPr>
          <a:lstStyle/>
          <a:p>
            <a:pPr algn="l"/>
            <a:r>
              <a:rPr lang="en-US" sz="3600" b="1" dirty="0" smtClean="0"/>
              <a:t/>
            </a:r>
            <a:br>
              <a:rPr lang="en-US" sz="3600" b="1" dirty="0" smtClean="0"/>
            </a:br>
            <a:r>
              <a:rPr lang="en-US" sz="3600" b="1" dirty="0" smtClean="0"/>
              <a:t>Quality 9-year Basic Education for All: a national priority</a:t>
            </a:r>
            <a:r>
              <a:rPr lang="en-US" b="1" i="1" dirty="0" smtClean="0"/>
              <a:t/>
            </a:r>
            <a:br>
              <a:rPr lang="en-US" b="1" i="1" dirty="0" smtClean="0"/>
            </a:br>
            <a:endParaRPr lang="en-US" dirty="0" smtClean="0">
              <a:solidFill>
                <a:schemeClr val="bg1"/>
              </a:solidFill>
            </a:endParaRPr>
          </a:p>
        </p:txBody>
      </p:sp>
      <p:pic>
        <p:nvPicPr>
          <p:cNvPr id="10243" name="Picture 6"/>
          <p:cNvPicPr>
            <a:picLocks noChangeAspect="1" noChangeArrowheads="1"/>
          </p:cNvPicPr>
          <p:nvPr/>
        </p:nvPicPr>
        <p:blipFill>
          <a:blip r:embed="rId3" cstate="print"/>
          <a:srcRect/>
          <a:stretch>
            <a:fillRect/>
          </a:stretch>
        </p:blipFill>
        <p:spPr bwMode="auto">
          <a:xfrm>
            <a:off x="194337" y="2060847"/>
            <a:ext cx="3042311" cy="3888433"/>
          </a:xfrm>
          <a:prstGeom prst="rect">
            <a:avLst/>
          </a:prstGeom>
          <a:noFill/>
          <a:ln w="9525">
            <a:noFill/>
            <a:miter lim="800000"/>
            <a:headEnd/>
            <a:tailEnd/>
          </a:ln>
        </p:spPr>
      </p:pic>
      <p:pic>
        <p:nvPicPr>
          <p:cNvPr id="10244" name="Picture 6"/>
          <p:cNvPicPr>
            <a:picLocks noChangeAspect="1" noChangeArrowheads="1"/>
          </p:cNvPicPr>
          <p:nvPr/>
        </p:nvPicPr>
        <p:blipFill>
          <a:blip r:embed="rId3" cstate="print"/>
          <a:srcRect/>
          <a:stretch>
            <a:fillRect/>
          </a:stretch>
        </p:blipFill>
        <p:spPr bwMode="auto">
          <a:xfrm>
            <a:off x="3381364" y="2060848"/>
            <a:ext cx="3042312" cy="3816423"/>
          </a:xfrm>
          <a:prstGeom prst="rect">
            <a:avLst/>
          </a:prstGeom>
          <a:noFill/>
          <a:ln w="9525">
            <a:noFill/>
            <a:miter lim="800000"/>
            <a:headEnd/>
            <a:tailEnd/>
          </a:ln>
        </p:spPr>
      </p:pic>
      <p:pic>
        <p:nvPicPr>
          <p:cNvPr id="10245" name="Picture 7"/>
          <p:cNvPicPr>
            <a:picLocks noChangeAspect="1" noChangeArrowheads="1"/>
          </p:cNvPicPr>
          <p:nvPr/>
        </p:nvPicPr>
        <p:blipFill>
          <a:blip r:embed="rId3" cstate="print"/>
          <a:srcRect/>
          <a:stretch>
            <a:fillRect/>
          </a:stretch>
        </p:blipFill>
        <p:spPr bwMode="auto">
          <a:xfrm>
            <a:off x="6596073" y="2132856"/>
            <a:ext cx="3109455" cy="3744416"/>
          </a:xfrm>
          <a:prstGeom prst="rect">
            <a:avLst/>
          </a:prstGeom>
          <a:noFill/>
          <a:ln w="9525">
            <a:noFill/>
            <a:miter lim="800000"/>
            <a:headEnd/>
            <a:tailEnd/>
          </a:ln>
        </p:spPr>
      </p:pic>
      <p:sp>
        <p:nvSpPr>
          <p:cNvPr id="10246" name="Title 1"/>
          <p:cNvSpPr txBox="1">
            <a:spLocks/>
          </p:cNvSpPr>
          <p:nvPr/>
        </p:nvSpPr>
        <p:spPr bwMode="auto">
          <a:xfrm>
            <a:off x="272480" y="764704"/>
            <a:ext cx="9457134" cy="1152128"/>
          </a:xfrm>
          <a:prstGeom prst="rect">
            <a:avLst/>
          </a:prstGeom>
          <a:noFill/>
          <a:ln w="9525">
            <a:noFill/>
            <a:miter lim="800000"/>
            <a:headEnd/>
            <a:tailEnd/>
          </a:ln>
        </p:spPr>
        <p:txBody>
          <a:bodyPr anchor="ctr"/>
          <a:lstStyle/>
          <a:p>
            <a:pPr algn="ctr" eaLnBrk="0" hangingPunct="0"/>
            <a:r>
              <a:rPr lang="en-US" sz="2800" i="1" dirty="0">
                <a:latin typeface="Comic Sans MS" pitchFamily="66" charset="0"/>
              </a:rPr>
              <a:t>Transformative</a:t>
            </a:r>
            <a:r>
              <a:rPr lang="en-US" sz="2800" i="1" dirty="0" smtClean="0">
                <a:latin typeface="Comic Sans MS" pitchFamily="66" charset="0"/>
              </a:rPr>
              <a:t>:  centralized system to one supporting School-Based Management</a:t>
            </a:r>
            <a:endParaRPr lang="en-US" sz="2800" dirty="0">
              <a:latin typeface="Comic Sans MS" pitchFamily="66" charset="0"/>
            </a:endParaRPr>
          </a:p>
        </p:txBody>
      </p:sp>
      <p:sp>
        <p:nvSpPr>
          <p:cNvPr id="10247" name="Rectangle 1"/>
          <p:cNvSpPr>
            <a:spLocks noChangeArrowheads="1"/>
          </p:cNvSpPr>
          <p:nvPr/>
        </p:nvSpPr>
        <p:spPr bwMode="auto">
          <a:xfrm>
            <a:off x="350838" y="2780928"/>
            <a:ext cx="2729310" cy="2308324"/>
          </a:xfrm>
          <a:prstGeom prst="rect">
            <a:avLst/>
          </a:prstGeom>
          <a:noFill/>
          <a:ln w="9525">
            <a:noFill/>
            <a:miter lim="800000"/>
            <a:headEnd/>
            <a:tailEnd/>
          </a:ln>
        </p:spPr>
        <p:txBody>
          <a:bodyPr wrap="square">
            <a:spAutoFit/>
          </a:bodyPr>
          <a:lstStyle/>
          <a:p>
            <a:r>
              <a:rPr lang="en-US" sz="2400" dirty="0" smtClean="0">
                <a:latin typeface="Comic Sans MS" pitchFamily="66" charset="0"/>
              </a:rPr>
              <a:t>Block grants to schools: most </a:t>
            </a:r>
            <a:r>
              <a:rPr lang="en-US" sz="2400" dirty="0">
                <a:latin typeface="Comic Sans MS" pitchFamily="66" charset="0"/>
              </a:rPr>
              <a:t>important source of funds under school </a:t>
            </a:r>
            <a:r>
              <a:rPr lang="en-US" sz="2400" dirty="0" smtClean="0">
                <a:latin typeface="Comic Sans MS" pitchFamily="66" charset="0"/>
              </a:rPr>
              <a:t>control.</a:t>
            </a:r>
          </a:p>
          <a:p>
            <a:endParaRPr lang="en-US" sz="2400" dirty="0">
              <a:latin typeface="Comic Sans MS" pitchFamily="66" charset="0"/>
            </a:endParaRPr>
          </a:p>
        </p:txBody>
      </p:sp>
      <p:sp>
        <p:nvSpPr>
          <p:cNvPr id="10248" name="Rectangle 10"/>
          <p:cNvSpPr>
            <a:spLocks noChangeArrowheads="1"/>
          </p:cNvSpPr>
          <p:nvPr/>
        </p:nvSpPr>
        <p:spPr bwMode="auto">
          <a:xfrm>
            <a:off x="3512840" y="2780928"/>
            <a:ext cx="2688729" cy="2677656"/>
          </a:xfrm>
          <a:prstGeom prst="rect">
            <a:avLst/>
          </a:prstGeom>
          <a:noFill/>
          <a:ln w="9525">
            <a:noFill/>
            <a:miter lim="800000"/>
            <a:headEnd/>
            <a:tailEnd/>
          </a:ln>
        </p:spPr>
        <p:txBody>
          <a:bodyPr wrap="square">
            <a:spAutoFit/>
          </a:bodyPr>
          <a:lstStyle/>
          <a:p>
            <a:r>
              <a:rPr lang="en-US" sz="2400" dirty="0">
                <a:latin typeface="Comic Sans MS" pitchFamily="66" charset="0"/>
              </a:rPr>
              <a:t>Shifts responsibility for planning and managing operations to </a:t>
            </a:r>
            <a:r>
              <a:rPr lang="en-US" sz="2400" dirty="0" smtClean="0">
                <a:latin typeface="Comic Sans MS" pitchFamily="66" charset="0"/>
              </a:rPr>
              <a:t>schools based on student needs.</a:t>
            </a:r>
            <a:endParaRPr lang="en-US" sz="2400" dirty="0">
              <a:latin typeface="Comic Sans MS" pitchFamily="66" charset="0"/>
            </a:endParaRPr>
          </a:p>
        </p:txBody>
      </p:sp>
      <p:sp>
        <p:nvSpPr>
          <p:cNvPr id="10249" name="Rectangle 11"/>
          <p:cNvSpPr>
            <a:spLocks noChangeArrowheads="1"/>
          </p:cNvSpPr>
          <p:nvPr/>
        </p:nvSpPr>
        <p:spPr bwMode="auto">
          <a:xfrm>
            <a:off x="6825208" y="2714620"/>
            <a:ext cx="2736304" cy="3046988"/>
          </a:xfrm>
          <a:prstGeom prst="rect">
            <a:avLst/>
          </a:prstGeom>
          <a:noFill/>
          <a:ln w="9525">
            <a:noFill/>
            <a:miter lim="800000"/>
            <a:headEnd/>
            <a:tailEnd/>
          </a:ln>
        </p:spPr>
        <p:txBody>
          <a:bodyPr wrap="square">
            <a:spAutoFit/>
          </a:bodyPr>
          <a:lstStyle/>
          <a:p>
            <a:r>
              <a:rPr lang="en-US" sz="2400" dirty="0">
                <a:latin typeface="Comic Sans MS" pitchFamily="66" charset="0"/>
              </a:rPr>
              <a:t>Increases transparency and accountability by involving </a:t>
            </a:r>
            <a:r>
              <a:rPr lang="en-US" sz="2400" dirty="0" smtClean="0">
                <a:latin typeface="Comic Sans MS" pitchFamily="66" charset="0"/>
              </a:rPr>
              <a:t>beneficiaries and the community to improve education quality.</a:t>
            </a:r>
            <a:endParaRPr lang="en-US" sz="2400" dirty="0">
              <a:latin typeface="Comic Sans MS" pitchFamily="66" charset="0"/>
            </a:endParaRPr>
          </a:p>
        </p:txBody>
      </p:sp>
      <p:sp>
        <p:nvSpPr>
          <p:cNvPr id="14" name="TextBox 13"/>
          <p:cNvSpPr txBox="1"/>
          <p:nvPr/>
        </p:nvSpPr>
        <p:spPr>
          <a:xfrm>
            <a:off x="200472" y="6021289"/>
            <a:ext cx="9705528" cy="830997"/>
          </a:xfrm>
          <a:prstGeom prst="rect">
            <a:avLst/>
          </a:prstGeom>
          <a:noFill/>
        </p:spPr>
        <p:txBody>
          <a:bodyPr wrap="square" rtlCol="0">
            <a:spAutoFit/>
          </a:bodyPr>
          <a:lstStyle/>
          <a:p>
            <a:pPr algn="ctr"/>
            <a:r>
              <a:rPr lang="en-US" sz="2400" dirty="0" smtClean="0">
                <a:latin typeface="Comic Sans MS" pitchFamily="66" charset="0"/>
              </a:rPr>
              <a:t>Financial burden reduced for the public.</a:t>
            </a:r>
          </a:p>
          <a:p>
            <a:pPr algn="ctr"/>
            <a:r>
              <a:rPr lang="en-US" sz="2400" dirty="0" smtClean="0">
                <a:latin typeface="Comic Sans MS" pitchFamily="66" charset="0"/>
              </a:rPr>
              <a:t>Poor households freed from school fees.</a:t>
            </a:r>
            <a:endParaRPr lang="en-US" sz="2400" dirty="0">
              <a:latin typeface="Comic Sans MS" pitchFamily="66" charset="0"/>
            </a:endParaRPr>
          </a:p>
        </p:txBody>
      </p:sp>
      <p:sp>
        <p:nvSpPr>
          <p:cNvPr id="11" name="Slide Number Placeholder 10"/>
          <p:cNvSpPr>
            <a:spLocks noGrp="1"/>
          </p:cNvSpPr>
          <p:nvPr>
            <p:ph type="sldNum" sz="quarter" idx="12"/>
          </p:nvPr>
        </p:nvSpPr>
        <p:spPr/>
        <p:txBody>
          <a:bodyPr/>
          <a:lstStyle/>
          <a:p>
            <a:fld id="{0084C89F-D2B4-4BD8-8A29-9F476E1BEF85}" type="slidenum">
              <a:rPr lang="id-ID" smtClean="0"/>
              <a:pPr/>
              <a:t>5</a:t>
            </a:fld>
            <a:endParaRPr lang="id-ID"/>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272480" y="285728"/>
            <a:ext cx="9360840" cy="83901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The BOS</a:t>
            </a:r>
            <a:r>
              <a:rPr lang="en-US" sz="4000" b="1" dirty="0" smtClean="0">
                <a:latin typeface="+mj-lt"/>
                <a:ea typeface="+mj-ea"/>
                <a:cs typeface="+mj-cs"/>
              </a:rPr>
              <a:t> Journey: </a:t>
            </a:r>
            <a:r>
              <a:rPr kumimoji="0" lang="en-US" sz="4000" b="1" i="0" u="none" strike="noStrike" kern="1200" cap="none" spc="0" normalizeH="0" baseline="0" noProof="0" dirty="0" smtClean="0">
                <a:ln>
                  <a:noFill/>
                </a:ln>
                <a:solidFill>
                  <a:schemeClr val="tx1"/>
                </a:solidFill>
                <a:effectLst/>
                <a:uLnTx/>
                <a:uFillTx/>
                <a:latin typeface="+mj-lt"/>
                <a:ea typeface="+mj-ea"/>
                <a:cs typeface="+mj-cs"/>
              </a:rPr>
              <a:t>2005 to 2013</a:t>
            </a:r>
          </a:p>
        </p:txBody>
      </p:sp>
      <p:sp>
        <p:nvSpPr>
          <p:cNvPr id="25" name="Slide Number Placeholder 24"/>
          <p:cNvSpPr>
            <a:spLocks noGrp="1"/>
          </p:cNvSpPr>
          <p:nvPr>
            <p:ph type="sldNum" sz="quarter" idx="12"/>
          </p:nvPr>
        </p:nvSpPr>
        <p:spPr/>
        <p:txBody>
          <a:bodyPr/>
          <a:lstStyle/>
          <a:p>
            <a:fld id="{0084C89F-D2B4-4BD8-8A29-9F476E1BEF85}" type="slidenum">
              <a:rPr lang="id-ID" smtClean="0"/>
              <a:pPr/>
              <a:t>6</a:t>
            </a:fld>
            <a:endParaRPr lang="id-ID" dirty="0"/>
          </a:p>
        </p:txBody>
      </p:sp>
      <p:sp>
        <p:nvSpPr>
          <p:cNvPr id="14" name="Rounded Rectangle 13"/>
          <p:cNvSpPr/>
          <p:nvPr/>
        </p:nvSpPr>
        <p:spPr>
          <a:xfrm>
            <a:off x="0" y="4651762"/>
            <a:ext cx="1556880"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mid-2005</a:t>
            </a:r>
            <a:endParaRPr lang="en-US" sz="2400" b="1" dirty="0">
              <a:solidFill>
                <a:schemeClr val="tx1"/>
              </a:solidFill>
            </a:endParaRPr>
          </a:p>
        </p:txBody>
      </p:sp>
      <p:sp>
        <p:nvSpPr>
          <p:cNvPr id="15" name="Rounded Rectangle 14"/>
          <p:cNvSpPr/>
          <p:nvPr/>
        </p:nvSpPr>
        <p:spPr>
          <a:xfrm>
            <a:off x="8697414" y="1268761"/>
            <a:ext cx="1224092" cy="64807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2013</a:t>
            </a:r>
            <a:endParaRPr lang="en-US" sz="2400" b="1" dirty="0">
              <a:solidFill>
                <a:schemeClr val="tx1"/>
              </a:solidFill>
            </a:endParaRPr>
          </a:p>
        </p:txBody>
      </p:sp>
      <p:sp>
        <p:nvSpPr>
          <p:cNvPr id="17" name="Rectangle 16"/>
          <p:cNvSpPr/>
          <p:nvPr/>
        </p:nvSpPr>
        <p:spPr>
          <a:xfrm>
            <a:off x="803832" y="1844824"/>
            <a:ext cx="3034762" cy="583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rPr>
              <a:t>33 million </a:t>
            </a:r>
            <a:r>
              <a:rPr lang="en-US" sz="2000" dirty="0">
                <a:solidFill>
                  <a:schemeClr val="tx1"/>
                </a:solidFill>
              </a:rPr>
              <a:t>students</a:t>
            </a:r>
          </a:p>
        </p:txBody>
      </p:sp>
      <p:sp>
        <p:nvSpPr>
          <p:cNvPr id="19" name="Rectangle 18"/>
          <p:cNvSpPr/>
          <p:nvPr/>
        </p:nvSpPr>
        <p:spPr>
          <a:xfrm>
            <a:off x="810166" y="2434536"/>
            <a:ext cx="392681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US</a:t>
            </a:r>
            <a:r>
              <a:rPr lang="en-US" sz="2000" dirty="0" smtClean="0">
                <a:solidFill>
                  <a:schemeClr val="tx1"/>
                </a:solidFill>
              </a:rPr>
              <a:t>$ 0.45 billion (Semester 2)</a:t>
            </a:r>
            <a:endParaRPr lang="en-US" sz="2000" dirty="0">
              <a:solidFill>
                <a:schemeClr val="tx1"/>
              </a:solidFill>
            </a:endParaRPr>
          </a:p>
        </p:txBody>
      </p:sp>
      <p:sp>
        <p:nvSpPr>
          <p:cNvPr id="21" name="Rectangle 20"/>
          <p:cNvSpPr/>
          <p:nvPr/>
        </p:nvSpPr>
        <p:spPr>
          <a:xfrm>
            <a:off x="810822" y="2956008"/>
            <a:ext cx="2818738" cy="772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US$ </a:t>
            </a:r>
            <a:r>
              <a:rPr lang="en-US" sz="2000" dirty="0" smtClean="0">
                <a:solidFill>
                  <a:schemeClr val="tx1"/>
                </a:solidFill>
              </a:rPr>
              <a:t>26 </a:t>
            </a:r>
            <a:r>
              <a:rPr lang="en-US" sz="2000" dirty="0">
                <a:solidFill>
                  <a:schemeClr val="tx1"/>
                </a:solidFill>
              </a:rPr>
              <a:t>per primary student/year</a:t>
            </a:r>
          </a:p>
        </p:txBody>
      </p:sp>
      <p:sp>
        <p:nvSpPr>
          <p:cNvPr id="23" name="Rectangle 22"/>
          <p:cNvSpPr/>
          <p:nvPr/>
        </p:nvSpPr>
        <p:spPr>
          <a:xfrm>
            <a:off x="809596" y="3720800"/>
            <a:ext cx="3207300" cy="872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rPr>
              <a:t>US$ </a:t>
            </a:r>
            <a:r>
              <a:rPr lang="en-US" sz="2000" dirty="0" smtClean="0">
                <a:solidFill>
                  <a:schemeClr val="tx1"/>
                </a:solidFill>
              </a:rPr>
              <a:t>36 </a:t>
            </a:r>
            <a:r>
              <a:rPr lang="en-US" sz="2000" dirty="0">
                <a:solidFill>
                  <a:schemeClr val="tx1"/>
                </a:solidFill>
              </a:rPr>
              <a:t>per Junior Secondary student/year</a:t>
            </a:r>
          </a:p>
        </p:txBody>
      </p:sp>
      <p:sp>
        <p:nvSpPr>
          <p:cNvPr id="40" name="Rectangle 39"/>
          <p:cNvSpPr/>
          <p:nvPr/>
        </p:nvSpPr>
        <p:spPr>
          <a:xfrm>
            <a:off x="6321152" y="3789040"/>
            <a:ext cx="2880319" cy="576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dirty="0" smtClean="0">
                <a:solidFill>
                  <a:schemeClr val="tx1"/>
                </a:solidFill>
              </a:rPr>
              <a:t>36.6 million </a:t>
            </a:r>
            <a:r>
              <a:rPr lang="en-US" sz="2000" dirty="0">
                <a:solidFill>
                  <a:schemeClr val="tx1"/>
                </a:solidFill>
              </a:rPr>
              <a:t>students</a:t>
            </a:r>
          </a:p>
        </p:txBody>
      </p:sp>
      <p:sp>
        <p:nvSpPr>
          <p:cNvPr id="42" name="Rectangle 41"/>
          <p:cNvSpPr/>
          <p:nvPr/>
        </p:nvSpPr>
        <p:spPr>
          <a:xfrm>
            <a:off x="6583280" y="4365104"/>
            <a:ext cx="2618556" cy="583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dirty="0">
                <a:solidFill>
                  <a:schemeClr val="tx1"/>
                </a:solidFill>
              </a:rPr>
              <a:t>US$ </a:t>
            </a:r>
            <a:r>
              <a:rPr lang="en-US" sz="2000" dirty="0" smtClean="0">
                <a:solidFill>
                  <a:schemeClr val="tx1"/>
                </a:solidFill>
              </a:rPr>
              <a:t>2.05 </a:t>
            </a:r>
            <a:r>
              <a:rPr lang="en-US" sz="2000" dirty="0">
                <a:solidFill>
                  <a:schemeClr val="tx1"/>
                </a:solidFill>
              </a:rPr>
              <a:t>billion</a:t>
            </a:r>
          </a:p>
        </p:txBody>
      </p:sp>
      <p:sp>
        <p:nvSpPr>
          <p:cNvPr id="44" name="Rectangle 43"/>
          <p:cNvSpPr/>
          <p:nvPr/>
        </p:nvSpPr>
        <p:spPr>
          <a:xfrm>
            <a:off x="5457056" y="4941168"/>
            <a:ext cx="37440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dirty="0">
                <a:solidFill>
                  <a:schemeClr val="tx1"/>
                </a:solidFill>
              </a:rPr>
              <a:t>US$ </a:t>
            </a:r>
            <a:r>
              <a:rPr lang="en-US" sz="2000" dirty="0" smtClean="0">
                <a:solidFill>
                  <a:schemeClr val="tx1"/>
                </a:solidFill>
              </a:rPr>
              <a:t>50.09 </a:t>
            </a:r>
            <a:r>
              <a:rPr lang="en-US" sz="2000" dirty="0">
                <a:solidFill>
                  <a:schemeClr val="tx1"/>
                </a:solidFill>
              </a:rPr>
              <a:t>per primary student/year</a:t>
            </a:r>
          </a:p>
        </p:txBody>
      </p:sp>
      <p:sp>
        <p:nvSpPr>
          <p:cNvPr id="46" name="Rectangle 45"/>
          <p:cNvSpPr/>
          <p:nvPr/>
        </p:nvSpPr>
        <p:spPr>
          <a:xfrm>
            <a:off x="5669312" y="5517232"/>
            <a:ext cx="352839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dirty="0">
                <a:solidFill>
                  <a:schemeClr val="tx1"/>
                </a:solidFill>
              </a:rPr>
              <a:t>US$ </a:t>
            </a:r>
            <a:r>
              <a:rPr lang="en-US" sz="2000" dirty="0" smtClean="0">
                <a:solidFill>
                  <a:schemeClr val="tx1"/>
                </a:solidFill>
              </a:rPr>
              <a:t>61.83 </a:t>
            </a:r>
            <a:r>
              <a:rPr lang="en-US" sz="2000" dirty="0">
                <a:solidFill>
                  <a:schemeClr val="tx1"/>
                </a:solidFill>
              </a:rPr>
              <a:t>per Junior Secondary student/year</a:t>
            </a:r>
          </a:p>
        </p:txBody>
      </p:sp>
      <p:sp>
        <p:nvSpPr>
          <p:cNvPr id="37" name="Oval 36"/>
          <p:cNvSpPr/>
          <p:nvPr/>
        </p:nvSpPr>
        <p:spPr>
          <a:xfrm>
            <a:off x="9288284" y="4553832"/>
            <a:ext cx="314326" cy="288032"/>
          </a:xfrm>
          <a:prstGeom prst="ellipse">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8" name="Oval 37"/>
          <p:cNvSpPr/>
          <p:nvPr/>
        </p:nvSpPr>
        <p:spPr>
          <a:xfrm>
            <a:off x="9288284" y="3960352"/>
            <a:ext cx="314326" cy="288032"/>
          </a:xfrm>
          <a:prstGeom prst="ellipse">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6" name="Shape 55"/>
          <p:cNvSpPr/>
          <p:nvPr/>
        </p:nvSpPr>
        <p:spPr>
          <a:xfrm rot="18766305" flipV="1">
            <a:off x="1973930" y="1756596"/>
            <a:ext cx="6984776" cy="3848863"/>
          </a:xfrm>
          <a:prstGeom prst="swooshArrow">
            <a:avLst>
              <a:gd name="adj1" fmla="val 25000"/>
              <a:gd name="adj2" fmla="val 25000"/>
            </a:avLst>
          </a:prstGeom>
          <a:solidFill>
            <a:srgbClr val="3366FF"/>
          </a:solidFill>
          <a:ln>
            <a:solidFill>
              <a:schemeClr val="tx2">
                <a:lumMod val="75000"/>
              </a:schemeClr>
            </a:solidFill>
          </a:ln>
          <a:scene3d>
            <a:camera prst="orthographicFront"/>
            <a:lightRig rig="threePt" dir="t"/>
          </a:scene3d>
          <a:sp3d>
            <a:bevelT w="114300" prst="hardEdge"/>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7" name="Oval 56"/>
          <p:cNvSpPr/>
          <p:nvPr/>
        </p:nvSpPr>
        <p:spPr>
          <a:xfrm>
            <a:off x="7218947" y="2775284"/>
            <a:ext cx="326341" cy="336846"/>
          </a:xfrm>
          <a:prstGeom prst="ellipse">
            <a:avLst/>
          </a:prstGeom>
          <a:solidFill>
            <a:srgbClr val="92D05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59" name="Oval 58"/>
          <p:cNvSpPr/>
          <p:nvPr/>
        </p:nvSpPr>
        <p:spPr>
          <a:xfrm>
            <a:off x="1600200" y="4840659"/>
            <a:ext cx="265214" cy="228031"/>
          </a:xfrm>
          <a:prstGeom prst="ellipse">
            <a:avLst/>
          </a:prstGeom>
          <a:solidFill>
            <a:schemeClr val="accent3">
              <a:lumMod val="60000"/>
              <a:lumOff val="40000"/>
            </a:schemeClr>
          </a:solidFill>
          <a:ln>
            <a:solidFill>
              <a:srgbClr val="249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85012" y="3884087"/>
            <a:ext cx="221012" cy="209027"/>
          </a:xfrm>
          <a:prstGeom prst="ellipse">
            <a:avLst/>
          </a:prstGeom>
          <a:solidFill>
            <a:srgbClr val="92D050"/>
          </a:solidFill>
          <a:ln>
            <a:solidFill>
              <a:srgbClr val="2497CA"/>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63" name="Oval 62"/>
          <p:cNvSpPr/>
          <p:nvPr/>
        </p:nvSpPr>
        <p:spPr>
          <a:xfrm>
            <a:off x="4888832" y="4332857"/>
            <a:ext cx="203331" cy="192305"/>
          </a:xfrm>
          <a:prstGeom prst="ellipse">
            <a:avLst/>
          </a:prstGeom>
          <a:solidFill>
            <a:schemeClr val="accent3">
              <a:lumMod val="60000"/>
              <a:lumOff val="40000"/>
            </a:schemeClr>
          </a:solidFill>
          <a:ln>
            <a:solidFill>
              <a:srgbClr val="2497CA"/>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64" name="Oval 63"/>
          <p:cNvSpPr/>
          <p:nvPr/>
        </p:nvSpPr>
        <p:spPr>
          <a:xfrm>
            <a:off x="3990942" y="4685737"/>
            <a:ext cx="185650" cy="175583"/>
          </a:xfrm>
          <a:prstGeom prst="ellipse">
            <a:avLst/>
          </a:prstGeom>
          <a:solidFill>
            <a:schemeClr val="accent3">
              <a:lumMod val="60000"/>
              <a:lumOff val="40000"/>
            </a:schemeClr>
          </a:solidFill>
          <a:ln>
            <a:solidFill>
              <a:srgbClr val="51B9ED"/>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66" name="Oval 65"/>
          <p:cNvSpPr/>
          <p:nvPr/>
        </p:nvSpPr>
        <p:spPr>
          <a:xfrm>
            <a:off x="2936776" y="4910961"/>
            <a:ext cx="150288" cy="142139"/>
          </a:xfrm>
          <a:prstGeom prst="ellipse">
            <a:avLst/>
          </a:prstGeom>
          <a:solidFill>
            <a:schemeClr val="accent3">
              <a:lumMod val="60000"/>
              <a:lumOff val="40000"/>
            </a:schemeClr>
          </a:solidFill>
          <a:ln>
            <a:solidFill>
              <a:srgbClr val="2497CA"/>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75" name="Oval 74"/>
          <p:cNvSpPr/>
          <p:nvPr/>
        </p:nvSpPr>
        <p:spPr>
          <a:xfrm>
            <a:off x="9288284" y="5129896"/>
            <a:ext cx="314326" cy="288032"/>
          </a:xfrm>
          <a:prstGeom prst="ellipse">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6" name="Oval 75"/>
          <p:cNvSpPr/>
          <p:nvPr/>
        </p:nvSpPr>
        <p:spPr>
          <a:xfrm>
            <a:off x="9270868" y="5616536"/>
            <a:ext cx="314326" cy="288032"/>
          </a:xfrm>
          <a:prstGeom prst="ellipse">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7" name="Oval 76"/>
          <p:cNvSpPr/>
          <p:nvPr/>
        </p:nvSpPr>
        <p:spPr>
          <a:xfrm>
            <a:off x="416496" y="2564904"/>
            <a:ext cx="314326" cy="288032"/>
          </a:xfrm>
          <a:prstGeom prst="ellipse">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8" name="Oval 77"/>
          <p:cNvSpPr/>
          <p:nvPr/>
        </p:nvSpPr>
        <p:spPr>
          <a:xfrm>
            <a:off x="416496" y="1988840"/>
            <a:ext cx="314326" cy="288032"/>
          </a:xfrm>
          <a:prstGeom prst="ellipse">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9" name="Oval 78"/>
          <p:cNvSpPr/>
          <p:nvPr/>
        </p:nvSpPr>
        <p:spPr>
          <a:xfrm>
            <a:off x="416496" y="3068960"/>
            <a:ext cx="314326" cy="288032"/>
          </a:xfrm>
          <a:prstGeom prst="ellipse">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80" name="Oval 79"/>
          <p:cNvSpPr/>
          <p:nvPr/>
        </p:nvSpPr>
        <p:spPr>
          <a:xfrm>
            <a:off x="416496" y="3861048"/>
            <a:ext cx="314326" cy="288032"/>
          </a:xfrm>
          <a:prstGeom prst="ellipse">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5" name="Oval 34"/>
          <p:cNvSpPr/>
          <p:nvPr/>
        </p:nvSpPr>
        <p:spPr>
          <a:xfrm>
            <a:off x="7809597" y="1956756"/>
            <a:ext cx="679997" cy="638847"/>
          </a:xfrm>
          <a:prstGeom prst="ellipse">
            <a:avLst/>
          </a:prstGeom>
          <a:solidFill>
            <a:srgbClr val="92D05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36" name="Oval 35"/>
          <p:cNvSpPr/>
          <p:nvPr/>
        </p:nvSpPr>
        <p:spPr>
          <a:xfrm>
            <a:off x="6466783" y="3276094"/>
            <a:ext cx="326341" cy="336846"/>
          </a:xfrm>
          <a:prstGeom prst="ellipse">
            <a:avLst/>
          </a:prstGeom>
          <a:solidFill>
            <a:srgbClr val="92D05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31" name="TextBox 30"/>
          <p:cNvSpPr txBox="1"/>
          <p:nvPr/>
        </p:nvSpPr>
        <p:spPr>
          <a:xfrm>
            <a:off x="990600" y="6019800"/>
            <a:ext cx="5029200" cy="923330"/>
          </a:xfrm>
          <a:prstGeom prst="rect">
            <a:avLst/>
          </a:prstGeom>
          <a:noFill/>
        </p:spPr>
        <p:txBody>
          <a:bodyPr wrap="square" rtlCol="0">
            <a:spAutoFit/>
          </a:bodyPr>
          <a:lstStyle/>
          <a:p>
            <a:r>
              <a:rPr lang="en-US" dirty="0" smtClean="0">
                <a:latin typeface="Calibri" pitchFamily="34" charset="0"/>
              </a:rPr>
              <a:t>Note:   US$ rate as of before 2013: IDR 9,000</a:t>
            </a:r>
          </a:p>
          <a:p>
            <a:r>
              <a:rPr lang="en-US" dirty="0" smtClean="0">
                <a:latin typeface="Calibri" pitchFamily="34" charset="0"/>
              </a:rPr>
              <a:t>             US</a:t>
            </a:r>
            <a:r>
              <a:rPr lang="en-US" dirty="0">
                <a:latin typeface="Calibri" pitchFamily="34" charset="0"/>
              </a:rPr>
              <a:t>$ rate as </a:t>
            </a:r>
            <a:r>
              <a:rPr lang="en-US" dirty="0" smtClean="0">
                <a:latin typeface="Calibri" pitchFamily="34" charset="0"/>
              </a:rPr>
              <a:t>of December 2013: IDR 11,500</a:t>
            </a:r>
            <a:endParaRPr lang="en-US" i="1" dirty="0" smtClean="0"/>
          </a:p>
          <a:p>
            <a:r>
              <a:rPr lang="en-US" i="1" dirty="0" smtClean="0"/>
              <a:t>	</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4624"/>
            <a:ext cx="8915400" cy="1143000"/>
          </a:xfrm>
        </p:spPr>
        <p:txBody>
          <a:bodyPr>
            <a:normAutofit/>
          </a:bodyPr>
          <a:lstStyle/>
          <a:p>
            <a:r>
              <a:rPr lang="en-US" sz="3600" b="1" dirty="0" smtClean="0"/>
              <a:t>The BOS Journey 2005 - 2013</a:t>
            </a:r>
            <a:endParaRPr lang="en-US"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3986712"/>
              </p:ext>
            </p:extLst>
          </p:nvPr>
        </p:nvGraphicFramePr>
        <p:xfrm>
          <a:off x="200473" y="1052736"/>
          <a:ext cx="9324525" cy="4953470"/>
        </p:xfrm>
        <a:graphic>
          <a:graphicData uri="http://schemas.openxmlformats.org/drawingml/2006/table">
            <a:tbl>
              <a:tblPr firstRow="1" bandRow="1">
                <a:tableStyleId>{5C22544A-7EE6-4342-B048-85BDC9FD1C3A}</a:tableStyleId>
              </a:tblPr>
              <a:tblGrid>
                <a:gridCol w="1552127"/>
                <a:gridCol w="838200"/>
                <a:gridCol w="838200"/>
                <a:gridCol w="838200"/>
                <a:gridCol w="914400"/>
                <a:gridCol w="838200"/>
                <a:gridCol w="838200"/>
                <a:gridCol w="914400"/>
                <a:gridCol w="838200"/>
                <a:gridCol w="914398"/>
              </a:tblGrid>
              <a:tr h="634344">
                <a:tc>
                  <a:txBody>
                    <a:bodyPr/>
                    <a:lstStyle/>
                    <a:p>
                      <a:endParaRPr lang="en-US" dirty="0"/>
                    </a:p>
                  </a:txBody>
                  <a:tcPr/>
                </a:tc>
                <a:tc>
                  <a:txBody>
                    <a:bodyPr/>
                    <a:lstStyle/>
                    <a:p>
                      <a:r>
                        <a:rPr lang="en-US" sz="2400" dirty="0" smtClean="0"/>
                        <a:t>2005</a:t>
                      </a:r>
                      <a:endParaRPr lang="en-US" sz="2400" dirty="0"/>
                    </a:p>
                  </a:txBody>
                  <a:tcPr/>
                </a:tc>
                <a:tc>
                  <a:txBody>
                    <a:bodyPr/>
                    <a:lstStyle/>
                    <a:p>
                      <a:r>
                        <a:rPr lang="en-US" sz="2400" dirty="0" smtClean="0"/>
                        <a:t>2006</a:t>
                      </a:r>
                      <a:endParaRPr lang="en-US" sz="2400" dirty="0"/>
                    </a:p>
                  </a:txBody>
                  <a:tcPr/>
                </a:tc>
                <a:tc>
                  <a:txBody>
                    <a:bodyPr/>
                    <a:lstStyle/>
                    <a:p>
                      <a:r>
                        <a:rPr lang="en-US" sz="2400" dirty="0" smtClean="0"/>
                        <a:t>2007</a:t>
                      </a:r>
                      <a:endParaRPr lang="en-US" sz="2400" dirty="0"/>
                    </a:p>
                  </a:txBody>
                  <a:tcPr/>
                </a:tc>
                <a:tc>
                  <a:txBody>
                    <a:bodyPr/>
                    <a:lstStyle/>
                    <a:p>
                      <a:r>
                        <a:rPr lang="en-US" sz="2400" dirty="0" smtClean="0"/>
                        <a:t>2008</a:t>
                      </a:r>
                      <a:endParaRPr lang="en-US" sz="2400" dirty="0"/>
                    </a:p>
                  </a:txBody>
                  <a:tcPr/>
                </a:tc>
                <a:tc>
                  <a:txBody>
                    <a:bodyPr/>
                    <a:lstStyle/>
                    <a:p>
                      <a:r>
                        <a:rPr lang="en-US" sz="2400" dirty="0" smtClean="0"/>
                        <a:t>2009</a:t>
                      </a:r>
                      <a:endParaRPr lang="en-US" sz="2400" dirty="0"/>
                    </a:p>
                  </a:txBody>
                  <a:tcPr/>
                </a:tc>
                <a:tc>
                  <a:txBody>
                    <a:bodyPr/>
                    <a:lstStyle/>
                    <a:p>
                      <a:r>
                        <a:rPr lang="en-US" sz="2400" dirty="0" smtClean="0"/>
                        <a:t>2010</a:t>
                      </a:r>
                      <a:endParaRPr lang="en-US" sz="2400" dirty="0"/>
                    </a:p>
                  </a:txBody>
                  <a:tcPr/>
                </a:tc>
                <a:tc>
                  <a:txBody>
                    <a:bodyPr/>
                    <a:lstStyle/>
                    <a:p>
                      <a:r>
                        <a:rPr lang="en-US" sz="2400" dirty="0" smtClean="0"/>
                        <a:t>2011</a:t>
                      </a:r>
                      <a:endParaRPr lang="en-US" sz="2400" dirty="0"/>
                    </a:p>
                  </a:txBody>
                  <a:tcPr/>
                </a:tc>
                <a:tc>
                  <a:txBody>
                    <a:bodyPr/>
                    <a:lstStyle/>
                    <a:p>
                      <a:r>
                        <a:rPr lang="en-US" sz="2400" dirty="0" smtClean="0"/>
                        <a:t>2012</a:t>
                      </a:r>
                      <a:endParaRPr lang="en-US" sz="2400" dirty="0"/>
                    </a:p>
                  </a:txBody>
                  <a:tcPr/>
                </a:tc>
                <a:tc>
                  <a:txBody>
                    <a:bodyPr/>
                    <a:lstStyle/>
                    <a:p>
                      <a:r>
                        <a:rPr lang="en-US" sz="2400" dirty="0" smtClean="0"/>
                        <a:t>2013</a:t>
                      </a:r>
                      <a:endParaRPr lang="en-US" sz="2400" dirty="0"/>
                    </a:p>
                  </a:txBody>
                  <a:tcPr/>
                </a:tc>
              </a:tr>
              <a:tr h="885149">
                <a:tc>
                  <a:txBody>
                    <a:bodyPr/>
                    <a:lstStyle/>
                    <a:p>
                      <a:r>
                        <a:rPr lang="en-US" sz="2000" b="1" dirty="0" smtClean="0"/>
                        <a:t>No. Students</a:t>
                      </a:r>
                      <a:r>
                        <a:rPr lang="en-US" sz="2000" b="1" baseline="0" dirty="0" smtClean="0"/>
                        <a:t> (million)</a:t>
                      </a:r>
                      <a:endParaRPr lang="en-US" sz="2000" b="1" dirty="0"/>
                    </a:p>
                  </a:txBody>
                  <a:tcPr/>
                </a:tc>
                <a:tc>
                  <a:txBody>
                    <a:bodyPr/>
                    <a:lstStyle/>
                    <a:p>
                      <a:pPr algn="r"/>
                      <a:r>
                        <a:rPr lang="en-US" sz="2400" dirty="0" smtClean="0"/>
                        <a:t>32.9</a:t>
                      </a:r>
                      <a:endParaRPr lang="en-US" sz="2400" dirty="0"/>
                    </a:p>
                  </a:txBody>
                  <a:tcPr/>
                </a:tc>
                <a:tc>
                  <a:txBody>
                    <a:bodyPr/>
                    <a:lstStyle/>
                    <a:p>
                      <a:pPr algn="r"/>
                      <a:r>
                        <a:rPr lang="en-US" sz="2400" dirty="0" smtClean="0"/>
                        <a:t>33.6</a:t>
                      </a:r>
                      <a:endParaRPr lang="en-US" sz="2400" dirty="0"/>
                    </a:p>
                  </a:txBody>
                  <a:tcPr/>
                </a:tc>
                <a:tc>
                  <a:txBody>
                    <a:bodyPr/>
                    <a:lstStyle/>
                    <a:p>
                      <a:pPr algn="r"/>
                      <a:r>
                        <a:rPr lang="en-US" sz="2400" dirty="0" smtClean="0"/>
                        <a:t>35.2</a:t>
                      </a:r>
                      <a:endParaRPr lang="en-US" sz="2400" dirty="0"/>
                    </a:p>
                  </a:txBody>
                  <a:tcPr/>
                </a:tc>
                <a:tc>
                  <a:txBody>
                    <a:bodyPr/>
                    <a:lstStyle/>
                    <a:p>
                      <a:pPr algn="r"/>
                      <a:r>
                        <a:rPr lang="en-US" sz="2400" dirty="0" smtClean="0"/>
                        <a:t>35.9</a:t>
                      </a:r>
                      <a:endParaRPr lang="en-US" sz="2400" dirty="0"/>
                    </a:p>
                  </a:txBody>
                  <a:tcPr/>
                </a:tc>
                <a:tc>
                  <a:txBody>
                    <a:bodyPr/>
                    <a:lstStyle/>
                    <a:p>
                      <a:pPr algn="r"/>
                      <a:r>
                        <a:rPr lang="en-US" sz="2400" dirty="0" smtClean="0"/>
                        <a:t>36.2</a:t>
                      </a:r>
                      <a:endParaRPr lang="en-US" sz="2400" dirty="0"/>
                    </a:p>
                  </a:txBody>
                  <a:tcPr/>
                </a:tc>
                <a:tc>
                  <a:txBody>
                    <a:bodyPr/>
                    <a:lstStyle/>
                    <a:p>
                      <a:pPr algn="r"/>
                      <a:r>
                        <a:rPr lang="en-US" sz="2400" dirty="0" smtClean="0"/>
                        <a:t>36.5</a:t>
                      </a:r>
                      <a:endParaRPr lang="en-US" sz="2400" dirty="0"/>
                    </a:p>
                  </a:txBody>
                  <a:tcPr/>
                </a:tc>
                <a:tc>
                  <a:txBody>
                    <a:bodyPr/>
                    <a:lstStyle/>
                    <a:p>
                      <a:pPr algn="r"/>
                      <a:r>
                        <a:rPr lang="en-US" sz="2400" dirty="0" smtClean="0"/>
                        <a:t>36.6</a:t>
                      </a:r>
                      <a:endParaRPr lang="en-US" sz="2400" dirty="0"/>
                    </a:p>
                  </a:txBody>
                  <a:tcPr/>
                </a:tc>
                <a:tc>
                  <a:txBody>
                    <a:bodyPr/>
                    <a:lstStyle/>
                    <a:p>
                      <a:pPr algn="r"/>
                      <a:r>
                        <a:rPr lang="en-US" sz="2400" dirty="0" smtClean="0"/>
                        <a:t>36.6</a:t>
                      </a:r>
                      <a:endParaRPr lang="en-US" sz="2400" dirty="0"/>
                    </a:p>
                  </a:txBody>
                  <a:tcPr/>
                </a:tc>
                <a:tc>
                  <a:txBody>
                    <a:bodyPr/>
                    <a:lstStyle/>
                    <a:p>
                      <a:pPr algn="r"/>
                      <a:r>
                        <a:rPr lang="en-US" sz="2400" dirty="0" smtClean="0"/>
                        <a:t>36.6</a:t>
                      </a:r>
                      <a:endParaRPr lang="en-US" sz="2400" dirty="0"/>
                    </a:p>
                  </a:txBody>
                  <a:tcPr/>
                </a:tc>
              </a:tr>
              <a:tr h="962990">
                <a:tc>
                  <a:txBody>
                    <a:bodyPr/>
                    <a:lstStyle/>
                    <a:p>
                      <a:r>
                        <a:rPr lang="en-US" sz="2000" b="1" dirty="0" smtClean="0"/>
                        <a:t>Primary School -Unit Cost (US</a:t>
                      </a:r>
                      <a:r>
                        <a:rPr lang="en-US" sz="2000" b="1" baseline="0" dirty="0" smtClean="0"/>
                        <a:t>$)</a:t>
                      </a:r>
                      <a:endParaRPr lang="en-US" sz="2000" b="1" dirty="0" smtClean="0"/>
                    </a:p>
                  </a:txBody>
                  <a:tcPr/>
                </a:tc>
                <a:tc>
                  <a:txBody>
                    <a:bodyPr/>
                    <a:lstStyle/>
                    <a:p>
                      <a:pPr marL="342900" indent="-342900" algn="r">
                        <a:buFont typeface="+mj-lt"/>
                        <a:buNone/>
                      </a:pPr>
                      <a:r>
                        <a:rPr lang="en-US" sz="2400" dirty="0" smtClean="0"/>
                        <a:t>26</a:t>
                      </a:r>
                    </a:p>
                    <a:p>
                      <a:pPr marL="342900" indent="-342900" algn="r">
                        <a:buFont typeface="+mj-lt"/>
                        <a:buNone/>
                      </a:pPr>
                      <a:endParaRPr lang="en-US" sz="2400" dirty="0"/>
                    </a:p>
                  </a:txBody>
                  <a:tcPr/>
                </a:tc>
                <a:tc>
                  <a:txBody>
                    <a:bodyPr/>
                    <a:lstStyle/>
                    <a:p>
                      <a:pPr marL="342900" indent="-342900" algn="r">
                        <a:buFont typeface="+mj-lt"/>
                        <a:buNone/>
                      </a:pPr>
                      <a:r>
                        <a:rPr lang="en-US" sz="2400" dirty="0" smtClean="0"/>
                        <a:t>26</a:t>
                      </a:r>
                    </a:p>
                    <a:p>
                      <a:pPr marL="342900" indent="-342900" algn="r">
                        <a:buAutoNum type="arabicPeriod"/>
                      </a:pPr>
                      <a:endParaRPr lang="en-US" sz="2400" dirty="0"/>
                    </a:p>
                  </a:txBody>
                  <a:tcPr/>
                </a:tc>
                <a:tc>
                  <a:txBody>
                    <a:bodyPr/>
                    <a:lstStyle/>
                    <a:p>
                      <a:pPr marL="342900" indent="-342900" algn="r">
                        <a:buNone/>
                      </a:pPr>
                      <a:r>
                        <a:rPr lang="en-US" sz="2400" dirty="0" smtClean="0"/>
                        <a:t>28</a:t>
                      </a:r>
                      <a:endParaRPr lang="en-US" sz="2400" dirty="0"/>
                    </a:p>
                  </a:txBody>
                  <a:tcPr/>
                </a:tc>
                <a:tc>
                  <a:txBody>
                    <a:bodyPr/>
                    <a:lstStyle/>
                    <a:p>
                      <a:pPr marL="342900" indent="-342900" algn="r">
                        <a:buNone/>
                      </a:pPr>
                      <a:r>
                        <a:rPr lang="en-US" sz="2400" dirty="0" smtClean="0"/>
                        <a:t>28</a:t>
                      </a:r>
                    </a:p>
                    <a:p>
                      <a:pPr algn="r"/>
                      <a:endParaRPr lang="en-US" sz="2400" dirty="0"/>
                    </a:p>
                  </a:txBody>
                  <a:tcPr/>
                </a:tc>
                <a:tc>
                  <a:txBody>
                    <a:bodyPr/>
                    <a:lstStyle/>
                    <a:p>
                      <a:pPr marL="342900" indent="-342900" algn="r">
                        <a:buFont typeface="+mj-lt"/>
                        <a:buNone/>
                      </a:pPr>
                      <a:r>
                        <a:rPr lang="en-US" sz="2400" dirty="0" smtClean="0"/>
                        <a:t>44</a:t>
                      </a:r>
                    </a:p>
                  </a:txBody>
                  <a:tcPr/>
                </a:tc>
                <a:tc>
                  <a:txBody>
                    <a:bodyPr/>
                    <a:lstStyle/>
                    <a:p>
                      <a:pPr marL="342900" indent="-342900" algn="r">
                        <a:buFont typeface="+mj-lt"/>
                        <a:buNone/>
                      </a:pPr>
                      <a:r>
                        <a:rPr lang="en-US" sz="2400" dirty="0" smtClean="0"/>
                        <a:t>44</a:t>
                      </a:r>
                    </a:p>
                  </a:txBody>
                  <a:tcPr/>
                </a:tc>
                <a:tc>
                  <a:txBody>
                    <a:bodyPr/>
                    <a:lstStyle/>
                    <a:p>
                      <a:pPr algn="r"/>
                      <a:r>
                        <a:rPr lang="en-US" sz="2400" dirty="0" smtClean="0"/>
                        <a:t>44</a:t>
                      </a:r>
                      <a:endParaRPr lang="en-US" sz="2400" dirty="0"/>
                    </a:p>
                  </a:txBody>
                  <a:tcPr/>
                </a:tc>
                <a:tc>
                  <a:txBody>
                    <a:bodyPr/>
                    <a:lstStyle/>
                    <a:p>
                      <a:pPr algn="r"/>
                      <a:r>
                        <a:rPr lang="en-US" sz="2400" dirty="0" smtClean="0"/>
                        <a:t>64</a:t>
                      </a:r>
                      <a:endParaRPr lang="en-US" sz="2400" dirty="0"/>
                    </a:p>
                  </a:txBody>
                  <a:tcPr/>
                </a:tc>
                <a:tc>
                  <a:txBody>
                    <a:bodyPr/>
                    <a:lstStyle/>
                    <a:p>
                      <a:pPr algn="r"/>
                      <a:r>
                        <a:rPr lang="en-US" sz="2400" dirty="0" smtClean="0"/>
                        <a:t>50.09</a:t>
                      </a:r>
                      <a:endParaRPr lang="en-US" sz="2400" dirty="0"/>
                    </a:p>
                  </a:txBody>
                  <a:tcPr/>
                </a:tc>
              </a:tr>
              <a:tr h="1254805">
                <a:tc>
                  <a:txBody>
                    <a:bodyPr/>
                    <a:lstStyle/>
                    <a:p>
                      <a:r>
                        <a:rPr lang="en-US" sz="2000" b="1" dirty="0" smtClean="0"/>
                        <a:t>Junior Secondary School - Unit Cost (US$)</a:t>
                      </a:r>
                      <a:endParaRPr lang="en-US" sz="2000" b="1" dirty="0"/>
                    </a:p>
                  </a:txBody>
                  <a:tcPr/>
                </a:tc>
                <a:tc>
                  <a:txBody>
                    <a:bodyPr/>
                    <a:lstStyle/>
                    <a:p>
                      <a:pPr marL="342900" indent="-342900" algn="r">
                        <a:buFont typeface="+mj-lt"/>
                        <a:buNone/>
                      </a:pPr>
                      <a:r>
                        <a:rPr lang="en-US" sz="2400" dirty="0" smtClean="0"/>
                        <a:t>36</a:t>
                      </a:r>
                      <a:endParaRPr lang="en-US" sz="2400" dirty="0"/>
                    </a:p>
                  </a:txBody>
                  <a:tcPr/>
                </a:tc>
                <a:tc>
                  <a:txBody>
                    <a:bodyPr/>
                    <a:lstStyle/>
                    <a:p>
                      <a:pPr marL="342900" indent="-342900" algn="r">
                        <a:buFont typeface="+mj-lt"/>
                        <a:buNone/>
                      </a:pPr>
                      <a:r>
                        <a:rPr lang="en-US" sz="2400" dirty="0" smtClean="0"/>
                        <a:t>36</a:t>
                      </a:r>
                    </a:p>
                  </a:txBody>
                  <a:tcPr/>
                </a:tc>
                <a:tc>
                  <a:txBody>
                    <a:bodyPr/>
                    <a:lstStyle/>
                    <a:p>
                      <a:pPr marL="342900" indent="-342900" algn="r">
                        <a:buNone/>
                      </a:pPr>
                      <a:r>
                        <a:rPr lang="en-US" sz="2400" dirty="0" smtClean="0"/>
                        <a:t>39</a:t>
                      </a:r>
                    </a:p>
                  </a:txBody>
                  <a:tcPr/>
                </a:tc>
                <a:tc>
                  <a:txBody>
                    <a:bodyPr/>
                    <a:lstStyle/>
                    <a:p>
                      <a:pPr marL="342900" indent="-342900" algn="r">
                        <a:buNone/>
                      </a:pPr>
                      <a:r>
                        <a:rPr lang="en-US" sz="2400" dirty="0" smtClean="0"/>
                        <a:t>39</a:t>
                      </a:r>
                    </a:p>
                  </a:txBody>
                  <a:tcPr/>
                </a:tc>
                <a:tc>
                  <a:txBody>
                    <a:bodyPr/>
                    <a:lstStyle/>
                    <a:p>
                      <a:pPr marL="342900" indent="-342900" algn="r">
                        <a:buFont typeface="+mj-lt"/>
                        <a:buNone/>
                      </a:pPr>
                      <a:r>
                        <a:rPr lang="en-US" sz="2400" dirty="0" smtClean="0"/>
                        <a:t>63</a:t>
                      </a:r>
                      <a:endParaRPr lang="en-US" sz="2400" dirty="0"/>
                    </a:p>
                  </a:txBody>
                  <a:tcPr/>
                </a:tc>
                <a:tc>
                  <a:txBody>
                    <a:bodyPr/>
                    <a:lstStyle/>
                    <a:p>
                      <a:pPr marL="342900" indent="-342900" algn="r">
                        <a:buFont typeface="+mj-lt"/>
                        <a:buNone/>
                      </a:pPr>
                      <a:r>
                        <a:rPr lang="en-US" sz="2400" dirty="0" smtClean="0"/>
                        <a:t>63</a:t>
                      </a:r>
                      <a:endParaRPr lang="en-US" sz="2400" dirty="0"/>
                    </a:p>
                  </a:txBody>
                  <a:tcPr/>
                </a:tc>
                <a:tc>
                  <a:txBody>
                    <a:bodyPr/>
                    <a:lstStyle/>
                    <a:p>
                      <a:pPr algn="r"/>
                      <a:r>
                        <a:rPr lang="en-US" sz="2400" dirty="0" smtClean="0"/>
                        <a:t>63</a:t>
                      </a:r>
                      <a:endParaRPr lang="en-US" sz="2400" dirty="0"/>
                    </a:p>
                  </a:txBody>
                  <a:tcPr/>
                </a:tc>
                <a:tc>
                  <a:txBody>
                    <a:bodyPr/>
                    <a:lstStyle/>
                    <a:p>
                      <a:pPr algn="r"/>
                      <a:r>
                        <a:rPr lang="en-US" sz="2400" dirty="0" smtClean="0"/>
                        <a:t>79</a:t>
                      </a:r>
                      <a:endParaRPr lang="en-US" sz="2400" dirty="0"/>
                    </a:p>
                  </a:txBody>
                  <a:tcPr/>
                </a:tc>
                <a:tc>
                  <a:txBody>
                    <a:bodyPr/>
                    <a:lstStyle/>
                    <a:p>
                      <a:pPr algn="r"/>
                      <a:r>
                        <a:rPr lang="en-US" sz="2400" dirty="0" smtClean="0"/>
                        <a:t>61.83</a:t>
                      </a:r>
                      <a:endParaRPr lang="en-US" sz="2400" dirty="0"/>
                    </a:p>
                  </a:txBody>
                  <a:tcPr/>
                </a:tc>
              </a:tr>
              <a:tr h="1117497">
                <a:tc>
                  <a:txBody>
                    <a:bodyPr/>
                    <a:lstStyle/>
                    <a:p>
                      <a:r>
                        <a:rPr lang="en-US" sz="2000" b="1" dirty="0" smtClean="0"/>
                        <a:t>Total Budget (billion</a:t>
                      </a:r>
                      <a:r>
                        <a:rPr lang="en-US" sz="2000" b="1" baseline="0" dirty="0" smtClean="0"/>
                        <a:t> </a:t>
                      </a:r>
                      <a:r>
                        <a:rPr lang="en-US" sz="2000" b="1" dirty="0" smtClean="0"/>
                        <a:t>US$)</a:t>
                      </a:r>
                      <a:endParaRPr lang="en-US" sz="2000" b="1" dirty="0"/>
                    </a:p>
                  </a:txBody>
                  <a:tcPr/>
                </a:tc>
                <a:tc>
                  <a:txBody>
                    <a:bodyPr/>
                    <a:lstStyle/>
                    <a:p>
                      <a:pPr algn="r"/>
                      <a:r>
                        <a:rPr lang="en-US" sz="2400" dirty="0" smtClean="0"/>
                        <a:t>0.45</a:t>
                      </a:r>
                      <a:endParaRPr lang="en-US" sz="2400" dirty="0"/>
                    </a:p>
                  </a:txBody>
                  <a:tcPr/>
                </a:tc>
                <a:tc>
                  <a:txBody>
                    <a:bodyPr/>
                    <a:lstStyle/>
                    <a:p>
                      <a:pPr algn="r"/>
                      <a:r>
                        <a:rPr lang="en-US" sz="2400" dirty="0" smtClean="0"/>
                        <a:t>0.92</a:t>
                      </a:r>
                      <a:endParaRPr lang="en-US" sz="2400" dirty="0"/>
                    </a:p>
                  </a:txBody>
                  <a:tcPr/>
                </a:tc>
                <a:tc>
                  <a:txBody>
                    <a:bodyPr/>
                    <a:lstStyle/>
                    <a:p>
                      <a:pPr algn="r"/>
                      <a:r>
                        <a:rPr lang="en-US" sz="2400" dirty="0" smtClean="0"/>
                        <a:t>1.09</a:t>
                      </a:r>
                      <a:endParaRPr lang="en-US" sz="2400" dirty="0"/>
                    </a:p>
                  </a:txBody>
                  <a:tcPr/>
                </a:tc>
                <a:tc>
                  <a:txBody>
                    <a:bodyPr/>
                    <a:lstStyle/>
                    <a:p>
                      <a:pPr algn="r"/>
                      <a:r>
                        <a:rPr lang="en-US" sz="2400" dirty="0" smtClean="0"/>
                        <a:t>1.12</a:t>
                      </a:r>
                      <a:endParaRPr lang="en-US" sz="2400" dirty="0"/>
                    </a:p>
                  </a:txBody>
                  <a:tcPr/>
                </a:tc>
                <a:tc>
                  <a:txBody>
                    <a:bodyPr/>
                    <a:lstStyle/>
                    <a:p>
                      <a:pPr algn="r"/>
                      <a:r>
                        <a:rPr lang="en-US" sz="2400" dirty="0" smtClean="0"/>
                        <a:t>1.78</a:t>
                      </a:r>
                      <a:endParaRPr lang="en-US" sz="2400" dirty="0"/>
                    </a:p>
                  </a:txBody>
                  <a:tcPr/>
                </a:tc>
                <a:tc>
                  <a:txBody>
                    <a:bodyPr/>
                    <a:lstStyle/>
                    <a:p>
                      <a:pPr algn="r"/>
                      <a:r>
                        <a:rPr lang="en-US" sz="2400" dirty="0" smtClean="0"/>
                        <a:t>1.79</a:t>
                      </a:r>
                      <a:endParaRPr lang="en-US" sz="2400" dirty="0"/>
                    </a:p>
                  </a:txBody>
                  <a:tcPr/>
                </a:tc>
                <a:tc>
                  <a:txBody>
                    <a:bodyPr/>
                    <a:lstStyle/>
                    <a:p>
                      <a:pPr algn="r"/>
                      <a:r>
                        <a:rPr lang="en-US" sz="2400" dirty="0" smtClean="0"/>
                        <a:t>1.80</a:t>
                      </a:r>
                      <a:endParaRPr lang="en-US" sz="2400" dirty="0"/>
                    </a:p>
                  </a:txBody>
                  <a:tcPr/>
                </a:tc>
                <a:tc>
                  <a:txBody>
                    <a:bodyPr/>
                    <a:lstStyle/>
                    <a:p>
                      <a:pPr algn="r"/>
                      <a:r>
                        <a:rPr lang="en-US" sz="2400" dirty="0" smtClean="0"/>
                        <a:t>2.6</a:t>
                      </a:r>
                      <a:endParaRPr lang="en-US" sz="2400" dirty="0"/>
                    </a:p>
                  </a:txBody>
                  <a:tcPr/>
                </a:tc>
                <a:tc>
                  <a:txBody>
                    <a:bodyPr/>
                    <a:lstStyle/>
                    <a:p>
                      <a:pPr algn="r"/>
                      <a:r>
                        <a:rPr lang="en-US" sz="2400" dirty="0" smtClean="0"/>
                        <a:t>2.05</a:t>
                      </a:r>
                      <a:endParaRPr lang="en-US" sz="2400" dirty="0"/>
                    </a:p>
                  </a:txBody>
                  <a:tcPr/>
                </a:tc>
              </a:tr>
            </a:tbl>
          </a:graphicData>
        </a:graphic>
      </p:graphicFrame>
      <p:sp>
        <p:nvSpPr>
          <p:cNvPr id="4" name="Slide Number Placeholder 3"/>
          <p:cNvSpPr>
            <a:spLocks noGrp="1"/>
          </p:cNvSpPr>
          <p:nvPr>
            <p:ph type="sldNum" sz="quarter" idx="12"/>
          </p:nvPr>
        </p:nvSpPr>
        <p:spPr/>
        <p:txBody>
          <a:bodyPr/>
          <a:lstStyle/>
          <a:p>
            <a:fld id="{0084C89F-D2B4-4BD8-8A29-9F476E1BEF85}" type="slidenum">
              <a:rPr lang="id-ID" smtClean="0"/>
              <a:pPr/>
              <a:t>7</a:t>
            </a:fld>
            <a:endParaRPr lang="id-ID"/>
          </a:p>
        </p:txBody>
      </p:sp>
      <p:sp>
        <p:nvSpPr>
          <p:cNvPr id="7" name="TextBox 6"/>
          <p:cNvSpPr txBox="1"/>
          <p:nvPr/>
        </p:nvSpPr>
        <p:spPr>
          <a:xfrm>
            <a:off x="76200" y="6019800"/>
            <a:ext cx="7920880" cy="646331"/>
          </a:xfrm>
          <a:prstGeom prst="rect">
            <a:avLst/>
          </a:prstGeom>
          <a:noFill/>
        </p:spPr>
        <p:txBody>
          <a:bodyPr wrap="square" rtlCol="0">
            <a:spAutoFit/>
          </a:bodyPr>
          <a:lstStyle/>
          <a:p>
            <a:r>
              <a:rPr lang="en-US" i="1" dirty="0" smtClean="0"/>
              <a:t>Note:  	1. BOS commenced in Semester </a:t>
            </a:r>
            <a:r>
              <a:rPr lang="en-US" i="1" dirty="0" smtClean="0"/>
              <a:t>2, </a:t>
            </a:r>
            <a:r>
              <a:rPr lang="en-US" i="1" dirty="0" smtClean="0"/>
              <a:t>2005;</a:t>
            </a:r>
          </a:p>
          <a:p>
            <a:r>
              <a:rPr lang="en-US" i="1" dirty="0" smtClean="0"/>
              <a:t>	2. Unit Costs are per student/year;</a:t>
            </a:r>
            <a:endParaRPr lang="en-US" i="1" dirty="0"/>
          </a:p>
        </p:txBody>
      </p:sp>
      <p:sp>
        <p:nvSpPr>
          <p:cNvPr id="8" name="TextBox 7"/>
          <p:cNvSpPr txBox="1"/>
          <p:nvPr/>
        </p:nvSpPr>
        <p:spPr>
          <a:xfrm>
            <a:off x="4572000" y="6019800"/>
            <a:ext cx="5029200" cy="923330"/>
          </a:xfrm>
          <a:prstGeom prst="rect">
            <a:avLst/>
          </a:prstGeom>
          <a:noFill/>
        </p:spPr>
        <p:txBody>
          <a:bodyPr wrap="square" rtlCol="0">
            <a:spAutoFit/>
          </a:bodyPr>
          <a:lstStyle/>
          <a:p>
            <a:r>
              <a:rPr lang="en-US" dirty="0">
                <a:latin typeface="Calibri" pitchFamily="34" charset="0"/>
              </a:rPr>
              <a:t> </a:t>
            </a:r>
            <a:r>
              <a:rPr lang="en-US" dirty="0" smtClean="0">
                <a:latin typeface="Calibri" pitchFamily="34" charset="0"/>
              </a:rPr>
              <a:t>    3. US$ rate as of before 2013: IDR  9,000</a:t>
            </a:r>
          </a:p>
          <a:p>
            <a:r>
              <a:rPr lang="en-US" dirty="0" smtClean="0">
                <a:latin typeface="Calibri" pitchFamily="34" charset="0"/>
              </a:rPr>
              <a:t>     4. US</a:t>
            </a:r>
            <a:r>
              <a:rPr lang="en-US" dirty="0">
                <a:latin typeface="Calibri" pitchFamily="34" charset="0"/>
              </a:rPr>
              <a:t>$ rate as </a:t>
            </a:r>
            <a:r>
              <a:rPr lang="en-US" dirty="0" smtClean="0">
                <a:latin typeface="Calibri" pitchFamily="34" charset="0"/>
              </a:rPr>
              <a:t>of December 2013: IDR 11,500</a:t>
            </a:r>
            <a:endParaRPr lang="en-US" i="1" dirty="0" smtClean="0"/>
          </a:p>
          <a:p>
            <a:r>
              <a:rPr lang="en-US" i="1" dirty="0" smtClean="0"/>
              <a:t>	</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txBox="1">
            <a:spLocks noGrp="1"/>
          </p:cNvSpPr>
          <p:nvPr/>
        </p:nvSpPr>
        <p:spPr bwMode="auto">
          <a:xfrm>
            <a:off x="7099300" y="6356351"/>
            <a:ext cx="2311400" cy="365125"/>
          </a:xfrm>
          <a:prstGeom prst="rect">
            <a:avLst/>
          </a:prstGeom>
          <a:noFill/>
          <a:ln w="9525">
            <a:noFill/>
            <a:miter lim="800000"/>
            <a:headEnd/>
            <a:tailEnd/>
          </a:ln>
        </p:spPr>
        <p:txBody>
          <a:bodyPr anchor="ctr"/>
          <a:lstStyle/>
          <a:p>
            <a:pPr algn="r"/>
            <a:fld id="{E1215DE6-F84B-4483-8AB9-6FDCB549F48F}" type="slidenum">
              <a:rPr lang="en-US" sz="1200">
                <a:solidFill>
                  <a:srgbClr val="898989"/>
                </a:solidFill>
                <a:latin typeface="Calibri" pitchFamily="34" charset="0"/>
              </a:rPr>
              <a:pPr algn="r"/>
              <a:t>8</a:t>
            </a:fld>
            <a:endParaRPr lang="en-US" sz="1200">
              <a:solidFill>
                <a:srgbClr val="898989"/>
              </a:solidFill>
              <a:latin typeface="Calibri" pitchFamily="34" charset="0"/>
            </a:endParaRPr>
          </a:p>
        </p:txBody>
      </p:sp>
      <p:sp>
        <p:nvSpPr>
          <p:cNvPr id="8195" name="Title 1"/>
          <p:cNvSpPr>
            <a:spLocks noGrp="1"/>
          </p:cNvSpPr>
          <p:nvPr>
            <p:ph type="title" idx="4294967295"/>
          </p:nvPr>
        </p:nvSpPr>
        <p:spPr>
          <a:xfrm>
            <a:off x="1166786" y="285728"/>
            <a:ext cx="8466534" cy="639762"/>
          </a:xfrm>
        </p:spPr>
        <p:txBody>
          <a:bodyPr rtlCol="0">
            <a:normAutofit fontScale="90000"/>
          </a:bodyPr>
          <a:lstStyle/>
          <a:p>
            <a:pPr fontAlgn="auto">
              <a:spcAft>
                <a:spcPts val="0"/>
              </a:spcAft>
              <a:defRPr/>
            </a:pPr>
            <a:r>
              <a:rPr lang="en-US" sz="4000" b="1" dirty="0" smtClean="0"/>
              <a:t>BOS Scope and Unit Costs in 2013</a:t>
            </a:r>
          </a:p>
        </p:txBody>
      </p:sp>
      <p:sp>
        <p:nvSpPr>
          <p:cNvPr id="8196" name="Content Placeholder 2"/>
          <p:cNvSpPr txBox="1">
            <a:spLocks/>
          </p:cNvSpPr>
          <p:nvPr/>
        </p:nvSpPr>
        <p:spPr bwMode="auto">
          <a:xfrm>
            <a:off x="416496" y="1146174"/>
            <a:ext cx="8928992" cy="5354659"/>
          </a:xfrm>
          <a:prstGeom prst="rect">
            <a:avLst/>
          </a:prstGeom>
          <a:noFill/>
          <a:ln w="9525">
            <a:noFill/>
            <a:miter lim="800000"/>
            <a:headEnd/>
            <a:tailEnd/>
          </a:ln>
        </p:spPr>
        <p:txBody>
          <a:bodyPr/>
          <a:lstStyle/>
          <a:p>
            <a:pPr marL="342900" indent="-342900" algn="just">
              <a:spcBef>
                <a:spcPct val="20000"/>
              </a:spcBef>
              <a:buClr>
                <a:srgbClr val="E46C0A"/>
              </a:buClr>
              <a:buSzPct val="75000"/>
              <a:buFont typeface="Courier New" pitchFamily="49" charset="0"/>
              <a:buChar char="o"/>
              <a:defRPr/>
            </a:pPr>
            <a:r>
              <a:rPr lang="en-US" sz="2800" b="1" dirty="0" smtClean="0">
                <a:latin typeface="Calibri" pitchFamily="34" charset="0"/>
              </a:rPr>
              <a:t>Scope: </a:t>
            </a:r>
          </a:p>
          <a:p>
            <a:pPr marL="342900" indent="-342900" algn="just">
              <a:spcBef>
                <a:spcPct val="20000"/>
              </a:spcBef>
              <a:buClr>
                <a:srgbClr val="E46C0A"/>
              </a:buClr>
              <a:buSzPct val="75000"/>
              <a:defRPr/>
            </a:pPr>
            <a:r>
              <a:rPr lang="en-US" sz="2800" b="1" dirty="0" smtClean="0">
                <a:latin typeface="Calibri" pitchFamily="34" charset="0"/>
              </a:rPr>
              <a:t> </a:t>
            </a:r>
            <a:r>
              <a:rPr lang="en-US" sz="2800" b="1" dirty="0">
                <a:latin typeface="Calibri" pitchFamily="34" charset="0"/>
              </a:rPr>
              <a:t> </a:t>
            </a:r>
            <a:r>
              <a:rPr lang="en-US" sz="2800" dirty="0" smtClean="0">
                <a:latin typeface="Calibri" pitchFamily="34" charset="0"/>
              </a:rPr>
              <a:t>Primary and Junior High schools (public and private) throughout Indonesia: </a:t>
            </a:r>
            <a:r>
              <a:rPr lang="en-US" sz="2800" i="1" dirty="0" smtClean="0">
                <a:latin typeface="Calibri" pitchFamily="34" charset="0"/>
              </a:rPr>
              <a:t>33 provinces with 497 districts and 181,000 schools.</a:t>
            </a:r>
          </a:p>
          <a:p>
            <a:pPr marL="342900" indent="-342900" algn="just">
              <a:spcBef>
                <a:spcPct val="20000"/>
              </a:spcBef>
              <a:buClr>
                <a:srgbClr val="E46C0A"/>
              </a:buClr>
              <a:buSzPct val="75000"/>
              <a:defRPr/>
            </a:pPr>
            <a:endParaRPr lang="en-US" sz="2800" dirty="0">
              <a:latin typeface="Calibri" pitchFamily="34" charset="0"/>
            </a:endParaRPr>
          </a:p>
          <a:p>
            <a:pPr marL="342900" indent="-342900" algn="just">
              <a:spcBef>
                <a:spcPct val="20000"/>
              </a:spcBef>
              <a:buClr>
                <a:srgbClr val="E46C0A"/>
              </a:buClr>
              <a:buSzPct val="75000"/>
              <a:buFont typeface="Courier New" pitchFamily="49" charset="0"/>
              <a:buChar char="o"/>
              <a:defRPr/>
            </a:pPr>
            <a:r>
              <a:rPr lang="en-US" sz="2800" b="1" dirty="0" smtClean="0">
                <a:latin typeface="Calibri" pitchFamily="34" charset="0"/>
              </a:rPr>
              <a:t>Unit Costs: </a:t>
            </a:r>
          </a:p>
          <a:p>
            <a:pPr marL="342900" indent="-342900" algn="just">
              <a:spcBef>
                <a:spcPct val="20000"/>
              </a:spcBef>
              <a:buClr>
                <a:srgbClr val="E46C0A"/>
              </a:buClr>
              <a:buSzPct val="75000"/>
              <a:defRPr/>
            </a:pPr>
            <a:r>
              <a:rPr lang="en-US" sz="2800" b="1" dirty="0" smtClean="0">
                <a:latin typeface="Calibri" pitchFamily="34" charset="0"/>
              </a:rPr>
              <a:t>    </a:t>
            </a:r>
            <a:r>
              <a:rPr lang="en-US" sz="2800" dirty="0" smtClean="0">
                <a:latin typeface="Calibri" pitchFamily="34" charset="0"/>
              </a:rPr>
              <a:t>Calculated on the basis of number of students enrolled:</a:t>
            </a:r>
            <a:endParaRPr lang="en-US" sz="2800" dirty="0">
              <a:latin typeface="Calibri" pitchFamily="34" charset="0"/>
            </a:endParaRPr>
          </a:p>
          <a:p>
            <a:pPr marL="285750" indent="111125" algn="just">
              <a:buFont typeface="Wingdings" pitchFamily="2" charset="2"/>
              <a:buChar char="§"/>
              <a:defRPr/>
            </a:pPr>
            <a:r>
              <a:rPr lang="en-US" sz="2800" dirty="0" smtClean="0">
                <a:latin typeface="Calibri" pitchFamily="34" charset="0"/>
              </a:rPr>
              <a:t> Primary:                US</a:t>
            </a:r>
            <a:r>
              <a:rPr lang="en-US" sz="2800" dirty="0">
                <a:latin typeface="Calibri" pitchFamily="34" charset="0"/>
              </a:rPr>
              <a:t>$ </a:t>
            </a:r>
            <a:r>
              <a:rPr lang="en-US" sz="2800" dirty="0" smtClean="0">
                <a:latin typeface="Calibri" pitchFamily="34" charset="0"/>
              </a:rPr>
              <a:t>50.09/</a:t>
            </a:r>
            <a:r>
              <a:rPr lang="en-US" sz="2800" dirty="0">
                <a:latin typeface="Calibri" pitchFamily="34" charset="0"/>
              </a:rPr>
              <a:t>student/year</a:t>
            </a:r>
          </a:p>
          <a:p>
            <a:pPr marL="285750" indent="111125" algn="just">
              <a:buFont typeface="Wingdings" pitchFamily="2" charset="2"/>
              <a:buChar char="§"/>
              <a:defRPr/>
            </a:pPr>
            <a:r>
              <a:rPr lang="en-US" sz="2800" dirty="0" smtClean="0">
                <a:latin typeface="Calibri" pitchFamily="34" charset="0"/>
              </a:rPr>
              <a:t> Junior High:          </a:t>
            </a:r>
            <a:r>
              <a:rPr lang="en-US" sz="2800" dirty="0">
                <a:latin typeface="Calibri" pitchFamily="34" charset="0"/>
              </a:rPr>
              <a:t>US$ </a:t>
            </a:r>
            <a:r>
              <a:rPr lang="en-US" sz="2800" dirty="0" smtClean="0">
                <a:latin typeface="Calibri" pitchFamily="34" charset="0"/>
              </a:rPr>
              <a:t>61.83/student/year</a:t>
            </a:r>
          </a:p>
          <a:p>
            <a:pPr marL="285750" indent="111125" algn="just">
              <a:defRPr/>
            </a:pPr>
            <a:r>
              <a:rPr lang="en-US" sz="2800" dirty="0" smtClean="0">
                <a:latin typeface="Calibri" pitchFamily="34" charset="0"/>
              </a:rPr>
              <a:t>  </a:t>
            </a:r>
          </a:p>
          <a:p>
            <a:pPr marL="285750" indent="111125" algn="just">
              <a:defRPr/>
            </a:pPr>
            <a:r>
              <a:rPr lang="en-US" sz="2000" dirty="0" smtClean="0">
                <a:latin typeface="Calibri" pitchFamily="34" charset="0"/>
              </a:rPr>
              <a:t>Note: US$ rate as of December 2013: IDR 11,500</a:t>
            </a:r>
          </a:p>
          <a:p>
            <a:pPr marL="285750" indent="111125" algn="just">
              <a:defRPr/>
            </a:pPr>
            <a:endParaRPr lang="en-US" sz="2800" dirty="0">
              <a:latin typeface="Calibri" pitchFamily="34" charset="0"/>
            </a:endParaRPr>
          </a:p>
          <a:p>
            <a:pPr marL="342900" indent="-342900">
              <a:spcBef>
                <a:spcPct val="20000"/>
              </a:spcBef>
              <a:buClr>
                <a:srgbClr val="E46C0A"/>
              </a:buClr>
              <a:buSzPct val="75000"/>
              <a:buFont typeface="Courier New" pitchFamily="49" charset="0"/>
              <a:buChar char="o"/>
              <a:defRPr/>
            </a:pPr>
            <a:endParaRPr lang="en-US" sz="2800" dirty="0">
              <a:latin typeface="Calibri" pitchFamily="34" charset="0"/>
            </a:endParaRPr>
          </a:p>
        </p:txBody>
      </p:sp>
      <p:sp>
        <p:nvSpPr>
          <p:cNvPr id="5" name="Slide Number Placeholder 4"/>
          <p:cNvSpPr>
            <a:spLocks noGrp="1"/>
          </p:cNvSpPr>
          <p:nvPr>
            <p:ph type="sldNum" sz="quarter" idx="12"/>
          </p:nvPr>
        </p:nvSpPr>
        <p:spPr/>
        <p:txBody>
          <a:bodyPr/>
          <a:lstStyle/>
          <a:p>
            <a:fld id="{0084C89F-D2B4-4BD8-8A29-9F476E1BEF85}" type="slidenum">
              <a:rPr lang="id-ID" smtClean="0"/>
              <a:pPr/>
              <a:t>8</a:t>
            </a:fld>
            <a:endParaRPr lang="id-ID"/>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46CAC0-7B55-4458-B35D-1A409E7F70B2}" type="slidenum">
              <a:rPr lang="en-AU"/>
              <a:pPr>
                <a:defRPr/>
              </a:pPr>
              <a:t>9</a:t>
            </a:fld>
            <a:endParaRPr lang="en-AU"/>
          </a:p>
        </p:txBody>
      </p:sp>
      <p:sp>
        <p:nvSpPr>
          <p:cNvPr id="5" name="TextBox 4"/>
          <p:cNvSpPr txBox="1"/>
          <p:nvPr/>
        </p:nvSpPr>
        <p:spPr>
          <a:xfrm>
            <a:off x="881034" y="332656"/>
            <a:ext cx="8176422" cy="830997"/>
          </a:xfrm>
          <a:prstGeom prst="rect">
            <a:avLst/>
          </a:prstGeom>
          <a:noFill/>
        </p:spPr>
        <p:txBody>
          <a:bodyPr wrap="square" rtlCol="0">
            <a:spAutoFit/>
          </a:bodyPr>
          <a:lstStyle/>
          <a:p>
            <a:pPr algn="ctr"/>
            <a:r>
              <a:rPr lang="en-US" sz="4800" b="1" dirty="0" smtClean="0"/>
              <a:t>BOS Budget Allocations: 2013</a:t>
            </a:r>
            <a:endParaRPr lang="en-US" sz="4800" b="1" dirty="0"/>
          </a:p>
        </p:txBody>
      </p:sp>
      <p:graphicFrame>
        <p:nvGraphicFramePr>
          <p:cNvPr id="3" name="Table 2"/>
          <p:cNvGraphicFramePr>
            <a:graphicFrameLocks noGrp="1"/>
          </p:cNvGraphicFramePr>
          <p:nvPr>
            <p:extLst>
              <p:ext uri="{D42A27DB-BD31-4B8C-83A1-F6EECF244321}">
                <p14:modId xmlns:p14="http://schemas.microsoft.com/office/powerpoint/2010/main" val="1504833308"/>
              </p:ext>
            </p:extLst>
          </p:nvPr>
        </p:nvGraphicFramePr>
        <p:xfrm>
          <a:off x="457200" y="1752600"/>
          <a:ext cx="8991600" cy="3505200"/>
        </p:xfrm>
        <a:graphic>
          <a:graphicData uri="http://schemas.openxmlformats.org/drawingml/2006/table">
            <a:tbl>
              <a:tblPr firstRow="1" bandRow="1"/>
              <a:tblGrid>
                <a:gridCol w="2819400"/>
                <a:gridCol w="2057400"/>
                <a:gridCol w="1981200"/>
                <a:gridCol w="2133600"/>
              </a:tblGrid>
              <a:tr h="774700">
                <a:tc>
                  <a:txBody>
                    <a:bodyPr/>
                    <a:lstStyle/>
                    <a:p>
                      <a:pPr algn="ctr" fontAlgn="b"/>
                      <a:r>
                        <a:rPr lang="en-US" sz="2400" b="1" i="0" u="none" strike="noStrike">
                          <a:solidFill>
                            <a:srgbClr val="FFFFFF"/>
                          </a:solidFill>
                          <a:effectLst/>
                          <a:latin typeface="Calibri"/>
                        </a:rPr>
                        <a:t>Level</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400" b="1" i="0" u="none" strike="noStrike" dirty="0">
                          <a:solidFill>
                            <a:srgbClr val="FFFFFF"/>
                          </a:solidFill>
                          <a:effectLst/>
                          <a:latin typeface="Calibri"/>
                        </a:rPr>
                        <a:t> No. Schools </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400" b="1" i="0" u="none" strike="noStrike">
                          <a:solidFill>
                            <a:srgbClr val="FFFFFF"/>
                          </a:solidFill>
                          <a:effectLst/>
                          <a:latin typeface="Calibri"/>
                        </a:rPr>
                        <a:t>No. Students</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400" b="1" i="0" u="none" strike="noStrike" dirty="0">
                          <a:solidFill>
                            <a:srgbClr val="FFFFFF"/>
                          </a:solidFill>
                          <a:effectLst/>
                          <a:latin typeface="Calibri"/>
                        </a:rPr>
                        <a:t>Total Budget (US$) </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749300">
                <a:tc>
                  <a:txBody>
                    <a:bodyPr/>
                    <a:lstStyle/>
                    <a:p>
                      <a:pPr algn="l" fontAlgn="b"/>
                      <a:r>
                        <a:rPr lang="en-US" sz="2400" b="0" i="0" u="none" strike="noStrike" dirty="0">
                          <a:solidFill>
                            <a:srgbClr val="000000"/>
                          </a:solidFill>
                          <a:effectLst/>
                          <a:latin typeface="Calibri"/>
                        </a:rPr>
                        <a:t>Elementary Schools</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r" fontAlgn="b"/>
                      <a:r>
                        <a:rPr lang="en-US" sz="2400" b="0" i="0" u="none" strike="noStrike">
                          <a:solidFill>
                            <a:srgbClr val="000000"/>
                          </a:solidFill>
                          <a:effectLst/>
                          <a:latin typeface="Calibri"/>
                        </a:rPr>
                        <a:t>147,491</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r" fontAlgn="b"/>
                      <a:r>
                        <a:rPr lang="en-US" sz="2400" b="0" i="0" u="none" strike="noStrike" dirty="0">
                          <a:solidFill>
                            <a:srgbClr val="000000"/>
                          </a:solidFill>
                          <a:effectLst/>
                          <a:latin typeface="Calibri"/>
                        </a:rPr>
                        <a:t>27,153,667</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r" fontAlgn="b"/>
                      <a:r>
                        <a:rPr lang="en-US" sz="2400" b="0" i="0" u="none" strike="noStrike" dirty="0" smtClean="0">
                          <a:solidFill>
                            <a:srgbClr val="000000"/>
                          </a:solidFill>
                          <a:effectLst/>
                          <a:latin typeface="Calibri"/>
                        </a:rPr>
                        <a:t>1,369,489,290</a:t>
                      </a:r>
                      <a:endParaRPr lang="en-US" sz="2400" b="0" i="0" u="none" strike="noStrike" dirty="0">
                        <a:solidFill>
                          <a:srgbClr val="000000"/>
                        </a:solidFill>
                        <a:effectLst/>
                        <a:latin typeface="Calibri"/>
                      </a:endParaRPr>
                    </a:p>
                  </a:txBody>
                  <a:tcPr marL="12700" marR="12700" marT="12700"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chemeClr val="bg1">
                        <a:lumMod val="85000"/>
                      </a:schemeClr>
                    </a:solidFill>
                  </a:tcPr>
                </a:tc>
              </a:tr>
              <a:tr h="609600">
                <a:tc>
                  <a:txBody>
                    <a:bodyPr/>
                    <a:lstStyle/>
                    <a:p>
                      <a:pPr algn="l" fontAlgn="b"/>
                      <a:r>
                        <a:rPr lang="en-US" sz="2400" b="0" i="0" u="none" strike="noStrike">
                          <a:solidFill>
                            <a:srgbClr val="000000"/>
                          </a:solidFill>
                          <a:effectLst/>
                          <a:latin typeface="Calibri"/>
                        </a:rPr>
                        <a:t>Junior High Schools</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r" fontAlgn="b"/>
                      <a:r>
                        <a:rPr lang="en-US" sz="2400" b="0" i="0" u="none" strike="noStrike" dirty="0">
                          <a:solidFill>
                            <a:srgbClr val="000000"/>
                          </a:solidFill>
                          <a:effectLst/>
                          <a:latin typeface="Calibri"/>
                        </a:rPr>
                        <a:t>33,669</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r" fontAlgn="b"/>
                      <a:r>
                        <a:rPr lang="en-US" sz="2400" b="0" i="0" u="none" strike="noStrike" dirty="0">
                          <a:solidFill>
                            <a:srgbClr val="000000"/>
                          </a:solidFill>
                          <a:effectLst/>
                          <a:latin typeface="Calibri"/>
                        </a:rPr>
                        <a:t>9,425,336</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r" fontAlgn="b"/>
                      <a:r>
                        <a:rPr lang="en-US" sz="2400" b="0" i="0" u="none" strike="noStrike" dirty="0" smtClean="0">
                          <a:solidFill>
                            <a:srgbClr val="000000"/>
                          </a:solidFill>
                          <a:effectLst/>
                          <a:latin typeface="Calibri"/>
                        </a:rPr>
                        <a:t>581,912,048.3</a:t>
                      </a:r>
                      <a:endParaRPr lang="en-US" sz="2400" b="0" i="0" u="none" strike="noStrike" dirty="0">
                        <a:solidFill>
                          <a:srgbClr val="000000"/>
                        </a:solidFill>
                        <a:effectLst/>
                        <a:latin typeface="Calibri"/>
                      </a:endParaRPr>
                    </a:p>
                  </a:txBody>
                  <a:tcPr marL="12700" marR="12700" marT="12700" marB="0" anchor="ctr">
                    <a:lnL w="12700" cap="flat" cmpd="sng" algn="ctr">
                      <a:solidFill>
                        <a:srgbClr val="FFFFFF"/>
                      </a:solidFill>
                      <a:prstDash val="solid"/>
                      <a:round/>
                      <a:headEnd type="none" w="med" len="med"/>
                      <a:tailEnd type="none" w="med" len="med"/>
                    </a:lnL>
                    <a:lnR>
                      <a:noFill/>
                    </a:lnR>
                    <a:lnT>
                      <a:noFill/>
                    </a:lnT>
                    <a:lnB>
                      <a:noFill/>
                    </a:lnB>
                    <a:solidFill>
                      <a:schemeClr val="bg1">
                        <a:lumMod val="85000"/>
                      </a:schemeClr>
                    </a:solidFill>
                  </a:tcPr>
                </a:tc>
              </a:tr>
              <a:tr h="685800">
                <a:tc>
                  <a:txBody>
                    <a:bodyPr/>
                    <a:lstStyle/>
                    <a:p>
                      <a:pPr algn="l" fontAlgn="b"/>
                      <a:r>
                        <a:rPr lang="en-US" sz="2400" b="0" i="0" u="none" strike="noStrike" dirty="0">
                          <a:solidFill>
                            <a:srgbClr val="000000"/>
                          </a:solidFill>
                          <a:effectLst/>
                          <a:latin typeface="Calibri"/>
                        </a:rPr>
                        <a:t>Buffer Fund</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r" fontAlgn="b"/>
                      <a:r>
                        <a:rPr lang="en-US" sz="2400" b="0" i="0" u="none" strike="noStrike" dirty="0">
                          <a:solidFill>
                            <a:srgbClr val="000000"/>
                          </a:solidFill>
                          <a:effectLst/>
                          <a:latin typeface="Calibri"/>
                        </a:rPr>
                        <a:t> </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r" fontAlgn="b"/>
                      <a:r>
                        <a:rPr lang="en-US" sz="2400" b="0" i="0" u="none" strike="noStrike" dirty="0">
                          <a:solidFill>
                            <a:srgbClr val="000000"/>
                          </a:solidFill>
                          <a:effectLst/>
                          <a:latin typeface="Calibri"/>
                        </a:rPr>
                        <a:t> </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r" fontAlgn="b"/>
                      <a:r>
                        <a:rPr lang="en-US" sz="2400" b="0" i="0" u="none" strike="noStrike" dirty="0" smtClean="0">
                          <a:solidFill>
                            <a:srgbClr val="000000"/>
                          </a:solidFill>
                          <a:effectLst/>
                          <a:latin typeface="Calibri"/>
                        </a:rPr>
                        <a:t>100,320,398.6</a:t>
                      </a:r>
                      <a:endParaRPr lang="en-US" sz="2400" b="0" i="0" u="none" strike="noStrike" dirty="0">
                        <a:solidFill>
                          <a:srgbClr val="000000"/>
                        </a:solidFill>
                        <a:effectLst/>
                        <a:latin typeface="Calibri"/>
                      </a:endParaRPr>
                    </a:p>
                  </a:txBody>
                  <a:tcPr marL="12700" marR="12700" marT="12700" marB="0" anchor="ctr">
                    <a:lnL w="12700" cap="flat" cmpd="sng" algn="ctr">
                      <a:solidFill>
                        <a:srgbClr val="FFFFFF"/>
                      </a:solidFill>
                      <a:prstDash val="solid"/>
                      <a:round/>
                      <a:headEnd type="none" w="med" len="med"/>
                      <a:tailEnd type="none" w="med" len="med"/>
                    </a:lnL>
                    <a:lnR>
                      <a:noFill/>
                    </a:lnR>
                    <a:lnT>
                      <a:noFill/>
                    </a:lnT>
                    <a:lnB>
                      <a:noFill/>
                    </a:lnB>
                    <a:solidFill>
                      <a:schemeClr val="accent4">
                        <a:lumMod val="20000"/>
                        <a:lumOff val="80000"/>
                      </a:schemeClr>
                    </a:solidFill>
                  </a:tcPr>
                </a:tc>
              </a:tr>
              <a:tr h="685800">
                <a:tc>
                  <a:txBody>
                    <a:bodyPr/>
                    <a:lstStyle/>
                    <a:p>
                      <a:pPr algn="l" fontAlgn="b"/>
                      <a:r>
                        <a:rPr lang="en-US" sz="2400" b="0" i="0" u="none" strike="noStrike">
                          <a:solidFill>
                            <a:srgbClr val="000000"/>
                          </a:solidFill>
                          <a:effectLst/>
                          <a:latin typeface="Calibri"/>
                        </a:rPr>
                        <a:t>TOTAL</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r" fontAlgn="b"/>
                      <a:r>
                        <a:rPr lang="en-US" sz="2400" b="0" i="0" u="none" strike="noStrike">
                          <a:solidFill>
                            <a:srgbClr val="000000"/>
                          </a:solidFill>
                          <a:effectLst/>
                          <a:latin typeface="Calibri"/>
                        </a:rPr>
                        <a:t>181,160</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r" fontAlgn="b"/>
                      <a:r>
                        <a:rPr lang="en-US" sz="2400" b="0" i="0" u="none" strike="noStrike">
                          <a:solidFill>
                            <a:srgbClr val="000000"/>
                          </a:solidFill>
                          <a:effectLst/>
                          <a:latin typeface="Calibri"/>
                        </a:rPr>
                        <a:t>36,579,003</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r" fontAlgn="b"/>
                      <a:r>
                        <a:rPr lang="en-US" sz="2400" b="0" i="0" u="none" strike="noStrike" dirty="0" smtClean="0">
                          <a:solidFill>
                            <a:srgbClr val="000000"/>
                          </a:solidFill>
                          <a:effectLst/>
                          <a:latin typeface="Calibri"/>
                        </a:rPr>
                        <a:t>2,051,721,737</a:t>
                      </a:r>
                      <a:endParaRPr lang="en-US" sz="2400" b="0" i="0" u="none" strike="noStrike" dirty="0">
                        <a:solidFill>
                          <a:srgbClr val="000000"/>
                        </a:solidFill>
                        <a:effectLst/>
                        <a:latin typeface="Calibri"/>
                      </a:endParaRPr>
                    </a:p>
                  </a:txBody>
                  <a:tcPr marL="12700" marR="12700" marT="12700" marB="0" anchor="ctr">
                    <a:lnL w="12700" cap="flat" cmpd="sng" algn="ctr">
                      <a:solidFill>
                        <a:srgbClr val="FFFFFF"/>
                      </a:solidFill>
                      <a:prstDash val="solid"/>
                      <a:round/>
                      <a:headEnd type="none" w="med" len="med"/>
                      <a:tailEnd type="none" w="med" len="med"/>
                    </a:lnL>
                    <a:lnR>
                      <a:noFill/>
                    </a:lnR>
                    <a:lnT>
                      <a:noFill/>
                    </a:lnT>
                    <a:lnB>
                      <a:noFill/>
                    </a:lnB>
                    <a:solidFill>
                      <a:schemeClr val="accent4">
                        <a:lumMod val="20000"/>
                        <a:lumOff val="80000"/>
                      </a:schemeClr>
                    </a:solidFill>
                  </a:tcPr>
                </a:tc>
              </a:tr>
            </a:tbl>
          </a:graphicData>
        </a:graphic>
      </p:graphicFrame>
      <p:sp>
        <p:nvSpPr>
          <p:cNvPr id="7" name="TextBox 6"/>
          <p:cNvSpPr txBox="1"/>
          <p:nvPr/>
        </p:nvSpPr>
        <p:spPr>
          <a:xfrm>
            <a:off x="1156515" y="6019800"/>
            <a:ext cx="4742366" cy="646331"/>
          </a:xfrm>
          <a:prstGeom prst="rect">
            <a:avLst/>
          </a:prstGeom>
          <a:noFill/>
        </p:spPr>
        <p:txBody>
          <a:bodyPr wrap="none" rtlCol="0">
            <a:spAutoFit/>
          </a:bodyPr>
          <a:lstStyle/>
          <a:p>
            <a:r>
              <a:rPr lang="en-US" dirty="0">
                <a:latin typeface="Calibri" pitchFamily="34" charset="0"/>
              </a:rPr>
              <a:t>Note: US$ rate as of December 2013: IDR 11,500</a:t>
            </a:r>
          </a:p>
          <a:p>
            <a:endParaRPr lang="en-US" dirty="0"/>
          </a:p>
        </p:txBody>
      </p:sp>
    </p:spTree>
    <p:extLst>
      <p:ext uri="{BB962C8B-B14F-4D97-AF65-F5344CB8AC3E}">
        <p14:creationId xmlns:p14="http://schemas.microsoft.com/office/powerpoint/2010/main" val="31187992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5216</TotalTime>
  <Words>2239</Words>
  <Application>Microsoft Macintosh PowerPoint</Application>
  <PresentationFormat>A4 Paper (210x297 mm)</PresentationFormat>
  <Paragraphs>460</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 Moving from centralized to decentralized education systems:  a paradigm shift  </vt:lpstr>
      <vt:lpstr>Indonesia’s School Operational Grants (Bantuan Operasional Sekolah – BOS)</vt:lpstr>
      <vt:lpstr>BOS Objectives</vt:lpstr>
      <vt:lpstr> Quality 9-year Basic Education for All: a national priority </vt:lpstr>
      <vt:lpstr>PowerPoint Presentation</vt:lpstr>
      <vt:lpstr>The BOS Journey 2005 - 2013</vt:lpstr>
      <vt:lpstr>BOS Scope and Unit Costs in 2013</vt:lpstr>
      <vt:lpstr>PowerPoint Presentation</vt:lpstr>
      <vt:lpstr>Ensuring accountable and transparent fund use</vt:lpstr>
      <vt:lpstr>BOS Policy and Procedural Guidelines</vt:lpstr>
      <vt:lpstr>BOS fund use: eligible categories</vt:lpstr>
      <vt:lpstr>BOS Implementation Mechanisms</vt:lpstr>
      <vt:lpstr>School responsibilities</vt:lpstr>
      <vt:lpstr>PowerPoint Presentation</vt:lpstr>
      <vt:lpstr>PowerPoint Presentation</vt:lpstr>
      <vt:lpstr>PowerPoint Presentation</vt:lpstr>
      <vt:lpstr>PowerPoint Presentation</vt:lpstr>
      <vt:lpstr>Moving forward……… </vt:lpstr>
      <vt:lpstr>Moving forward…………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rifan</dc:creator>
  <cp:lastModifiedBy>Didik Suhardi</cp:lastModifiedBy>
  <cp:revision>361</cp:revision>
  <cp:lastPrinted>2012-10-19T11:43:54Z</cp:lastPrinted>
  <dcterms:created xsi:type="dcterms:W3CDTF">2012-09-25T05:34:50Z</dcterms:created>
  <dcterms:modified xsi:type="dcterms:W3CDTF">2013-12-15T04:20:04Z</dcterms:modified>
</cp:coreProperties>
</file>