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ng&amp;ehk=N9TyMyDmS8ArdCFcqvko"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8" r:id="rId2"/>
    <p:sldMasterId id="2147483750" r:id="rId3"/>
    <p:sldMasterId id="2147483752" r:id="rId4"/>
    <p:sldMasterId id="2147483756" r:id="rId5"/>
    <p:sldMasterId id="2147483763" r:id="rId6"/>
  </p:sldMasterIdLst>
  <p:notesMasterIdLst>
    <p:notesMasterId r:id="rId85"/>
  </p:notesMasterIdLst>
  <p:sldIdLst>
    <p:sldId id="305" r:id="rId7"/>
    <p:sldId id="256" r:id="rId8"/>
    <p:sldId id="257" r:id="rId9"/>
    <p:sldId id="258" r:id="rId10"/>
    <p:sldId id="422" r:id="rId11"/>
    <p:sldId id="423" r:id="rId12"/>
    <p:sldId id="424" r:id="rId13"/>
    <p:sldId id="425" r:id="rId14"/>
    <p:sldId id="259" r:id="rId15"/>
    <p:sldId id="426" r:id="rId16"/>
    <p:sldId id="427" r:id="rId17"/>
    <p:sldId id="428" r:id="rId18"/>
    <p:sldId id="429" r:id="rId19"/>
    <p:sldId id="430" r:id="rId20"/>
    <p:sldId id="431"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6" r:id="rId55"/>
    <p:sldId id="294" r:id="rId56"/>
    <p:sldId id="295" r:id="rId57"/>
    <p:sldId id="297" r:id="rId58"/>
    <p:sldId id="298" r:id="rId59"/>
    <p:sldId id="299" r:id="rId60"/>
    <p:sldId id="400" r:id="rId61"/>
    <p:sldId id="399" r:id="rId62"/>
    <p:sldId id="405" r:id="rId63"/>
    <p:sldId id="403" r:id="rId64"/>
    <p:sldId id="404" r:id="rId65"/>
    <p:sldId id="408" r:id="rId66"/>
    <p:sldId id="409" r:id="rId67"/>
    <p:sldId id="410" r:id="rId68"/>
    <p:sldId id="407" r:id="rId69"/>
    <p:sldId id="411" r:id="rId70"/>
    <p:sldId id="260" r:id="rId71"/>
    <p:sldId id="300" r:id="rId72"/>
    <p:sldId id="412" r:id="rId73"/>
    <p:sldId id="413" r:id="rId74"/>
    <p:sldId id="414" r:id="rId75"/>
    <p:sldId id="415" r:id="rId76"/>
    <p:sldId id="416" r:id="rId77"/>
    <p:sldId id="417" r:id="rId78"/>
    <p:sldId id="418" r:id="rId79"/>
    <p:sldId id="304" r:id="rId80"/>
    <p:sldId id="419" r:id="rId81"/>
    <p:sldId id="432" r:id="rId82"/>
    <p:sldId id="301" r:id="rId83"/>
    <p:sldId id="303"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A25"/>
    <a:srgbClr val="EF1F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599"/>
  </p:normalViewPr>
  <p:slideViewPr>
    <p:cSldViewPr snapToGrid="0">
      <p:cViewPr varScale="1">
        <p:scale>
          <a:sx n="106" d="100"/>
          <a:sy n="106" d="100"/>
        </p:scale>
        <p:origin x="180" y="10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FFA484-90B8-5D4B-BBD9-810E5A83A4A8}" type="doc">
      <dgm:prSet loTypeId="urn:microsoft.com/office/officeart/2005/8/layout/venn1" loCatId="relationship" qsTypeId="urn:microsoft.com/office/officeart/2005/8/quickstyle/simple5" qsCatId="simple" csTypeId="urn:microsoft.com/office/officeart/2005/8/colors/accent1_2" csCatId="accent1" phldr="1"/>
      <dgm:spPr/>
    </dgm:pt>
    <dgm:pt modelId="{5AC39A07-D8C7-5444-87A7-7C8D692BD063}">
      <dgm:prSet phldrT="[Text]"/>
      <dgm:spPr>
        <a:solidFill>
          <a:schemeClr val="accent4">
            <a:lumMod val="75000"/>
          </a:schemeClr>
        </a:solidFill>
      </dgm:spPr>
      <dgm:t>
        <a:bodyPr/>
        <a:lstStyle/>
        <a:p>
          <a:r>
            <a:rPr lang="en-US"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Self Theories</a:t>
          </a:r>
        </a:p>
      </dgm:t>
    </dgm:pt>
    <dgm:pt modelId="{46F96A20-ABC1-7F48-9048-E6E3F26A43EA}" type="parTrans" cxnId="{A53AE4E8-9648-AE45-ACB9-AAEC6BD4B505}">
      <dgm:prSet/>
      <dgm:spPr/>
      <dgm:t>
        <a:bodyPr/>
        <a:lstStyle/>
        <a:p>
          <a:endParaRPr lang="en-US"/>
        </a:p>
      </dgm:t>
    </dgm:pt>
    <dgm:pt modelId="{4BEC5618-027B-694C-A332-96665D8C8983}" type="sibTrans" cxnId="{A53AE4E8-9648-AE45-ACB9-AAEC6BD4B505}">
      <dgm:prSet/>
      <dgm:spPr/>
      <dgm:t>
        <a:bodyPr/>
        <a:lstStyle/>
        <a:p>
          <a:endParaRPr lang="en-US"/>
        </a:p>
      </dgm:t>
    </dgm:pt>
    <dgm:pt modelId="{3FB85271-97A7-3845-855E-BB908254B59D}">
      <dgm:prSet phldrT="[Text]"/>
      <dgm:spPr>
        <a:solidFill>
          <a:schemeClr val="accent2">
            <a:lumMod val="75000"/>
          </a:schemeClr>
        </a:solidFill>
      </dgm:spPr>
      <dgm:t>
        <a:bodyPr/>
        <a:lstStyle/>
        <a:p>
          <a:pPr algn="l"/>
          <a:r>
            <a:rPr lang="en-US"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Interpretation &amp; Reaction to Setbacks</a:t>
          </a:r>
        </a:p>
      </dgm:t>
    </dgm:pt>
    <dgm:pt modelId="{318330EA-192C-D545-A252-87994592E488}" type="parTrans" cxnId="{0D08AC1F-FC2E-1245-BC11-17A0FB3F4E08}">
      <dgm:prSet/>
      <dgm:spPr/>
      <dgm:t>
        <a:bodyPr/>
        <a:lstStyle/>
        <a:p>
          <a:endParaRPr lang="en-US"/>
        </a:p>
      </dgm:t>
    </dgm:pt>
    <dgm:pt modelId="{6836E5E8-EDCB-2744-AA69-BB4EAC10DAA4}" type="sibTrans" cxnId="{0D08AC1F-FC2E-1245-BC11-17A0FB3F4E08}">
      <dgm:prSet/>
      <dgm:spPr/>
      <dgm:t>
        <a:bodyPr/>
        <a:lstStyle/>
        <a:p>
          <a:endParaRPr lang="en-US"/>
        </a:p>
      </dgm:t>
    </dgm:pt>
    <dgm:pt modelId="{AC25F899-4171-924D-9811-292A43BA85E7}">
      <dgm:prSet phldrT="[Text]"/>
      <dgm:spPr>
        <a:solidFill>
          <a:schemeClr val="accent3">
            <a:lumMod val="75000"/>
          </a:schemeClr>
        </a:solidFill>
      </dgm:spPr>
      <dgm:t>
        <a:bodyPr/>
        <a:lstStyle/>
        <a:p>
          <a:pPr algn="ctr"/>
          <a:r>
            <a:rPr lang="en-US"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Academic performance</a:t>
          </a:r>
        </a:p>
      </dgm:t>
    </dgm:pt>
    <dgm:pt modelId="{0BD5074A-8924-3A47-8A63-678738B5F0FF}" type="parTrans" cxnId="{2EDCD68D-3575-5943-8DAC-5006B251E20B}">
      <dgm:prSet/>
      <dgm:spPr/>
      <dgm:t>
        <a:bodyPr/>
        <a:lstStyle/>
        <a:p>
          <a:endParaRPr lang="en-US"/>
        </a:p>
      </dgm:t>
    </dgm:pt>
    <dgm:pt modelId="{7EDC433B-FC9E-0F40-9D91-3A2194FA055C}" type="sibTrans" cxnId="{2EDCD68D-3575-5943-8DAC-5006B251E20B}">
      <dgm:prSet/>
      <dgm:spPr/>
      <dgm:t>
        <a:bodyPr/>
        <a:lstStyle/>
        <a:p>
          <a:endParaRPr lang="en-US"/>
        </a:p>
      </dgm:t>
    </dgm:pt>
    <dgm:pt modelId="{F0E92631-2085-2E4A-A828-9945E7B6280F}" type="pres">
      <dgm:prSet presAssocID="{27FFA484-90B8-5D4B-BBD9-810E5A83A4A8}" presName="compositeShape" presStyleCnt="0">
        <dgm:presLayoutVars>
          <dgm:chMax val="7"/>
          <dgm:dir/>
          <dgm:resizeHandles val="exact"/>
        </dgm:presLayoutVars>
      </dgm:prSet>
      <dgm:spPr/>
    </dgm:pt>
    <dgm:pt modelId="{B058C3AE-5B40-524C-8BE5-998A827916DD}" type="pres">
      <dgm:prSet presAssocID="{5AC39A07-D8C7-5444-87A7-7C8D692BD063}" presName="circ1" presStyleLbl="vennNode1" presStyleIdx="0" presStyleCnt="3"/>
      <dgm:spPr/>
      <dgm:t>
        <a:bodyPr/>
        <a:lstStyle/>
        <a:p>
          <a:endParaRPr lang="en-US"/>
        </a:p>
      </dgm:t>
    </dgm:pt>
    <dgm:pt modelId="{84A3250A-36D3-0D42-85B7-8B8CD3F29AB3}" type="pres">
      <dgm:prSet presAssocID="{5AC39A07-D8C7-5444-87A7-7C8D692BD063}" presName="circ1Tx" presStyleLbl="revTx" presStyleIdx="0" presStyleCnt="0">
        <dgm:presLayoutVars>
          <dgm:chMax val="0"/>
          <dgm:chPref val="0"/>
          <dgm:bulletEnabled val="1"/>
        </dgm:presLayoutVars>
      </dgm:prSet>
      <dgm:spPr/>
      <dgm:t>
        <a:bodyPr/>
        <a:lstStyle/>
        <a:p>
          <a:endParaRPr lang="en-US"/>
        </a:p>
      </dgm:t>
    </dgm:pt>
    <dgm:pt modelId="{1679F681-38F3-8349-B76E-3EB1DBF8E364}" type="pres">
      <dgm:prSet presAssocID="{3FB85271-97A7-3845-855E-BB908254B59D}" presName="circ2" presStyleLbl="vennNode1" presStyleIdx="1" presStyleCnt="3" custLinFactNeighborX="13835" custLinFactNeighborY="-1021"/>
      <dgm:spPr/>
      <dgm:t>
        <a:bodyPr/>
        <a:lstStyle/>
        <a:p>
          <a:endParaRPr lang="en-US"/>
        </a:p>
      </dgm:t>
    </dgm:pt>
    <dgm:pt modelId="{9F2D12DA-7657-6348-8232-B39DA7A103FF}" type="pres">
      <dgm:prSet presAssocID="{3FB85271-97A7-3845-855E-BB908254B59D}" presName="circ2Tx" presStyleLbl="revTx" presStyleIdx="0" presStyleCnt="0">
        <dgm:presLayoutVars>
          <dgm:chMax val="0"/>
          <dgm:chPref val="0"/>
          <dgm:bulletEnabled val="1"/>
        </dgm:presLayoutVars>
      </dgm:prSet>
      <dgm:spPr/>
      <dgm:t>
        <a:bodyPr/>
        <a:lstStyle/>
        <a:p>
          <a:endParaRPr lang="en-US"/>
        </a:p>
      </dgm:t>
    </dgm:pt>
    <dgm:pt modelId="{8C0C5BFB-DD28-E441-B8A3-6829C06179E0}" type="pres">
      <dgm:prSet presAssocID="{AC25F899-4171-924D-9811-292A43BA85E7}" presName="circ3" presStyleLbl="vennNode1" presStyleIdx="2" presStyleCnt="3" custLinFactNeighborX="-12089" custLinFactNeighborY="326"/>
      <dgm:spPr/>
      <dgm:t>
        <a:bodyPr/>
        <a:lstStyle/>
        <a:p>
          <a:endParaRPr lang="en-US"/>
        </a:p>
      </dgm:t>
    </dgm:pt>
    <dgm:pt modelId="{03621E95-E8F1-8149-BCC1-8F1C5E53FB6F}" type="pres">
      <dgm:prSet presAssocID="{AC25F899-4171-924D-9811-292A43BA85E7}" presName="circ3Tx" presStyleLbl="revTx" presStyleIdx="0" presStyleCnt="0">
        <dgm:presLayoutVars>
          <dgm:chMax val="0"/>
          <dgm:chPref val="0"/>
          <dgm:bulletEnabled val="1"/>
        </dgm:presLayoutVars>
      </dgm:prSet>
      <dgm:spPr/>
      <dgm:t>
        <a:bodyPr/>
        <a:lstStyle/>
        <a:p>
          <a:endParaRPr lang="en-US"/>
        </a:p>
      </dgm:t>
    </dgm:pt>
  </dgm:ptLst>
  <dgm:cxnLst>
    <dgm:cxn modelId="{4579359C-6481-9248-A51D-192547C1FF03}" type="presOf" srcId="{3FB85271-97A7-3845-855E-BB908254B59D}" destId="{1679F681-38F3-8349-B76E-3EB1DBF8E364}" srcOrd="0" destOrd="0" presId="urn:microsoft.com/office/officeart/2005/8/layout/venn1"/>
    <dgm:cxn modelId="{FF295A2B-5849-8E4B-8706-1CC9534BD763}" type="presOf" srcId="{5AC39A07-D8C7-5444-87A7-7C8D692BD063}" destId="{B058C3AE-5B40-524C-8BE5-998A827916DD}" srcOrd="0" destOrd="0" presId="urn:microsoft.com/office/officeart/2005/8/layout/venn1"/>
    <dgm:cxn modelId="{0D08AC1F-FC2E-1245-BC11-17A0FB3F4E08}" srcId="{27FFA484-90B8-5D4B-BBD9-810E5A83A4A8}" destId="{3FB85271-97A7-3845-855E-BB908254B59D}" srcOrd="1" destOrd="0" parTransId="{318330EA-192C-D545-A252-87994592E488}" sibTransId="{6836E5E8-EDCB-2744-AA69-BB4EAC10DAA4}"/>
    <dgm:cxn modelId="{B7B3274A-D97C-B547-B038-D4A26F338099}" type="presOf" srcId="{AC25F899-4171-924D-9811-292A43BA85E7}" destId="{03621E95-E8F1-8149-BCC1-8F1C5E53FB6F}" srcOrd="1" destOrd="0" presId="urn:microsoft.com/office/officeart/2005/8/layout/venn1"/>
    <dgm:cxn modelId="{2EDCD68D-3575-5943-8DAC-5006B251E20B}" srcId="{27FFA484-90B8-5D4B-BBD9-810E5A83A4A8}" destId="{AC25F899-4171-924D-9811-292A43BA85E7}" srcOrd="2" destOrd="0" parTransId="{0BD5074A-8924-3A47-8A63-678738B5F0FF}" sibTransId="{7EDC433B-FC9E-0F40-9D91-3A2194FA055C}"/>
    <dgm:cxn modelId="{A53AE4E8-9648-AE45-ACB9-AAEC6BD4B505}" srcId="{27FFA484-90B8-5D4B-BBD9-810E5A83A4A8}" destId="{5AC39A07-D8C7-5444-87A7-7C8D692BD063}" srcOrd="0" destOrd="0" parTransId="{46F96A20-ABC1-7F48-9048-E6E3F26A43EA}" sibTransId="{4BEC5618-027B-694C-A332-96665D8C8983}"/>
    <dgm:cxn modelId="{791F1416-47BA-504B-A12D-22669722BB0E}" type="presOf" srcId="{27FFA484-90B8-5D4B-BBD9-810E5A83A4A8}" destId="{F0E92631-2085-2E4A-A828-9945E7B6280F}" srcOrd="0" destOrd="0" presId="urn:microsoft.com/office/officeart/2005/8/layout/venn1"/>
    <dgm:cxn modelId="{46957F6D-23FD-594A-977E-C3A98FF178D9}" type="presOf" srcId="{AC25F899-4171-924D-9811-292A43BA85E7}" destId="{8C0C5BFB-DD28-E441-B8A3-6829C06179E0}" srcOrd="0" destOrd="0" presId="urn:microsoft.com/office/officeart/2005/8/layout/venn1"/>
    <dgm:cxn modelId="{5C636F22-2EEB-864D-864F-FEB581614BA3}" type="presOf" srcId="{5AC39A07-D8C7-5444-87A7-7C8D692BD063}" destId="{84A3250A-36D3-0D42-85B7-8B8CD3F29AB3}" srcOrd="1" destOrd="0" presId="urn:microsoft.com/office/officeart/2005/8/layout/venn1"/>
    <dgm:cxn modelId="{C753EB69-86FC-D542-BC21-AE60E0013664}" type="presOf" srcId="{3FB85271-97A7-3845-855E-BB908254B59D}" destId="{9F2D12DA-7657-6348-8232-B39DA7A103FF}" srcOrd="1" destOrd="0" presId="urn:microsoft.com/office/officeart/2005/8/layout/venn1"/>
    <dgm:cxn modelId="{48114811-40B1-EF40-80B3-D44FDF351158}" type="presParOf" srcId="{F0E92631-2085-2E4A-A828-9945E7B6280F}" destId="{B058C3AE-5B40-524C-8BE5-998A827916DD}" srcOrd="0" destOrd="0" presId="urn:microsoft.com/office/officeart/2005/8/layout/venn1"/>
    <dgm:cxn modelId="{A8B5D39F-3BEB-B542-9492-DA1E5A587014}" type="presParOf" srcId="{F0E92631-2085-2E4A-A828-9945E7B6280F}" destId="{84A3250A-36D3-0D42-85B7-8B8CD3F29AB3}" srcOrd="1" destOrd="0" presId="urn:microsoft.com/office/officeart/2005/8/layout/venn1"/>
    <dgm:cxn modelId="{8A0220B6-BBF2-AF44-9AA7-AD83356CBEF9}" type="presParOf" srcId="{F0E92631-2085-2E4A-A828-9945E7B6280F}" destId="{1679F681-38F3-8349-B76E-3EB1DBF8E364}" srcOrd="2" destOrd="0" presId="urn:microsoft.com/office/officeart/2005/8/layout/venn1"/>
    <dgm:cxn modelId="{644BAA2B-5075-2C4E-AAF3-75990BB8842C}" type="presParOf" srcId="{F0E92631-2085-2E4A-A828-9945E7B6280F}" destId="{9F2D12DA-7657-6348-8232-B39DA7A103FF}" srcOrd="3" destOrd="0" presId="urn:microsoft.com/office/officeart/2005/8/layout/venn1"/>
    <dgm:cxn modelId="{5AC83734-2E24-854A-92ED-A8E59AC1349A}" type="presParOf" srcId="{F0E92631-2085-2E4A-A828-9945E7B6280F}" destId="{8C0C5BFB-DD28-E441-B8A3-6829C06179E0}" srcOrd="4" destOrd="0" presId="urn:microsoft.com/office/officeart/2005/8/layout/venn1"/>
    <dgm:cxn modelId="{330DA47F-1B5A-BF46-85A4-D111DD966E90}" type="presParOf" srcId="{F0E92631-2085-2E4A-A828-9945E7B6280F}" destId="{03621E95-E8F1-8149-BCC1-8F1C5E53FB6F}"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A256A-9ABD-4C4A-A47D-982511C2DA03}" type="datetimeFigureOut">
              <a:rPr lang="nl-NL" smtClean="0"/>
              <a:t>4-10-2018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32EB-64A1-49F3-AB2C-518DF3EDE6EA}" type="slidenum">
              <a:rPr lang="nl-NL" smtClean="0"/>
              <a:t>‹#›</a:t>
            </a:fld>
            <a:endParaRPr lang="nl-NL"/>
          </a:p>
        </p:txBody>
      </p:sp>
    </p:spTree>
    <p:extLst>
      <p:ext uri="{BB962C8B-B14F-4D97-AF65-F5344CB8AC3E}">
        <p14:creationId xmlns:p14="http://schemas.microsoft.com/office/powerpoint/2010/main" val="32707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409575" y="696913"/>
            <a:ext cx="6192838" cy="3484562"/>
          </a:xfrm>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Arial" panose="020B0604020202020204" pitchFamily="34" charset="0"/>
            </a:endParaRPr>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59EEEF-8C0A-418B-8234-4B5E9FF4CA79}" type="slidenum">
              <a:rPr kumimoji="0" lang="en-US"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672435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1994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ia-afbeelding 1"/>
          <p:cNvSpPr>
            <a:spLocks noGrp="1" noRot="1" noChangeAspect="1" noTextEdit="1"/>
          </p:cNvSpPr>
          <p:nvPr>
            <p:ph type="sldImg"/>
          </p:nvPr>
        </p:nvSpPr>
        <p:spPr>
          <a:xfrm>
            <a:off x="409575" y="696913"/>
            <a:ext cx="6192838" cy="3484562"/>
          </a:xfrm>
          <a:ln/>
        </p:spPr>
      </p:sp>
      <p:sp>
        <p:nvSpPr>
          <p:cNvPr id="3174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Arial" panose="020B0604020202020204" pitchFamily="34" charset="0"/>
              </a:rPr>
              <a:t>Dimensie gericht op COGN.ONTW staat voor de kwalificatie doelstelling; </a:t>
            </a:r>
          </a:p>
          <a:p>
            <a:r>
              <a:rPr lang="nl-NL" altLang="nl-NL" dirty="0">
                <a:latin typeface="Arial" panose="020B0604020202020204" pitchFamily="34" charset="0"/>
              </a:rPr>
              <a:t>Dimensie LOOPB.ORIENT staat voor socialisering en subjectivering.  </a:t>
            </a:r>
          </a:p>
          <a:p>
            <a:endParaRPr lang="nl-NL" altLang="nl-NL" dirty="0">
              <a:latin typeface="Arial" panose="020B0604020202020204" pitchFamily="34" charset="0"/>
            </a:endParaRPr>
          </a:p>
          <a:p>
            <a:r>
              <a:rPr lang="nl-NL" altLang="nl-NL" dirty="0">
                <a:latin typeface="Arial" panose="020B0604020202020204" pitchFamily="34" charset="0"/>
              </a:rPr>
              <a:t>Professionele identiteit wordt zichtbaar in de vormgeving van het onderwijs </a:t>
            </a:r>
          </a:p>
          <a:p>
            <a:r>
              <a:rPr lang="nl-NL" altLang="nl-NL" dirty="0">
                <a:latin typeface="Arial" panose="020B0604020202020204" pitchFamily="34" charset="0"/>
              </a:rPr>
              <a:t>Welke doelen worden gesteld, welke werkvormen worden daarbij gekozen, en is de beoordelingsmethodiek daarmee in lijn. </a:t>
            </a:r>
          </a:p>
          <a:p>
            <a:endParaRPr lang="nl-NL" altLang="nl-NL" dirty="0">
              <a:latin typeface="Arial" panose="020B0604020202020204" pitchFamily="34" charset="0"/>
            </a:endParaRPr>
          </a:p>
          <a:p>
            <a:r>
              <a:rPr lang="nl-NL" altLang="nl-NL" dirty="0">
                <a:latin typeface="Arial" panose="020B0604020202020204" pitchFamily="34" charset="0"/>
              </a:rPr>
              <a:t>Maar ook wat wil de docent dat studenten hiervan leren, de vraag is wat hij zelf van waarde vindt</a:t>
            </a:r>
            <a:r>
              <a:rPr lang="nl-NL" altLang="nl-NL" baseline="0" dirty="0">
                <a:latin typeface="Arial" panose="020B0604020202020204" pitchFamily="34" charset="0"/>
              </a:rPr>
              <a:t> voor studenten om te leren. Buiten het curriculum om!?</a:t>
            </a:r>
            <a:r>
              <a:rPr lang="nl-NL" altLang="nl-NL" dirty="0">
                <a:latin typeface="Arial" panose="020B0604020202020204" pitchFamily="34" charset="0"/>
              </a:rPr>
              <a:t> </a:t>
            </a:r>
          </a:p>
        </p:txBody>
      </p:sp>
      <p:sp>
        <p:nvSpPr>
          <p:cNvPr id="3174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4588" indent="-228600">
              <a:defRPr sz="2400" b="1">
                <a:solidFill>
                  <a:schemeClr val="tx1"/>
                </a:solidFill>
                <a:latin typeface="Arial" panose="020B0604020202020204" pitchFamily="34" charset="0"/>
                <a:ea typeface="MS PGothic" panose="020B0600070205080204" pitchFamily="34" charset="-128"/>
              </a:defRPr>
            </a:lvl3pPr>
            <a:lvl4pPr marL="1601788" indent="-228600">
              <a:defRPr sz="2400" b="1">
                <a:solidFill>
                  <a:schemeClr val="tx1"/>
                </a:solidFill>
                <a:latin typeface="Arial" panose="020B0604020202020204" pitchFamily="34" charset="0"/>
                <a:ea typeface="MS PGothic" panose="020B0600070205080204" pitchFamily="34" charset="-128"/>
              </a:defRPr>
            </a:lvl4pPr>
            <a:lvl5pPr marL="2058988" indent="-228600">
              <a:defRPr sz="2400" b="1">
                <a:solidFill>
                  <a:schemeClr val="tx1"/>
                </a:solidFill>
                <a:latin typeface="Arial" panose="020B0604020202020204" pitchFamily="34" charset="0"/>
                <a:ea typeface="MS PGothic" panose="020B0600070205080204" pitchFamily="34" charset="-128"/>
              </a:defRPr>
            </a:lvl5pPr>
            <a:lvl6pPr marL="2516188"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3388"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30588"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7788"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DDD2AD-B419-412D-A892-FE38970225A4}"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74909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09575" y="696913"/>
            <a:ext cx="6192838" cy="3484562"/>
          </a:xfrm>
        </p:spPr>
      </p:sp>
      <p:sp>
        <p:nvSpPr>
          <p:cNvPr id="3" name="Tijdelijke aanduiding voor notities 2"/>
          <p:cNvSpPr>
            <a:spLocks noGrp="1"/>
          </p:cNvSpPr>
          <p:nvPr>
            <p:ph type="body" idx="1"/>
          </p:nvPr>
        </p:nvSpPr>
        <p:spPr/>
        <p:txBody>
          <a:bodyPr/>
          <a:lstStyle/>
          <a:p>
            <a:r>
              <a:rPr lang="nl-NL" dirty="0"/>
              <a:t>Sense of </a:t>
            </a:r>
            <a:r>
              <a:rPr lang="nl-NL" dirty="0" err="1"/>
              <a:t>Belonging</a:t>
            </a:r>
            <a:r>
              <a:rPr lang="nl-NL" dirty="0"/>
              <a:t> </a:t>
            </a:r>
            <a:r>
              <a:rPr lang="nl-NL" dirty="0" err="1"/>
              <a:t>scale</a:t>
            </a:r>
            <a:r>
              <a:rPr lang="nl-NL" baseline="0" dirty="0"/>
              <a:t> (Hoffman, Richmond, </a:t>
            </a:r>
            <a:r>
              <a:rPr lang="nl-NL" baseline="0" dirty="0" err="1"/>
              <a:t>Morrow</a:t>
            </a:r>
            <a:r>
              <a:rPr lang="nl-NL" baseline="0" dirty="0"/>
              <a:t> &amp; </a:t>
            </a:r>
            <a:r>
              <a:rPr lang="nl-NL" baseline="0" dirty="0" err="1"/>
              <a:t>Salomone</a:t>
            </a:r>
            <a:r>
              <a:rPr lang="nl-NL" baseline="0" dirty="0"/>
              <a:t> 2002-2003)</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D8190-9582-477A-8EA5-FB1CEA6F880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l-NL"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92611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1181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02980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6458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a:solidFill>
                  <a:srgbClr val="000000"/>
                </a:solidFill>
                <a:latin typeface="Arial"/>
                <a:cs typeface="Arial"/>
              </a:rPr>
              <a:t>NOTE: THIS SLIDE IS ANIMATED. [ADVANCE] INDICATES WHEN YOU SHOULD CLICK ADVANCE TO BRING UP THE NEXT PART OF THE SLIDE.</a:t>
            </a:r>
          </a:p>
          <a:p>
            <a:r>
              <a:rPr lang="en-US" baseline="0">
                <a:solidFill>
                  <a:srgbClr val="000000"/>
                </a:solidFill>
                <a:latin typeface="Arial"/>
                <a:cs typeface="Arial"/>
              </a:rPr>
              <a:t>The reason these mindsets can have such an impact on achievement has to do with the recursive process that takes place when students experience a challenge or setback.</a:t>
            </a:r>
          </a:p>
          <a:p>
            <a:r>
              <a:rPr lang="en-US" baseline="0">
                <a:solidFill>
                  <a:srgbClr val="000000"/>
                </a:solidFill>
                <a:latin typeface="Arial"/>
                <a:cs typeface="Arial"/>
              </a:rPr>
              <a:t>[ADVANCE] When a student w/ a GMS experiences a setback</a:t>
            </a:r>
          </a:p>
          <a:p>
            <a:r>
              <a:rPr lang="en-US" baseline="0">
                <a:solidFill>
                  <a:srgbClr val="000000"/>
                </a:solidFill>
                <a:latin typeface="Arial"/>
                <a:cs typeface="Arial"/>
              </a:rPr>
              <a:t>[ADVANCE] they increase their effort</a:t>
            </a:r>
          </a:p>
          <a:p>
            <a:r>
              <a:rPr lang="en-US" baseline="0">
                <a:solidFill>
                  <a:srgbClr val="000000"/>
                </a:solidFill>
                <a:latin typeface="Arial"/>
                <a:cs typeface="Arial"/>
              </a:rPr>
              <a:t>[ADVANCE] which leads to better results</a:t>
            </a:r>
          </a:p>
          <a:p>
            <a:r>
              <a:rPr lang="en-US" baseline="0">
                <a:solidFill>
                  <a:srgbClr val="000000"/>
                </a:solidFill>
                <a:latin typeface="Arial"/>
                <a:cs typeface="Arial"/>
              </a:rPr>
              <a:t>[ADVANCE], which then reinforces their belief that they can improve – it reinforces their growth mindset. </a:t>
            </a:r>
          </a:p>
          <a:p>
            <a:r>
              <a:rPr lang="en-US" baseline="0">
                <a:solidFill>
                  <a:srgbClr val="000000"/>
                </a:solidFill>
                <a:latin typeface="Arial"/>
                <a:cs typeface="Arial"/>
              </a:rPr>
              <a:t>[ADVANCE] Students with a fixed mindset have the opposite recursive process taking place. [ADVANCE] They experience a failure,</a:t>
            </a:r>
          </a:p>
          <a:p>
            <a:r>
              <a:rPr lang="en-US" baseline="0">
                <a:solidFill>
                  <a:srgbClr val="000000"/>
                </a:solidFill>
                <a:latin typeface="Arial"/>
                <a:cs typeface="Arial"/>
              </a:rPr>
              <a:t>[ADVANCE], they reduce their effort,</a:t>
            </a:r>
          </a:p>
          <a:p>
            <a:r>
              <a:rPr lang="en-US" baseline="0">
                <a:solidFill>
                  <a:srgbClr val="000000"/>
                </a:solidFill>
                <a:latin typeface="Arial"/>
                <a:cs typeface="Arial"/>
              </a:rPr>
              <a:t>[ADVANCE], which leads to lower achievement over time,</a:t>
            </a:r>
          </a:p>
          <a:p>
            <a:endParaRPr lang="en-US" baseline="0">
              <a:solidFill>
                <a:srgbClr val="000000"/>
              </a:solidFill>
              <a:latin typeface="Arial"/>
              <a:cs typeface="Arial"/>
            </a:endParaRPr>
          </a:p>
          <a:p>
            <a:r>
              <a:rPr lang="en-US" baseline="0">
                <a:solidFill>
                  <a:srgbClr val="000000"/>
                </a:solidFill>
                <a:latin typeface="Arial"/>
                <a:cs typeface="Arial"/>
              </a:rPr>
              <a:t>[ADVANCE] which then reinforces their belief that they don’t ‘have what it takes.’ </a:t>
            </a:r>
          </a:p>
        </p:txBody>
      </p:sp>
      <p:sp>
        <p:nvSpPr>
          <p:cNvPr id="4" name="Slide Number Placeholder 3"/>
          <p:cNvSpPr>
            <a:spLocks noGrp="1"/>
          </p:cNvSpPr>
          <p:nvPr>
            <p:ph type="sldNum" sz="quarter" idx="10"/>
          </p:nvPr>
        </p:nvSpPr>
        <p:spPr/>
        <p:txBody>
          <a:bodyPr/>
          <a:lstStyle/>
          <a:p>
            <a:fld id="{6F8884C0-F64C-5841-B6D6-7283E66F4306}" type="slidenum">
              <a:rPr lang="en-US" smtClean="0"/>
              <a:t>70</a:t>
            </a:fld>
            <a:endParaRPr lang="en-US"/>
          </a:p>
        </p:txBody>
      </p:sp>
      <p:sp>
        <p:nvSpPr>
          <p:cNvPr id="5" name="Footer Placeholder 4"/>
          <p:cNvSpPr>
            <a:spLocks noGrp="1"/>
          </p:cNvSpPr>
          <p:nvPr>
            <p:ph type="ftr" sz="quarter" idx="11"/>
          </p:nvPr>
        </p:nvSpPr>
        <p:spPr/>
        <p:txBody>
          <a:bodyPr/>
          <a:lstStyle/>
          <a:p>
            <a:r>
              <a:rPr lang="nl-NL"/>
              <a:t>© Drs. Jean Marie Molina</a:t>
            </a:r>
            <a:endParaRPr lang="nl-NL" dirty="0"/>
          </a:p>
        </p:txBody>
      </p:sp>
    </p:spTree>
    <p:extLst>
      <p:ext uri="{BB962C8B-B14F-4D97-AF65-F5344CB8AC3E}">
        <p14:creationId xmlns:p14="http://schemas.microsoft.com/office/powerpoint/2010/main" val="4165104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510896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093717-B394-144C-9DFD-3883BB348CED}" type="slidenum">
              <a:rPr lang="nl-NL" smtClean="0"/>
              <a:t>73</a:t>
            </a:fld>
            <a:endParaRPr lang="nl-NL"/>
          </a:p>
        </p:txBody>
      </p:sp>
    </p:spTree>
    <p:extLst>
      <p:ext uri="{BB962C8B-B14F-4D97-AF65-F5344CB8AC3E}">
        <p14:creationId xmlns:p14="http://schemas.microsoft.com/office/powerpoint/2010/main" val="2307324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CF95C5F1-0795-4302-9630-4512682FC82C}" type="slidenum">
              <a:rPr lang="nl-NL" smtClean="0"/>
              <a:t>‹#›</a:t>
            </a:fld>
            <a:endParaRPr lang="nl-NL" dirty="0"/>
          </a:p>
        </p:txBody>
      </p:sp>
    </p:spTree>
    <p:extLst>
      <p:ext uri="{BB962C8B-B14F-4D97-AF65-F5344CB8AC3E}">
        <p14:creationId xmlns:p14="http://schemas.microsoft.com/office/powerpoint/2010/main" val="1953981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CF95C5F1-0795-4302-9630-4512682FC82C}" type="slidenum">
              <a:rPr lang="nl-NL" smtClean="0"/>
              <a:t>‹#›</a:t>
            </a:fld>
            <a:endParaRPr lang="nl-NL" dirty="0"/>
          </a:p>
        </p:txBody>
      </p:sp>
    </p:spTree>
    <p:extLst>
      <p:ext uri="{BB962C8B-B14F-4D97-AF65-F5344CB8AC3E}">
        <p14:creationId xmlns:p14="http://schemas.microsoft.com/office/powerpoint/2010/main" val="2323105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CF95C5F1-0795-4302-9630-4512682FC82C}" type="slidenum">
              <a:rPr lang="nl-NL" smtClean="0"/>
              <a:t>‹#›</a:t>
            </a:fld>
            <a:endParaRPr lang="nl-NL" dirty="0"/>
          </a:p>
        </p:txBody>
      </p:sp>
    </p:spTree>
    <p:extLst>
      <p:ext uri="{BB962C8B-B14F-4D97-AF65-F5344CB8AC3E}">
        <p14:creationId xmlns:p14="http://schemas.microsoft.com/office/powerpoint/2010/main" val="3669521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p:nvPr/>
        </p:nvSpPr>
        <p:spPr>
          <a:xfrm>
            <a:off x="-17634" y="-8800"/>
            <a:ext cx="9434734" cy="6880000"/>
          </a:xfrm>
          <a:custGeom>
            <a:avLst/>
            <a:gdLst/>
            <a:ahLst/>
            <a:cxnLst/>
            <a:rect l="l" t="t" r="r" b="b"/>
            <a:pathLst>
              <a:path w="283042" h="206400" extrusionOk="0">
                <a:moveTo>
                  <a:pt x="83248" y="0"/>
                </a:moveTo>
                <a:lnTo>
                  <a:pt x="0" y="0"/>
                </a:lnTo>
                <a:lnTo>
                  <a:pt x="0" y="206400"/>
                </a:lnTo>
                <a:lnTo>
                  <a:pt x="283042" y="206136"/>
                </a:lnTo>
                <a:close/>
              </a:path>
            </a:pathLst>
          </a:custGeom>
          <a:solidFill>
            <a:srgbClr val="212539">
              <a:alpha val="64620"/>
            </a:srgbClr>
          </a:solidFill>
          <a:ln>
            <a:noFill/>
          </a:ln>
        </p:spPr>
      </p:sp>
      <p:sp>
        <p:nvSpPr>
          <p:cNvPr id="14" name="Google Shape;14;p3"/>
          <p:cNvSpPr txBox="1">
            <a:spLocks noGrp="1"/>
          </p:cNvSpPr>
          <p:nvPr>
            <p:ph type="ctrTitle"/>
          </p:nvPr>
        </p:nvSpPr>
        <p:spPr>
          <a:xfrm>
            <a:off x="609600" y="3954034"/>
            <a:ext cx="4499600" cy="1342800"/>
          </a:xfrm>
          <a:prstGeom prst="rect">
            <a:avLst/>
          </a:prstGeom>
        </p:spPr>
        <p:txBody>
          <a:bodyPr spcFirstLastPara="1" wrap="square" lIns="91425" tIns="91425" rIns="91425" bIns="91425" anchor="b" anchorCtr="0"/>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5" name="Google Shape;15;p3"/>
          <p:cNvSpPr txBox="1">
            <a:spLocks noGrp="1"/>
          </p:cNvSpPr>
          <p:nvPr>
            <p:ph type="subTitle" idx="1"/>
          </p:nvPr>
        </p:nvSpPr>
        <p:spPr>
          <a:xfrm>
            <a:off x="609600" y="5409236"/>
            <a:ext cx="4499600" cy="908800"/>
          </a:xfrm>
          <a:prstGeom prst="rect">
            <a:avLst/>
          </a:prstGeom>
        </p:spPr>
        <p:txBody>
          <a:bodyPr spcFirstLastPara="1" wrap="square" lIns="91425" tIns="91425" rIns="91425" bIns="91425" anchor="t" anchorCtr="0"/>
          <a:lstStyle>
            <a:lvl1pPr lvl="0" rtl="0">
              <a:spcBef>
                <a:spcPts val="0"/>
              </a:spcBef>
              <a:spcAft>
                <a:spcPts val="0"/>
              </a:spcAft>
              <a:buSzPts val="1100"/>
              <a:buFont typeface="Raleway"/>
              <a:buNone/>
              <a:defRPr sz="1467" b="1">
                <a:latin typeface="Raleway"/>
                <a:ea typeface="Raleway"/>
                <a:cs typeface="Raleway"/>
                <a:sym typeface="Raleway"/>
              </a:defRPr>
            </a:lvl1pPr>
            <a:lvl2pPr lvl="1" rtl="0">
              <a:spcBef>
                <a:spcPts val="1334"/>
              </a:spcBef>
              <a:spcAft>
                <a:spcPts val="0"/>
              </a:spcAft>
              <a:buSzPts val="1100"/>
              <a:buFont typeface="Raleway"/>
              <a:buNone/>
              <a:defRPr sz="1467" b="1">
                <a:latin typeface="Raleway"/>
                <a:ea typeface="Raleway"/>
                <a:cs typeface="Raleway"/>
                <a:sym typeface="Raleway"/>
              </a:defRPr>
            </a:lvl2pPr>
            <a:lvl3pPr lvl="2" rtl="0">
              <a:spcBef>
                <a:spcPts val="1334"/>
              </a:spcBef>
              <a:spcAft>
                <a:spcPts val="0"/>
              </a:spcAft>
              <a:buSzPts val="1100"/>
              <a:buFont typeface="Raleway"/>
              <a:buNone/>
              <a:defRPr sz="1467" b="1">
                <a:latin typeface="Raleway"/>
                <a:ea typeface="Raleway"/>
                <a:cs typeface="Raleway"/>
                <a:sym typeface="Raleway"/>
              </a:defRPr>
            </a:lvl3pPr>
            <a:lvl4pPr lvl="3" rtl="0">
              <a:spcBef>
                <a:spcPts val="1334"/>
              </a:spcBef>
              <a:spcAft>
                <a:spcPts val="0"/>
              </a:spcAft>
              <a:buSzPts val="1100"/>
              <a:buFont typeface="Raleway"/>
              <a:buNone/>
              <a:defRPr sz="1467" b="1">
                <a:latin typeface="Raleway"/>
                <a:ea typeface="Raleway"/>
                <a:cs typeface="Raleway"/>
                <a:sym typeface="Raleway"/>
              </a:defRPr>
            </a:lvl4pPr>
            <a:lvl5pPr lvl="4" rtl="0">
              <a:spcBef>
                <a:spcPts val="1334"/>
              </a:spcBef>
              <a:spcAft>
                <a:spcPts val="0"/>
              </a:spcAft>
              <a:buSzPts val="1100"/>
              <a:buFont typeface="Raleway"/>
              <a:buNone/>
              <a:defRPr sz="1467" b="1">
                <a:latin typeface="Raleway"/>
                <a:ea typeface="Raleway"/>
                <a:cs typeface="Raleway"/>
                <a:sym typeface="Raleway"/>
              </a:defRPr>
            </a:lvl5pPr>
            <a:lvl6pPr lvl="5" rtl="0">
              <a:spcBef>
                <a:spcPts val="1334"/>
              </a:spcBef>
              <a:spcAft>
                <a:spcPts val="0"/>
              </a:spcAft>
              <a:buSzPts val="1100"/>
              <a:buFont typeface="Raleway"/>
              <a:buNone/>
              <a:defRPr sz="1467" b="1">
                <a:latin typeface="Raleway"/>
                <a:ea typeface="Raleway"/>
                <a:cs typeface="Raleway"/>
                <a:sym typeface="Raleway"/>
              </a:defRPr>
            </a:lvl6pPr>
            <a:lvl7pPr lvl="6" rtl="0">
              <a:spcBef>
                <a:spcPts val="1334"/>
              </a:spcBef>
              <a:spcAft>
                <a:spcPts val="0"/>
              </a:spcAft>
              <a:buSzPts val="1100"/>
              <a:buFont typeface="Raleway"/>
              <a:buNone/>
              <a:defRPr sz="1467" b="1">
                <a:latin typeface="Raleway"/>
                <a:ea typeface="Raleway"/>
                <a:cs typeface="Raleway"/>
                <a:sym typeface="Raleway"/>
              </a:defRPr>
            </a:lvl7pPr>
            <a:lvl8pPr lvl="7" rtl="0">
              <a:spcBef>
                <a:spcPts val="1334"/>
              </a:spcBef>
              <a:spcAft>
                <a:spcPts val="0"/>
              </a:spcAft>
              <a:buSzPts val="1100"/>
              <a:buFont typeface="Raleway"/>
              <a:buNone/>
              <a:defRPr sz="1467" b="1">
                <a:latin typeface="Raleway"/>
                <a:ea typeface="Raleway"/>
                <a:cs typeface="Raleway"/>
                <a:sym typeface="Raleway"/>
              </a:defRPr>
            </a:lvl8pPr>
            <a:lvl9pPr lvl="8" rtl="0">
              <a:spcBef>
                <a:spcPts val="1334"/>
              </a:spcBef>
              <a:spcAft>
                <a:spcPts val="1334"/>
              </a:spcAft>
              <a:buSzPts val="1100"/>
              <a:buFont typeface="Raleway"/>
              <a:buNone/>
              <a:defRPr sz="1467" b="1">
                <a:latin typeface="Raleway"/>
                <a:ea typeface="Raleway"/>
                <a:cs typeface="Raleway"/>
                <a:sym typeface="Raleway"/>
              </a:defRPr>
            </a:lvl9pPr>
          </a:lstStyle>
          <a:p>
            <a:endParaRPr/>
          </a:p>
        </p:txBody>
      </p:sp>
      <p:sp>
        <p:nvSpPr>
          <p:cNvPr id="16" name="Google Shape;16;p3"/>
          <p:cNvSpPr txBox="1">
            <a:spLocks noGrp="1"/>
          </p:cNvSpPr>
          <p:nvPr>
            <p:ph type="sldNum" idx="12"/>
          </p:nvPr>
        </p:nvSpPr>
        <p:spPr>
          <a:xfrm>
            <a:off x="609600" y="6231534"/>
            <a:ext cx="731600" cy="326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7118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nl-NL"/>
              <a:t>Klik om stijl te bewerken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93D04F01-20FC-4821-A1AE-C53F0CD118BE}" type="datetimeFigureOut">
              <a:rPr lang="nl-NL" smtClean="0"/>
              <a:t>4-10-2018</a:t>
            </a:fld>
            <a:endParaRPr lang="nl-NL"/>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nl-NL"/>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C6F68755-A919-4FB1-8B49-A8A4777A8E17}" type="slidenum">
              <a:rPr lang="nl-NL" smtClean="0"/>
              <a:t>‹#›</a:t>
            </a:fld>
            <a:endParaRPr lang="nl-NL"/>
          </a:p>
        </p:txBody>
      </p:sp>
    </p:spTree>
    <p:extLst>
      <p:ext uri="{BB962C8B-B14F-4D97-AF65-F5344CB8AC3E}">
        <p14:creationId xmlns:p14="http://schemas.microsoft.com/office/powerpoint/2010/main" val="41311893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3D04F01-20FC-4821-A1AE-C53F0CD118BE}" type="datetimeFigureOut">
              <a:rPr lang="nl-NL" smtClean="0"/>
              <a:t>4-10-2018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6F68755-A919-4FB1-8B49-A8A4777A8E17}" type="slidenum">
              <a:rPr lang="nl-NL" smtClean="0"/>
              <a:t>‹#›</a:t>
            </a:fld>
            <a:endParaRPr lang="nl-NL"/>
          </a:p>
        </p:txBody>
      </p:sp>
    </p:spTree>
    <p:extLst>
      <p:ext uri="{BB962C8B-B14F-4D97-AF65-F5344CB8AC3E}">
        <p14:creationId xmlns:p14="http://schemas.microsoft.com/office/powerpoint/2010/main" val="408262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nl-NL"/>
              <a:t>Klik om stijl te bewerken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93D04F01-20FC-4821-A1AE-C53F0CD118BE}" type="datetimeFigureOut">
              <a:rPr lang="nl-NL" smtClean="0"/>
              <a:t>4-10-2018</a:t>
            </a:fld>
            <a:endParaRPr lang="nl-NL"/>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nl-NL"/>
          </a:p>
        </p:txBody>
      </p:sp>
      <p:sp>
        <p:nvSpPr>
          <p:cNvPr id="6" name="Slide Number Placeholder 5"/>
          <p:cNvSpPr>
            <a:spLocks noGrp="1"/>
          </p:cNvSpPr>
          <p:nvPr>
            <p:ph type="sldNum" sz="quarter" idx="12"/>
          </p:nvPr>
        </p:nvSpPr>
        <p:spPr>
          <a:xfrm>
            <a:off x="8604504" y="5211060"/>
            <a:ext cx="2112264" cy="228600"/>
          </a:xfrm>
        </p:spPr>
        <p:txBody>
          <a:bodyPr/>
          <a:lstStyle/>
          <a:p>
            <a:fld id="{C6F68755-A919-4FB1-8B49-A8A4777A8E17}" type="slidenum">
              <a:rPr lang="nl-NL" smtClean="0"/>
              <a:t>‹#›</a:t>
            </a:fld>
            <a:endParaRPr lang="nl-NL"/>
          </a:p>
        </p:txBody>
      </p:sp>
    </p:spTree>
    <p:extLst>
      <p:ext uri="{BB962C8B-B14F-4D97-AF65-F5344CB8AC3E}">
        <p14:creationId xmlns:p14="http://schemas.microsoft.com/office/powerpoint/2010/main" val="336863879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3D04F01-20FC-4821-A1AE-C53F0CD118BE}" type="datetimeFigureOut">
              <a:rPr lang="nl-NL" smtClean="0"/>
              <a:t>4-10-2018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F68755-A919-4FB1-8B49-A8A4777A8E17}" type="slidenum">
              <a:rPr lang="nl-NL" smtClean="0"/>
              <a:t>‹#›</a:t>
            </a:fld>
            <a:endParaRPr lang="nl-NL"/>
          </a:p>
        </p:txBody>
      </p:sp>
    </p:spTree>
    <p:extLst>
      <p:ext uri="{BB962C8B-B14F-4D97-AF65-F5344CB8AC3E}">
        <p14:creationId xmlns:p14="http://schemas.microsoft.com/office/powerpoint/2010/main" val="4103552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3D04F01-20FC-4821-A1AE-C53F0CD118BE}" type="datetimeFigureOut">
              <a:rPr lang="nl-NL" smtClean="0"/>
              <a:t>4-10-2018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6F68755-A919-4FB1-8B49-A8A4777A8E17}" type="slidenum">
              <a:rPr lang="nl-NL" smtClean="0"/>
              <a:t>‹#›</a:t>
            </a:fld>
            <a:endParaRPr lang="nl-NL"/>
          </a:p>
        </p:txBody>
      </p:sp>
    </p:spTree>
    <p:extLst>
      <p:ext uri="{BB962C8B-B14F-4D97-AF65-F5344CB8AC3E}">
        <p14:creationId xmlns:p14="http://schemas.microsoft.com/office/powerpoint/2010/main" val="3270382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93D04F01-20FC-4821-A1AE-C53F0CD118BE}" type="datetimeFigureOut">
              <a:rPr lang="nl-NL" smtClean="0"/>
              <a:t>4-10-2018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C6F68755-A919-4FB1-8B49-A8A4777A8E17}" type="slidenum">
              <a:rPr lang="nl-NL" smtClean="0"/>
              <a:t>‹#›</a:t>
            </a:fld>
            <a:endParaRPr lang="nl-NL"/>
          </a:p>
        </p:txBody>
      </p:sp>
    </p:spTree>
    <p:extLst>
      <p:ext uri="{BB962C8B-B14F-4D97-AF65-F5344CB8AC3E}">
        <p14:creationId xmlns:p14="http://schemas.microsoft.com/office/powerpoint/2010/main" val="4086350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D04F01-20FC-4821-A1AE-C53F0CD118BE}" type="datetimeFigureOut">
              <a:rPr lang="nl-NL" smtClean="0"/>
              <a:t>4-10-2018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C6F68755-A919-4FB1-8B49-A8A4777A8E17}" type="slidenum">
              <a:rPr lang="nl-NL" smtClean="0"/>
              <a:t>‹#›</a:t>
            </a:fld>
            <a:endParaRPr lang="nl-NL"/>
          </a:p>
        </p:txBody>
      </p:sp>
    </p:spTree>
    <p:extLst>
      <p:ext uri="{BB962C8B-B14F-4D97-AF65-F5344CB8AC3E}">
        <p14:creationId xmlns:p14="http://schemas.microsoft.com/office/powerpoint/2010/main" val="2535993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CF95C5F1-0795-4302-9630-4512682FC82C}" type="slidenum">
              <a:rPr lang="nl-NL" smtClean="0"/>
              <a:t>‹#›</a:t>
            </a:fld>
            <a:endParaRPr lang="nl-NL" dirty="0"/>
          </a:p>
        </p:txBody>
      </p:sp>
    </p:spTree>
    <p:extLst>
      <p:ext uri="{BB962C8B-B14F-4D97-AF65-F5344CB8AC3E}">
        <p14:creationId xmlns:p14="http://schemas.microsoft.com/office/powerpoint/2010/main" val="1431277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nl-NL"/>
              <a:t>Klik om stijl te bewerken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8" name="Date Placeholder 7"/>
          <p:cNvSpPr>
            <a:spLocks noGrp="1"/>
          </p:cNvSpPr>
          <p:nvPr>
            <p:ph type="dt" sz="half" idx="10"/>
          </p:nvPr>
        </p:nvSpPr>
        <p:spPr/>
        <p:txBody>
          <a:bodyPr/>
          <a:lstStyle/>
          <a:p>
            <a:fld id="{93D04F01-20FC-4821-A1AE-C53F0CD118BE}" type="datetimeFigureOut">
              <a:rPr lang="nl-NL" smtClean="0"/>
              <a:t>4-10-2018</a:t>
            </a:fld>
            <a:endParaRPr lang="nl-NL"/>
          </a:p>
        </p:txBody>
      </p:sp>
      <p:sp>
        <p:nvSpPr>
          <p:cNvPr id="9" name="Footer Placeholder 8"/>
          <p:cNvSpPr>
            <a:spLocks noGrp="1"/>
          </p:cNvSpPr>
          <p:nvPr>
            <p:ph type="ftr" sz="quarter" idx="11"/>
          </p:nvPr>
        </p:nvSpPr>
        <p:spPr/>
        <p:txBody>
          <a:bodyPr/>
          <a:lstStyle>
            <a:lvl1pPr algn="r">
              <a:defRPr/>
            </a:lvl1pPr>
          </a:lstStyle>
          <a:p>
            <a:endParaRPr lang="nl-NL"/>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C6F68755-A919-4FB1-8B49-A8A4777A8E17}" type="slidenum">
              <a:rPr lang="nl-NL" smtClean="0"/>
              <a:t>‹#›</a:t>
            </a:fld>
            <a:endParaRPr lang="nl-NL"/>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713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nl-NL"/>
              <a:t>Klik om stijl te bewerken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93D04F01-20FC-4821-A1AE-C53F0CD118BE}" type="datetimeFigureOut">
              <a:rPr lang="nl-NL" smtClean="0"/>
              <a:t>4-10-2018</a:t>
            </a:fld>
            <a:endParaRPr lang="nl-NL"/>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nl-NL"/>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C6F68755-A919-4FB1-8B49-A8A4777A8E17}" type="slidenum">
              <a:rPr lang="nl-NL" smtClean="0"/>
              <a:t>‹#›</a:t>
            </a:fld>
            <a:endParaRPr lang="nl-NL"/>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2240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D04F01-20FC-4821-A1AE-C53F0CD118BE}" type="datetimeFigureOut">
              <a:rPr lang="nl-NL" smtClean="0"/>
              <a:t>4-10-2018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F68755-A919-4FB1-8B49-A8A4777A8E17}" type="slidenum">
              <a:rPr lang="nl-NL" smtClean="0"/>
              <a:t>‹#›</a:t>
            </a:fld>
            <a:endParaRPr lang="nl-NL"/>
          </a:p>
        </p:txBody>
      </p:sp>
    </p:spTree>
    <p:extLst>
      <p:ext uri="{BB962C8B-B14F-4D97-AF65-F5344CB8AC3E}">
        <p14:creationId xmlns:p14="http://schemas.microsoft.com/office/powerpoint/2010/main" val="1574293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D04F01-20FC-4821-A1AE-C53F0CD118BE}" type="datetimeFigureOut">
              <a:rPr lang="nl-NL" smtClean="0"/>
              <a:t>4-10-2018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F68755-A919-4FB1-8B49-A8A4777A8E17}" type="slidenum">
              <a:rPr lang="nl-NL" smtClean="0"/>
              <a:t>‹#›</a:t>
            </a:fld>
            <a:endParaRPr lang="nl-NL"/>
          </a:p>
        </p:txBody>
      </p:sp>
    </p:spTree>
    <p:extLst>
      <p:ext uri="{BB962C8B-B14F-4D97-AF65-F5344CB8AC3E}">
        <p14:creationId xmlns:p14="http://schemas.microsoft.com/office/powerpoint/2010/main" val="3630469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ekstvak 3"/>
          <p:cNvSpPr txBox="1">
            <a:spLocks noChangeArrowheads="1"/>
          </p:cNvSpPr>
          <p:nvPr userDrawn="1"/>
        </p:nvSpPr>
        <p:spPr bwMode="auto">
          <a:xfrm>
            <a:off x="7802034" y="4862513"/>
            <a:ext cx="184731" cy="461665"/>
          </a:xfrm>
          <a:prstGeom prst="rect">
            <a:avLst/>
          </a:prstGeom>
          <a:noFill/>
          <a:ln>
            <a:noFill/>
          </a:ln>
          <a:extLst/>
        </p:spPr>
        <p:txBody>
          <a:bodyPr wrap="non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defRPr/>
            </a:pPr>
            <a:endParaRPr lang="nl-NL" sz="2400"/>
          </a:p>
        </p:txBody>
      </p:sp>
      <p:sp>
        <p:nvSpPr>
          <p:cNvPr id="2" name="Titel 1"/>
          <p:cNvSpPr>
            <a:spLocks noGrp="1"/>
          </p:cNvSpPr>
          <p:nvPr>
            <p:ph type="title"/>
          </p:nvPr>
        </p:nvSpPr>
        <p:spPr>
          <a:xfrm>
            <a:off x="527381" y="3068960"/>
            <a:ext cx="3840427" cy="936104"/>
          </a:xfrm>
          <a:prstGeom prst="rect">
            <a:avLst/>
          </a:prstGeom>
        </p:spPr>
        <p:txBody>
          <a:bodyPr anchor="b"/>
          <a:lstStyle>
            <a:lvl1pPr algn="l">
              <a:defRPr sz="2400" b="0" i="0" cap="all" baseline="0">
                <a:solidFill>
                  <a:schemeClr val="bg1"/>
                </a:solidFill>
                <a:latin typeface="Arial"/>
                <a:cs typeface="Arial"/>
              </a:defRPr>
            </a:lvl1pPr>
          </a:lstStyle>
          <a:p>
            <a:r>
              <a:rPr lang="nl-NL" dirty="0"/>
              <a:t>Titelstijl van model bewerken</a:t>
            </a:r>
          </a:p>
        </p:txBody>
      </p:sp>
      <p:sp>
        <p:nvSpPr>
          <p:cNvPr id="8" name="Tijdelijke aanduiding voor tekst 3"/>
          <p:cNvSpPr>
            <a:spLocks noGrp="1"/>
          </p:cNvSpPr>
          <p:nvPr>
            <p:ph type="body" sz="half" idx="10"/>
          </p:nvPr>
        </p:nvSpPr>
        <p:spPr>
          <a:xfrm>
            <a:off x="527382" y="6021288"/>
            <a:ext cx="5088565" cy="760238"/>
          </a:xfrm>
          <a:prstGeom prst="rect">
            <a:avLst/>
          </a:prstGeom>
        </p:spPr>
        <p:txBody>
          <a:bodyPr/>
          <a:lstStyle>
            <a:lvl1pPr marL="0" indent="0">
              <a:buNone/>
              <a:defRPr sz="1400">
                <a:solidFill>
                  <a:srgbClr val="CC0033"/>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om de tekststijl van het model te bewerken</a:t>
            </a:r>
          </a:p>
          <a:p>
            <a:pPr lvl="1"/>
            <a:r>
              <a:rPr lang="nl-NL" dirty="0"/>
              <a:t>Tweede niveau</a:t>
            </a:r>
          </a:p>
        </p:txBody>
      </p:sp>
    </p:spTree>
    <p:extLst>
      <p:ext uri="{BB962C8B-B14F-4D97-AF65-F5344CB8AC3E}">
        <p14:creationId xmlns:p14="http://schemas.microsoft.com/office/powerpoint/2010/main" val="4065619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19668" y="0"/>
            <a:ext cx="10657417" cy="1143000"/>
          </a:xfrm>
          <a:prstGeom prst="rect">
            <a:avLst/>
          </a:prstGeom>
        </p:spPr>
        <p:txBody>
          <a:bodyPr/>
          <a:lstStyle/>
          <a:p>
            <a:r>
              <a:rPr lang="nl-NL" dirty="0"/>
              <a:t>Klik om de stijl te bewerken</a:t>
            </a:r>
          </a:p>
        </p:txBody>
      </p:sp>
      <p:sp>
        <p:nvSpPr>
          <p:cNvPr id="4" name="Content Placeholder 3"/>
          <p:cNvSpPr>
            <a:spLocks noGrp="1" noChangeArrowheads="1"/>
          </p:cNvSpPr>
          <p:nvPr>
            <p:ph idx="1"/>
          </p:nvPr>
        </p:nvSpPr>
        <p:spPr bwMode="auto">
          <a:xfrm>
            <a:off x="719667" y="1471613"/>
            <a:ext cx="10687051" cy="3973611"/>
          </a:xfrm>
          <a:prstGeom prst="rect">
            <a:avLst/>
          </a:prstGeom>
          <a:noFill/>
          <a:ln>
            <a:noFill/>
          </a:ln>
          <a:effectLst/>
          <a:extLst/>
        </p:spPr>
        <p:txBody>
          <a:bodyPr/>
          <a:lstStyle>
            <a:lvl1pPr>
              <a:defRPr>
                <a:latin typeface="Arial"/>
              </a:defRPr>
            </a:lvl1pPr>
          </a:lstStyle>
          <a:p>
            <a:pPr lvl="0"/>
            <a:endParaRPr lang="en-US" noProof="0" dirty="0"/>
          </a:p>
        </p:txBody>
      </p:sp>
    </p:spTree>
    <p:extLst>
      <p:ext uri="{BB962C8B-B14F-4D97-AF65-F5344CB8AC3E}">
        <p14:creationId xmlns:p14="http://schemas.microsoft.com/office/powerpoint/2010/main" val="3438516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ekstvak 5"/>
          <p:cNvSpPr txBox="1">
            <a:spLocks noChangeArrowheads="1"/>
          </p:cNvSpPr>
          <p:nvPr userDrawn="1"/>
        </p:nvSpPr>
        <p:spPr bwMode="auto">
          <a:xfrm>
            <a:off x="10839451" y="600233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defRPr/>
            </a:pPr>
            <a:endParaRPr lang="nl-NL" sz="2400">
              <a:solidFill>
                <a:srgbClr val="000000"/>
              </a:solidFill>
            </a:endParaRPr>
          </a:p>
        </p:txBody>
      </p:sp>
      <p:sp>
        <p:nvSpPr>
          <p:cNvPr id="4" name="Content Placeholder 3"/>
          <p:cNvSpPr>
            <a:spLocks noGrp="1" noChangeArrowheads="1"/>
          </p:cNvSpPr>
          <p:nvPr>
            <p:ph idx="1"/>
          </p:nvPr>
        </p:nvSpPr>
        <p:spPr bwMode="auto">
          <a:xfrm>
            <a:off x="719667" y="1471613"/>
            <a:ext cx="10687051" cy="3973611"/>
          </a:xfrm>
          <a:prstGeom prst="rect">
            <a:avLst/>
          </a:prstGeom>
          <a:noFill/>
          <a:ln>
            <a:noFill/>
          </a:ln>
          <a:effectLst/>
          <a:extLst/>
        </p:spPr>
        <p:txBody>
          <a:bodyPr/>
          <a:lstStyle>
            <a:lvl1pPr>
              <a:defRPr>
                <a:latin typeface="Arial"/>
              </a:defRPr>
            </a:lvl1pPr>
          </a:lstStyle>
          <a:p>
            <a:pPr lvl="0"/>
            <a:endParaRPr lang="en-US" noProof="0" dirty="0"/>
          </a:p>
        </p:txBody>
      </p:sp>
    </p:spTree>
    <p:extLst>
      <p:ext uri="{BB962C8B-B14F-4D97-AF65-F5344CB8AC3E}">
        <p14:creationId xmlns:p14="http://schemas.microsoft.com/office/powerpoint/2010/main" val="552830734"/>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0" y="0"/>
            <a:ext cx="12192000" cy="450912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a:t>Sleep de afbeelding naar de tijdelijke aanduiding of klik op het pictogram als u een afbeelding wilt toevoegen</a:t>
            </a:r>
          </a:p>
        </p:txBody>
      </p:sp>
      <p:sp>
        <p:nvSpPr>
          <p:cNvPr id="4" name="Tijdelijke aanduiding voor titel 1"/>
          <p:cNvSpPr>
            <a:spLocks noGrp="1"/>
          </p:cNvSpPr>
          <p:nvPr>
            <p:ph type="title"/>
          </p:nvPr>
        </p:nvSpPr>
        <p:spPr bwMode="auto">
          <a:xfrm>
            <a:off x="527381" y="5733257"/>
            <a:ext cx="11664619" cy="1124743"/>
          </a:xfrm>
          <a:prstGeom prst="rect">
            <a:avLst/>
          </a:prstGeom>
          <a:noFill/>
          <a:ln>
            <a:noFill/>
          </a:ln>
          <a:extLst/>
        </p:spPr>
        <p:txBody>
          <a:bodyPr/>
          <a:lstStyle/>
          <a:p>
            <a:pPr lvl="0"/>
            <a:r>
              <a:rPr lang="nl-NL" dirty="0"/>
              <a:t>Titelstijl van model bewerken</a:t>
            </a:r>
          </a:p>
        </p:txBody>
      </p:sp>
    </p:spTree>
    <p:extLst>
      <p:ext uri="{BB962C8B-B14F-4D97-AF65-F5344CB8AC3E}">
        <p14:creationId xmlns:p14="http://schemas.microsoft.com/office/powerpoint/2010/main" val="2975081853"/>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pic>
        <p:nvPicPr>
          <p:cNvPr id="5" name="Afbeelding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9800" y="1628775"/>
            <a:ext cx="42333"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sz="half" idx="1"/>
          </p:nvPr>
        </p:nvSpPr>
        <p:spPr>
          <a:xfrm>
            <a:off x="815413" y="1700809"/>
            <a:ext cx="4992555" cy="4525963"/>
          </a:xfrm>
          <a:prstGeom prst="rect">
            <a:avLst/>
          </a:prstGeom>
        </p:spPr>
        <p:txBody>
          <a:bodyPr>
            <a:normAutofit/>
          </a:bodyPr>
          <a:lstStyle>
            <a:lvl1pPr>
              <a:buClr>
                <a:schemeClr val="accent4"/>
              </a:buClr>
              <a:buFont typeface="Lucida Grande"/>
              <a:buChar char="▸"/>
              <a:defRPr sz="1800">
                <a:latin typeface="Arial"/>
              </a:defRPr>
            </a:lvl1pPr>
            <a:lvl2pPr marL="922338" indent="-200025">
              <a:buClr>
                <a:schemeClr val="accent4"/>
              </a:buClr>
              <a:buFont typeface="Lucida Grande"/>
              <a:buChar char="▸"/>
              <a:defRPr sz="1600">
                <a:latin typeface="Arial"/>
              </a:defRPr>
            </a:lvl2pPr>
            <a:lvl3pPr marL="1330325" indent="-228600">
              <a:buClr>
                <a:schemeClr val="accent4"/>
              </a:buClr>
              <a:buFont typeface="Lucida Grande"/>
              <a:buChar char="▸"/>
              <a:defRPr sz="1400">
                <a:latin typeface="Arial"/>
              </a:defRPr>
            </a:lvl3pPr>
            <a:lvl4pPr marL="1738313" indent="-228600">
              <a:buClr>
                <a:schemeClr val="accent4"/>
              </a:buClr>
              <a:buFont typeface="Lucida Grande"/>
              <a:buChar char="▸"/>
              <a:defRPr sz="1400"/>
            </a:lvl4pPr>
            <a:lvl5pPr>
              <a:defRPr sz="18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6384032" y="1700809"/>
            <a:ext cx="4992555" cy="4525963"/>
          </a:xfrm>
          <a:prstGeom prst="rect">
            <a:avLst/>
          </a:prstGeom>
        </p:spPr>
        <p:txBody>
          <a:bodyPr>
            <a:normAutofit/>
          </a:bodyPr>
          <a:lstStyle>
            <a:lvl1pPr>
              <a:buClr>
                <a:schemeClr val="accent4"/>
              </a:buClr>
              <a:buFont typeface="Lucida Grande"/>
              <a:buChar char="▸"/>
              <a:defRPr sz="1800">
                <a:latin typeface="Arial"/>
              </a:defRPr>
            </a:lvl1pPr>
            <a:lvl2pPr marL="922338" indent="-200025">
              <a:buClr>
                <a:schemeClr val="accent4"/>
              </a:buClr>
              <a:buFont typeface="Lucida Grande"/>
              <a:buChar char="▸"/>
              <a:defRPr sz="1600">
                <a:latin typeface="Arial"/>
              </a:defRPr>
            </a:lvl2pPr>
            <a:lvl3pPr marL="1330325" indent="-228600">
              <a:buClr>
                <a:schemeClr val="accent4"/>
              </a:buClr>
              <a:buFont typeface="Lucida Grande"/>
              <a:buChar char="▸"/>
              <a:defRPr sz="1400">
                <a:latin typeface="Arial"/>
              </a:defRPr>
            </a:lvl3pPr>
            <a:lvl4pPr marL="1738313" indent="-228600">
              <a:buClr>
                <a:schemeClr val="accent4"/>
              </a:buClr>
              <a:buFont typeface="Lucida Grande"/>
              <a:buChar char="▸"/>
              <a:defRPr sz="1400"/>
            </a:lvl4pPr>
            <a:lvl5pPr>
              <a:defRPr sz="18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6" name="Titel 1"/>
          <p:cNvSpPr>
            <a:spLocks noGrp="1"/>
          </p:cNvSpPr>
          <p:nvPr>
            <p:ph type="title"/>
          </p:nvPr>
        </p:nvSpPr>
        <p:spPr>
          <a:xfrm>
            <a:off x="815181" y="0"/>
            <a:ext cx="10657417" cy="1143000"/>
          </a:xfrm>
          <a:prstGeom prst="rect">
            <a:avLst/>
          </a:prstGeom>
        </p:spPr>
        <p:txBody>
          <a:bodyPr/>
          <a:lstStyle>
            <a:lvl1pPr>
              <a:defRPr>
                <a:solidFill>
                  <a:srgbClr val="CF0033"/>
                </a:solidFill>
              </a:defRPr>
            </a:lvl1pPr>
          </a:lstStyle>
          <a:p>
            <a:r>
              <a:rPr lang="nl-NL" dirty="0"/>
              <a:t>Klik om de stijl te bewerken</a:t>
            </a:r>
          </a:p>
        </p:txBody>
      </p:sp>
    </p:spTree>
    <p:extLst>
      <p:ext uri="{BB962C8B-B14F-4D97-AF65-F5344CB8AC3E}">
        <p14:creationId xmlns:p14="http://schemas.microsoft.com/office/powerpoint/2010/main" val="2648265438"/>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fbeelding met bijschrift">
    <p:spTree>
      <p:nvGrpSpPr>
        <p:cNvPr id="1" name=""/>
        <p:cNvGrpSpPr/>
        <p:nvPr/>
      </p:nvGrpSpPr>
      <p:grpSpPr>
        <a:xfrm>
          <a:off x="0" y="0"/>
          <a:ext cx="0" cy="0"/>
          <a:chOff x="0" y="0"/>
          <a:chExt cx="0" cy="0"/>
        </a:xfrm>
      </p:grpSpPr>
      <p:sp>
        <p:nvSpPr>
          <p:cNvPr id="4" name="Tekstvak 2"/>
          <p:cNvSpPr txBox="1">
            <a:spLocks noChangeArrowheads="1"/>
          </p:cNvSpPr>
          <p:nvPr userDrawn="1"/>
        </p:nvSpPr>
        <p:spPr bwMode="auto">
          <a:xfrm>
            <a:off x="7802034" y="4862513"/>
            <a:ext cx="184731" cy="461665"/>
          </a:xfrm>
          <a:prstGeom prst="rect">
            <a:avLst/>
          </a:prstGeom>
          <a:noFill/>
          <a:ln>
            <a:noFill/>
          </a:ln>
          <a:extLst/>
        </p:spPr>
        <p:txBody>
          <a:bodyPr wrap="non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defRPr/>
            </a:pPr>
            <a:endParaRPr lang="nl-NL" sz="2400">
              <a:solidFill>
                <a:srgbClr val="000000"/>
              </a:solidFill>
            </a:endParaRPr>
          </a:p>
        </p:txBody>
      </p:sp>
      <p:sp>
        <p:nvSpPr>
          <p:cNvPr id="2" name="Titel 1"/>
          <p:cNvSpPr>
            <a:spLocks noGrp="1"/>
          </p:cNvSpPr>
          <p:nvPr>
            <p:ph type="title"/>
          </p:nvPr>
        </p:nvSpPr>
        <p:spPr>
          <a:xfrm>
            <a:off x="527381" y="3068960"/>
            <a:ext cx="3840427" cy="936104"/>
          </a:xfrm>
          <a:prstGeom prst="rect">
            <a:avLst/>
          </a:prstGeom>
        </p:spPr>
        <p:txBody>
          <a:bodyPr anchor="b"/>
          <a:lstStyle>
            <a:lvl1pPr algn="l">
              <a:defRPr sz="2400" b="0" i="0" cap="all" baseline="0">
                <a:solidFill>
                  <a:schemeClr val="bg1"/>
                </a:solidFill>
                <a:latin typeface="Arial"/>
                <a:cs typeface="Arial"/>
              </a:defRPr>
            </a:lvl1pPr>
          </a:lstStyle>
          <a:p>
            <a:r>
              <a:rPr lang="nl-NL" dirty="0"/>
              <a:t>Titelstijl van model bewerken</a:t>
            </a:r>
          </a:p>
        </p:txBody>
      </p:sp>
      <p:sp>
        <p:nvSpPr>
          <p:cNvPr id="8" name="Tijdelijke aanduiding voor tekst 3"/>
          <p:cNvSpPr>
            <a:spLocks noGrp="1"/>
          </p:cNvSpPr>
          <p:nvPr>
            <p:ph type="body" sz="half" idx="10"/>
          </p:nvPr>
        </p:nvSpPr>
        <p:spPr>
          <a:xfrm>
            <a:off x="527382" y="6021288"/>
            <a:ext cx="5088565" cy="760238"/>
          </a:xfrm>
          <a:prstGeom prst="rect">
            <a:avLst/>
          </a:prstGeom>
        </p:spPr>
        <p:txBody>
          <a:bodyPr/>
          <a:lstStyle>
            <a:lvl1pPr marL="0" indent="0">
              <a:buNone/>
              <a:defRPr sz="1400">
                <a:solidFill>
                  <a:srgbClr val="CC0033"/>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om de tekststijl van het model te bewerken</a:t>
            </a:r>
          </a:p>
          <a:p>
            <a:pPr lvl="1"/>
            <a:r>
              <a:rPr lang="nl-NL" dirty="0"/>
              <a:t>Tweede niveau</a:t>
            </a:r>
          </a:p>
        </p:txBody>
      </p:sp>
    </p:spTree>
    <p:extLst>
      <p:ext uri="{BB962C8B-B14F-4D97-AF65-F5344CB8AC3E}">
        <p14:creationId xmlns:p14="http://schemas.microsoft.com/office/powerpoint/2010/main" val="3101269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nl-NL"/>
              <a:t>Klik om stijl te bewerken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CF95C5F1-0795-4302-9630-4512682FC82C}" type="slidenum">
              <a:rPr lang="nl-NL" smtClean="0"/>
              <a:t>‹#›</a:t>
            </a:fld>
            <a:endParaRPr lang="nl-NL" dirty="0"/>
          </a:p>
        </p:txBody>
      </p:sp>
    </p:spTree>
    <p:extLst>
      <p:ext uri="{BB962C8B-B14F-4D97-AF65-F5344CB8AC3E}">
        <p14:creationId xmlns:p14="http://schemas.microsoft.com/office/powerpoint/2010/main" val="2305037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600" y="6356351"/>
            <a:ext cx="2844800" cy="365125"/>
          </a:xfrm>
          <a:prstGeom prst="rect">
            <a:avLst/>
          </a:prstGeom>
        </p:spPr>
        <p:txBody>
          <a:bodyPr/>
          <a:lstStyle>
            <a:lvl1pPr>
              <a:defRPr/>
            </a:lvl1pPr>
          </a:lstStyle>
          <a:p>
            <a:pPr>
              <a:defRPr/>
            </a:pPr>
            <a:fld id="{0951D4A2-0A20-4BB5-9CAE-F57776ACCA08}" type="datetimeFigureOut">
              <a:rPr lang="nl-NL">
                <a:solidFill>
                  <a:srgbClr val="000000"/>
                </a:solidFill>
                <a:ea typeface="MS PGothic" panose="020B0600070205080204" pitchFamily="34" charset="-128"/>
              </a:rPr>
              <a:pPr>
                <a:defRPr/>
              </a:pPr>
              <a:t>4-10-2018</a:t>
            </a:fld>
            <a:endParaRPr lang="nl-NL">
              <a:solidFill>
                <a:srgbClr val="000000"/>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nl-NL">
              <a:solidFill>
                <a:srgbClr val="000000"/>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57E532C-DBED-479F-9DB1-F31461B84E32}" type="slidenum">
              <a:rPr lang="nl-NL" altLang="nl-NL">
                <a:solidFill>
                  <a:srgbClr val="000000"/>
                </a:solidFill>
                <a:ea typeface="MS PGothic" panose="020B0600070205080204" pitchFamily="34" charset="-128"/>
              </a:rPr>
              <a:pPr>
                <a:defRPr/>
              </a:pPr>
              <a:t>‹#›</a:t>
            </a:fld>
            <a:endParaRPr lang="nl-NL" altLang="nl-NL">
              <a:solidFill>
                <a:srgbClr val="000000"/>
              </a:solidFill>
              <a:ea typeface="MS PGothic" panose="020B0600070205080204" pitchFamily="34" charset="-128"/>
            </a:endParaRPr>
          </a:p>
        </p:txBody>
      </p:sp>
    </p:spTree>
    <p:extLst>
      <p:ext uri="{BB962C8B-B14F-4D97-AF65-F5344CB8AC3E}">
        <p14:creationId xmlns:p14="http://schemas.microsoft.com/office/powerpoint/2010/main" val="2034146537"/>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lvl1pPr>
              <a:defRPr/>
            </a:lvl1pPr>
          </a:lstStyle>
          <a:p>
            <a:pPr>
              <a:defRPr/>
            </a:pPr>
            <a:fld id="{CF7912DA-621D-4F31-9EE0-FEDEE7481449}" type="datetimeFigureOut">
              <a:rPr lang="nl-NL">
                <a:solidFill>
                  <a:srgbClr val="000000"/>
                </a:solidFill>
                <a:ea typeface="MS PGothic" panose="020B0600070205080204" pitchFamily="34" charset="-128"/>
              </a:rPr>
              <a:pPr>
                <a:defRPr/>
              </a:pPr>
              <a:t>4-10-2018</a:t>
            </a:fld>
            <a:endParaRPr lang="nl-NL">
              <a:solidFill>
                <a:srgbClr val="000000"/>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nl-NL">
              <a:solidFill>
                <a:srgbClr val="000000"/>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49C8E44-687A-4313-8681-22AFDB02D6F5}" type="slidenum">
              <a:rPr lang="nl-NL">
                <a:solidFill>
                  <a:srgbClr val="000000"/>
                </a:solidFill>
                <a:ea typeface="MS PGothic" panose="020B0600070205080204" pitchFamily="34" charset="-128"/>
              </a:rPr>
              <a:pPr>
                <a:defRPr/>
              </a:pPr>
              <a:t>‹#›</a:t>
            </a:fld>
            <a:endParaRPr lang="nl-NL">
              <a:solidFill>
                <a:srgbClr val="000000"/>
              </a:solidFill>
              <a:ea typeface="MS PGothic" panose="020B0600070205080204" pitchFamily="34" charset="-128"/>
            </a:endParaRPr>
          </a:p>
        </p:txBody>
      </p:sp>
    </p:spTree>
    <p:extLst>
      <p:ext uri="{BB962C8B-B14F-4D97-AF65-F5344CB8AC3E}">
        <p14:creationId xmlns:p14="http://schemas.microsoft.com/office/powerpoint/2010/main" val="2096794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19668" y="0"/>
            <a:ext cx="10657417" cy="1143000"/>
          </a:xfrm>
          <a:prstGeom prst="rect">
            <a:avLst/>
          </a:prstGeom>
        </p:spPr>
        <p:txBody>
          <a:bodyPr/>
          <a:lstStyle/>
          <a:p>
            <a:r>
              <a:rPr lang="nl-NL" dirty="0"/>
              <a:t>Klik om de stijl te bewerken</a:t>
            </a:r>
          </a:p>
        </p:txBody>
      </p:sp>
      <p:sp>
        <p:nvSpPr>
          <p:cNvPr id="4" name="Content Placeholder 3"/>
          <p:cNvSpPr>
            <a:spLocks noGrp="1" noChangeArrowheads="1"/>
          </p:cNvSpPr>
          <p:nvPr>
            <p:ph idx="1"/>
          </p:nvPr>
        </p:nvSpPr>
        <p:spPr bwMode="auto">
          <a:xfrm>
            <a:off x="719667" y="1471613"/>
            <a:ext cx="10687051" cy="3973611"/>
          </a:xfrm>
          <a:prstGeom prst="rect">
            <a:avLst/>
          </a:prstGeom>
          <a:noFill/>
          <a:ln>
            <a:noFill/>
          </a:ln>
          <a:effectLst/>
          <a:extLst/>
        </p:spPr>
        <p:txBody>
          <a:bodyPr/>
          <a:lstStyle>
            <a:lvl1pPr>
              <a:defRPr>
                <a:latin typeface="Arial"/>
              </a:defRPr>
            </a:lvl1pPr>
          </a:lstStyle>
          <a:p>
            <a:pPr lvl="0"/>
            <a:endParaRPr lang="en-US" noProof="0" dirty="0"/>
          </a:p>
        </p:txBody>
      </p:sp>
    </p:spTree>
    <p:extLst>
      <p:ext uri="{BB962C8B-B14F-4D97-AF65-F5344CB8AC3E}">
        <p14:creationId xmlns:p14="http://schemas.microsoft.com/office/powerpoint/2010/main" val="91712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03BF825-9730-48AB-B50E-C94B31060C23}" type="datetimeFigureOut">
              <a:rPr lang="nl-NL" smtClean="0"/>
              <a:t>4-10-2018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DF20419-40BA-4495-8E1A-5E84D6D81071}" type="slidenum">
              <a:rPr lang="nl-NL" smtClean="0"/>
              <a:t>‹#›</a:t>
            </a:fld>
            <a:endParaRPr lang="nl-NL"/>
          </a:p>
        </p:txBody>
      </p:sp>
    </p:spTree>
    <p:extLst>
      <p:ext uri="{BB962C8B-B14F-4D97-AF65-F5344CB8AC3E}">
        <p14:creationId xmlns:p14="http://schemas.microsoft.com/office/powerpoint/2010/main" val="3519999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3" name="Tekstvak 5"/>
          <p:cNvSpPr txBox="1">
            <a:spLocks noChangeArrowheads="1"/>
          </p:cNvSpPr>
          <p:nvPr userDrawn="1"/>
        </p:nvSpPr>
        <p:spPr bwMode="auto">
          <a:xfrm>
            <a:off x="10839451" y="600233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defRPr/>
            </a:pPr>
            <a:endParaRPr lang="nl-NL" sz="2400"/>
          </a:p>
        </p:txBody>
      </p:sp>
      <p:sp>
        <p:nvSpPr>
          <p:cNvPr id="4" name="Content Placeholder 3"/>
          <p:cNvSpPr>
            <a:spLocks noGrp="1" noChangeArrowheads="1"/>
          </p:cNvSpPr>
          <p:nvPr>
            <p:ph idx="1"/>
          </p:nvPr>
        </p:nvSpPr>
        <p:spPr bwMode="auto">
          <a:xfrm>
            <a:off x="719667" y="1471613"/>
            <a:ext cx="10687051" cy="3973611"/>
          </a:xfrm>
          <a:prstGeom prst="rect">
            <a:avLst/>
          </a:prstGeom>
          <a:noFill/>
          <a:ln>
            <a:noFill/>
          </a:ln>
          <a:effectLst/>
          <a:extLst/>
        </p:spPr>
        <p:txBody>
          <a:bodyPr/>
          <a:lstStyle>
            <a:lvl1pPr>
              <a:defRPr>
                <a:latin typeface="Arial"/>
              </a:defRPr>
            </a:lvl1pPr>
          </a:lstStyle>
          <a:p>
            <a:pPr lvl="0"/>
            <a:endParaRPr lang="en-US" noProof="0" dirty="0"/>
          </a:p>
        </p:txBody>
      </p:sp>
    </p:spTree>
    <p:extLst>
      <p:ext uri="{BB962C8B-B14F-4D97-AF65-F5344CB8AC3E}">
        <p14:creationId xmlns:p14="http://schemas.microsoft.com/office/powerpoint/2010/main" val="174063910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CF95C5F1-0795-4302-9630-4512682FC82C}" type="slidenum">
              <a:rPr lang="nl-NL" smtClean="0"/>
              <a:t>‹#›</a:t>
            </a:fld>
            <a:endParaRPr lang="nl-NL" dirty="0"/>
          </a:p>
        </p:txBody>
      </p:sp>
    </p:spTree>
    <p:extLst>
      <p:ext uri="{BB962C8B-B14F-4D97-AF65-F5344CB8AC3E}">
        <p14:creationId xmlns:p14="http://schemas.microsoft.com/office/powerpoint/2010/main" val="19529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45127" y="2507550"/>
            <a:ext cx="5156200" cy="36805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7550"/>
            <a:ext cx="5181601" cy="36805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CF95C5F1-0795-4302-9630-4512682FC82C}" type="slidenum">
              <a:rPr lang="nl-NL" smtClean="0"/>
              <a:t>‹#›</a:t>
            </a:fld>
            <a:endParaRPr lang="nl-NL" dirty="0"/>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307342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CF95C5F1-0795-4302-9630-4512682FC82C}" type="slidenum">
              <a:rPr lang="nl-NL" smtClean="0"/>
              <a:t>‹#›</a:t>
            </a:fld>
            <a:endParaRPr lang="nl-NL" dirty="0"/>
          </a:p>
        </p:txBody>
      </p:sp>
      <p:sp>
        <p:nvSpPr>
          <p:cNvPr id="6" name="Title 5"/>
          <p:cNvSpPr>
            <a:spLocks noGrp="1"/>
          </p:cNvSpPr>
          <p:nvPr>
            <p:ph type="title"/>
          </p:nvPr>
        </p:nvSpPr>
        <p:spPr/>
        <p:txBody>
          <a:bodyPr/>
          <a:lstStyle/>
          <a:p>
            <a:r>
              <a:rPr lang="nl-NL"/>
              <a:t>Klik om stijl te bewerken</a:t>
            </a:r>
            <a:endParaRPr lang="en-US"/>
          </a:p>
        </p:txBody>
      </p:sp>
    </p:spTree>
    <p:extLst>
      <p:ext uri="{BB962C8B-B14F-4D97-AF65-F5344CB8AC3E}">
        <p14:creationId xmlns:p14="http://schemas.microsoft.com/office/powerpoint/2010/main" val="144822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4" name="Slide Number Placeholder 3"/>
          <p:cNvSpPr>
            <a:spLocks noGrp="1"/>
          </p:cNvSpPr>
          <p:nvPr>
            <p:ph type="sldNum" sz="quarter" idx="12"/>
          </p:nvPr>
        </p:nvSpPr>
        <p:spPr/>
        <p:txBody>
          <a:bodyPr/>
          <a:lstStyle/>
          <a:p>
            <a:fld id="{CF95C5F1-0795-4302-9630-4512682FC82C}" type="slidenum">
              <a:rPr lang="nl-NL" smtClean="0"/>
              <a:t>‹#›</a:t>
            </a:fld>
            <a:endParaRPr lang="nl-NL" dirty="0"/>
          </a:p>
        </p:txBody>
      </p:sp>
    </p:spTree>
    <p:extLst>
      <p:ext uri="{BB962C8B-B14F-4D97-AF65-F5344CB8AC3E}">
        <p14:creationId xmlns:p14="http://schemas.microsoft.com/office/powerpoint/2010/main" val="2584788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nl-NL"/>
              <a:t>Klik om stijl te bewerken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CF95C5F1-0795-4302-9630-4512682FC82C}" type="slidenum">
              <a:rPr lang="nl-NL" smtClean="0"/>
              <a:t>‹#›</a:t>
            </a:fld>
            <a:endParaRPr lang="nl-NL" dirty="0"/>
          </a:p>
        </p:txBody>
      </p:sp>
    </p:spTree>
    <p:extLst>
      <p:ext uri="{BB962C8B-B14F-4D97-AF65-F5344CB8AC3E}">
        <p14:creationId xmlns:p14="http://schemas.microsoft.com/office/powerpoint/2010/main" val="253306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nl-NL"/>
              <a:t>Klik om stijl te bewerken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C972D0D7-4DE4-4CF4-9295-E92EFE5ABDB9}" type="datetimeFigureOut">
              <a:rPr lang="nl-NL" smtClean="0"/>
              <a:t>4-10-2018</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CF95C5F1-0795-4302-9630-4512682FC82C}" type="slidenum">
              <a:rPr lang="nl-NL" smtClean="0"/>
              <a:t>‹#›</a:t>
            </a:fld>
            <a:endParaRPr lang="nl-NL" dirty="0"/>
          </a:p>
        </p:txBody>
      </p:sp>
    </p:spTree>
    <p:extLst>
      <p:ext uri="{BB962C8B-B14F-4D97-AF65-F5344CB8AC3E}">
        <p14:creationId xmlns:p14="http://schemas.microsoft.com/office/powerpoint/2010/main" val="1065992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25.xml"/><Relationship Id="rId5" Type="http://schemas.openxmlformats.org/officeDocument/2006/relationships/image" Target="../media/image7.jpeg"/><Relationship Id="rId4" Type="http://schemas.openxmlformats.org/officeDocument/2006/relationships/image" Target="../media/image6.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eg"/><Relationship Id="rId5" Type="http://schemas.openxmlformats.org/officeDocument/2006/relationships/slideLayout" Target="../slideLayouts/slideLayout30.xml"/><Relationship Id="rId10" Type="http://schemas.openxmlformats.org/officeDocument/2006/relationships/image" Target="../media/image10.jpeg"/><Relationship Id="rId4" Type="http://schemas.openxmlformats.org/officeDocument/2006/relationships/slideLayout" Target="../slideLayouts/slideLayout29.xml"/><Relationship Id="rId9" Type="http://schemas.openxmlformats.org/officeDocument/2006/relationships/image" Target="../media/image9.emf"/></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7.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6.emf"/><Relationship Id="rId5" Type="http://schemas.openxmlformats.org/officeDocument/2006/relationships/image" Target="../media/image5.jpe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C972D0D7-4DE4-4CF4-9295-E92EFE5ABDB9}" type="datetimeFigureOut">
              <a:rPr lang="nl-NL" smtClean="0"/>
              <a:t>4-10-2018</a:t>
            </a:fld>
            <a:endParaRPr lang="nl-NL"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nl-NL"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CF95C5F1-0795-4302-9630-4512682FC82C}" type="slidenum">
              <a:rPr lang="nl-NL" smtClean="0"/>
              <a:t>‹#›</a:t>
            </a:fld>
            <a:endParaRPr lang="nl-NL" dirty="0"/>
          </a:p>
        </p:txBody>
      </p:sp>
    </p:spTree>
    <p:extLst>
      <p:ext uri="{BB962C8B-B14F-4D97-AF65-F5344CB8AC3E}">
        <p14:creationId xmlns:p14="http://schemas.microsoft.com/office/powerpoint/2010/main" val="27525669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3D04F01-20FC-4821-A1AE-C53F0CD118BE}" type="datetimeFigureOut">
              <a:rPr lang="nl-NL" smtClean="0"/>
              <a:t>4-10-2018</a:t>
            </a:fld>
            <a:endParaRPr lang="nl-NL"/>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nl-NL"/>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C6F68755-A919-4FB1-8B49-A8A4777A8E17}" type="slidenum">
              <a:rPr lang="nl-NL" smtClean="0"/>
              <a:t>‹#›</a:t>
            </a:fld>
            <a:endParaRPr lang="nl-NL"/>
          </a:p>
        </p:txBody>
      </p:sp>
    </p:spTree>
    <p:extLst>
      <p:ext uri="{BB962C8B-B14F-4D97-AF65-F5344CB8AC3E}">
        <p14:creationId xmlns:p14="http://schemas.microsoft.com/office/powerpoint/2010/main" val="377374541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Afbeelding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84167" y="5713413"/>
            <a:ext cx="2868084"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572329"/>
      </p:ext>
    </p:extLst>
  </p:cSld>
  <p:clrMap bg1="lt1" tx1="dk1" bg2="lt2" tx2="dk2" accent1="accent1" accent2="accent2" accent3="accent3" accent4="accent4" accent5="accent5" accent6="accent6" hlink="hlink" folHlink="folHlink"/>
  <p:sldLayoutIdLst>
    <p:sldLayoutId id="2147483751" r:id="rId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Afbeelding 1" descr="HR_PPT7.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jdelijke aanduiding voor titel 1"/>
          <p:cNvSpPr>
            <a:spLocks noGrp="1"/>
          </p:cNvSpPr>
          <p:nvPr>
            <p:ph type="title"/>
          </p:nvPr>
        </p:nvSpPr>
        <p:spPr bwMode="auto">
          <a:xfrm>
            <a:off x="787400" y="0"/>
            <a:ext cx="109728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Titelstijl van model bewerken</a:t>
            </a:r>
          </a:p>
        </p:txBody>
      </p:sp>
      <p:pic>
        <p:nvPicPr>
          <p:cNvPr id="3076" name="Afbeelding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79100" y="5711825"/>
            <a:ext cx="1085851"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351687"/>
      </p:ext>
    </p:extLst>
  </p:cSld>
  <p:clrMap bg1="lt1" tx1="dk1" bg2="lt2" tx2="dk2" accent1="accent1" accent2="accent2" accent3="accent3" accent4="accent4" accent5="accent5" accent6="accent6" hlink="hlink" folHlink="folHlink"/>
  <p:sldLayoutIdLst>
    <p:sldLayoutId id="2147483753" r:id="rId1"/>
  </p:sldLayoutIdLst>
  <p:txStyles>
    <p:titleStyle>
      <a:lvl1pPr algn="l" rtl="0" eaLnBrk="0" fontAlgn="base" hangingPunct="0">
        <a:spcBef>
          <a:spcPct val="0"/>
        </a:spcBef>
        <a:spcAft>
          <a:spcPct val="0"/>
        </a:spcAft>
        <a:defRPr sz="2600">
          <a:solidFill>
            <a:schemeClr val="bg1"/>
          </a:solidFill>
          <a:latin typeface="Arial"/>
          <a:ea typeface="ＭＳ Ｐゴシック" panose="020B0600070205080204" pitchFamily="34" charset="-128"/>
          <a:cs typeface="ＭＳ Ｐゴシック" charset="0"/>
        </a:defRPr>
      </a:lvl1pPr>
      <a:lvl2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2pPr>
      <a:lvl3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3pPr>
      <a:lvl4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4pPr>
      <a:lvl5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5pPr>
      <a:lvl6pPr marL="457200" algn="l" rtl="0" fontAlgn="base">
        <a:spcBef>
          <a:spcPct val="0"/>
        </a:spcBef>
        <a:spcAft>
          <a:spcPct val="0"/>
        </a:spcAft>
        <a:defRPr sz="2600" b="1">
          <a:solidFill>
            <a:schemeClr val="tx2"/>
          </a:solidFill>
          <a:latin typeface="Verdana" pitchFamily="34" charset="0"/>
          <a:ea typeface="ＭＳ Ｐゴシック" pitchFamily="-48" charset="-128"/>
        </a:defRPr>
      </a:lvl6pPr>
      <a:lvl7pPr marL="914400" algn="l" rtl="0" fontAlgn="base">
        <a:spcBef>
          <a:spcPct val="0"/>
        </a:spcBef>
        <a:spcAft>
          <a:spcPct val="0"/>
        </a:spcAft>
        <a:defRPr sz="2600" b="1">
          <a:solidFill>
            <a:schemeClr val="tx2"/>
          </a:solidFill>
          <a:latin typeface="Verdana" pitchFamily="34" charset="0"/>
          <a:ea typeface="ＭＳ Ｐゴシック" pitchFamily="-48" charset="-128"/>
        </a:defRPr>
      </a:lvl7pPr>
      <a:lvl8pPr marL="1371600" algn="l" rtl="0" fontAlgn="base">
        <a:spcBef>
          <a:spcPct val="0"/>
        </a:spcBef>
        <a:spcAft>
          <a:spcPct val="0"/>
        </a:spcAft>
        <a:defRPr sz="2600" b="1">
          <a:solidFill>
            <a:schemeClr val="tx2"/>
          </a:solidFill>
          <a:latin typeface="Verdana" pitchFamily="34" charset="0"/>
          <a:ea typeface="ＭＳ Ｐゴシック" pitchFamily="-48" charset="-128"/>
        </a:defRPr>
      </a:lvl8pPr>
      <a:lvl9pPr marL="1828800" algn="l" rtl="0" fontAlgn="base">
        <a:spcBef>
          <a:spcPct val="0"/>
        </a:spcBef>
        <a:spcAft>
          <a:spcPct val="0"/>
        </a:spcAft>
        <a:defRPr sz="2600" b="1">
          <a:solidFill>
            <a:schemeClr val="tx2"/>
          </a:solidFill>
          <a:latin typeface="Verdana" pitchFamily="34" charset="0"/>
          <a:ea typeface="ＭＳ Ｐゴシック" pitchFamily="-48" charset="-128"/>
        </a:defRPr>
      </a:lvl9pPr>
    </p:titleStyle>
    <p:bodyStyle>
      <a:lvl1pPr marL="342900" indent="-342900" algn="l" rtl="0" eaLnBrk="0" fontAlgn="base" hangingPunct="0">
        <a:spcBef>
          <a:spcPct val="20000"/>
        </a:spcBef>
        <a:spcAft>
          <a:spcPct val="0"/>
        </a:spcAft>
        <a:buClr>
          <a:srgbClr val="CE0044"/>
        </a:buClr>
        <a:buSzPct val="120000"/>
        <a:buFont typeface="Arial" panose="020B0604020202020204" pitchFamily="34" charset="0"/>
        <a:defRPr sz="2800">
          <a:solidFill>
            <a:schemeClr val="tx1"/>
          </a:solidFill>
          <a:latin typeface="+mn-lt"/>
          <a:ea typeface="ＭＳ Ｐゴシック" panose="020B0600070205080204" pitchFamily="34" charset="-128"/>
          <a:cs typeface="ＭＳ Ｐゴシック" charset="0"/>
        </a:defRPr>
      </a:lvl1pPr>
      <a:lvl2pPr marL="922338" indent="-200025" algn="l" rtl="0" eaLnBrk="0" fontAlgn="base" hangingPunct="0">
        <a:spcBef>
          <a:spcPct val="20000"/>
        </a:spcBef>
        <a:spcAft>
          <a:spcPct val="0"/>
        </a:spcAft>
        <a:buClr>
          <a:srgbClr val="CE0044"/>
        </a:buClr>
        <a:buSzPct val="120000"/>
        <a:buFont typeface="Arial" panose="020B0604020202020204" pitchFamily="34" charset="0"/>
        <a:buBlip>
          <a:blip r:embed="rId5"/>
        </a:buBlip>
        <a:defRPr>
          <a:solidFill>
            <a:schemeClr val="tx1"/>
          </a:solidFill>
          <a:latin typeface="+mn-lt"/>
          <a:ea typeface="ＭＳ Ｐゴシック" panose="020B0600070205080204" pitchFamily="34" charset="-128"/>
          <a:cs typeface="ＭＳ Ｐゴシック" charset="0"/>
        </a:defRPr>
      </a:lvl2pPr>
      <a:lvl3pPr marL="1330325" indent="-228600" algn="l" rtl="0" eaLnBrk="0" fontAlgn="base" hangingPunct="0">
        <a:spcBef>
          <a:spcPct val="20000"/>
        </a:spcBef>
        <a:spcAft>
          <a:spcPct val="0"/>
        </a:spcAft>
        <a:buClr>
          <a:srgbClr val="CE0044"/>
        </a:buClr>
        <a:buSzPct val="120000"/>
        <a:buFont typeface="Arial" panose="020B0604020202020204" pitchFamily="34" charset="0"/>
        <a:buBlip>
          <a:blip r:embed="rId5"/>
        </a:buBlip>
        <a:defRPr sz="1600">
          <a:solidFill>
            <a:schemeClr val="tx1"/>
          </a:solidFill>
          <a:latin typeface="+mn-lt"/>
          <a:ea typeface="ＭＳ Ｐゴシック" panose="020B0600070205080204" pitchFamily="34" charset="-128"/>
          <a:cs typeface="ＭＳ Ｐゴシック" charset="0"/>
        </a:defRPr>
      </a:lvl3pPr>
      <a:lvl4pPr marL="1738313" indent="-228600" algn="l" rtl="0" eaLnBrk="0" fontAlgn="base" hangingPunct="0">
        <a:spcBef>
          <a:spcPct val="20000"/>
        </a:spcBef>
        <a:spcAft>
          <a:spcPct val="0"/>
        </a:spcAft>
        <a:buChar char="–"/>
        <a:defRPr sz="1600">
          <a:solidFill>
            <a:schemeClr val="tx1"/>
          </a:solidFill>
          <a:latin typeface="Arial" charset="0"/>
          <a:ea typeface="ＭＳ Ｐゴシック" panose="020B0600070205080204" pitchFamily="34" charset="-128"/>
          <a:cs typeface="ＭＳ Ｐゴシック" charset="0"/>
        </a:defRPr>
      </a:lvl4pPr>
      <a:lvl5pPr marL="2146300" indent="-228600" algn="l" rtl="0" eaLnBrk="0" fontAlgn="base" hangingPunct="0">
        <a:spcBef>
          <a:spcPct val="20000"/>
        </a:spcBef>
        <a:spcAft>
          <a:spcPct val="0"/>
        </a:spcAft>
        <a:buChar char="»"/>
        <a:defRPr sz="1600">
          <a:solidFill>
            <a:schemeClr val="tx1"/>
          </a:solidFill>
          <a:latin typeface="Arial" charset="0"/>
          <a:ea typeface="ＭＳ Ｐゴシック" panose="020B0600070205080204" pitchFamily="34" charset="-128"/>
          <a:cs typeface="ＭＳ Ｐゴシック" charset="0"/>
        </a:defRPr>
      </a:lvl5pPr>
      <a:lvl6pPr marL="2603500" indent="-228600" algn="l" rtl="0" fontAlgn="base">
        <a:spcBef>
          <a:spcPct val="20000"/>
        </a:spcBef>
        <a:spcAft>
          <a:spcPct val="0"/>
        </a:spcAft>
        <a:buChar char="»"/>
        <a:defRPr sz="1600">
          <a:solidFill>
            <a:schemeClr val="tx1"/>
          </a:solidFill>
          <a:latin typeface="Arial" charset="0"/>
          <a:ea typeface="+mn-ea"/>
        </a:defRPr>
      </a:lvl6pPr>
      <a:lvl7pPr marL="3060700" indent="-228600" algn="l" rtl="0" fontAlgn="base">
        <a:spcBef>
          <a:spcPct val="20000"/>
        </a:spcBef>
        <a:spcAft>
          <a:spcPct val="0"/>
        </a:spcAft>
        <a:buChar char="»"/>
        <a:defRPr sz="1600">
          <a:solidFill>
            <a:schemeClr val="tx1"/>
          </a:solidFill>
          <a:latin typeface="Arial" charset="0"/>
          <a:ea typeface="+mn-ea"/>
        </a:defRPr>
      </a:lvl7pPr>
      <a:lvl8pPr marL="3517900" indent="-228600" algn="l" rtl="0" fontAlgn="base">
        <a:spcBef>
          <a:spcPct val="20000"/>
        </a:spcBef>
        <a:spcAft>
          <a:spcPct val="0"/>
        </a:spcAft>
        <a:buChar char="»"/>
        <a:defRPr sz="1600">
          <a:solidFill>
            <a:schemeClr val="tx1"/>
          </a:solidFill>
          <a:latin typeface="Arial" charset="0"/>
          <a:ea typeface="+mn-ea"/>
        </a:defRPr>
      </a:lvl8pPr>
      <a:lvl9pPr marL="3975100" indent="-228600" algn="l" rtl="0" fontAlgn="base">
        <a:spcBef>
          <a:spcPct val="20000"/>
        </a:spcBef>
        <a:spcAft>
          <a:spcPct val="0"/>
        </a:spcAft>
        <a:buChar char="»"/>
        <a:defRPr sz="1600">
          <a:solidFill>
            <a:schemeClr val="tx1"/>
          </a:solidFill>
          <a:latin typeface="Arial" charset="0"/>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787400" y="0"/>
            <a:ext cx="109728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Titelstijl van model bewerken</a:t>
            </a:r>
          </a:p>
        </p:txBody>
      </p:sp>
      <p:pic>
        <p:nvPicPr>
          <p:cNvPr id="1027" name="Afbeelding 2"/>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 y="-747713"/>
            <a:ext cx="13872633"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7951" y="-246063"/>
            <a:ext cx="12407901"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6"/>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303685" y="5808664"/>
            <a:ext cx="32639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99942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Lst>
  <p:transition spd="slow"/>
  <p:txStyles>
    <p:titleStyle>
      <a:lvl1pPr algn="l" rtl="0" eaLnBrk="0" fontAlgn="base" hangingPunct="0">
        <a:spcBef>
          <a:spcPct val="0"/>
        </a:spcBef>
        <a:spcAft>
          <a:spcPct val="0"/>
        </a:spcAft>
        <a:defRPr sz="2600">
          <a:solidFill>
            <a:schemeClr val="bg1"/>
          </a:solidFill>
          <a:latin typeface="Arial"/>
          <a:ea typeface="MS PGothic" panose="020B0600070205080204" pitchFamily="34" charset="-128"/>
          <a:cs typeface="ＭＳ Ｐゴシック" charset="0"/>
        </a:defRPr>
      </a:lvl1pPr>
      <a:lvl2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ＭＳ Ｐゴシック" charset="0"/>
        </a:defRPr>
      </a:lvl5pPr>
      <a:lvl6pPr marL="457200" algn="l" rtl="0" fontAlgn="base">
        <a:spcBef>
          <a:spcPct val="0"/>
        </a:spcBef>
        <a:spcAft>
          <a:spcPct val="0"/>
        </a:spcAft>
        <a:defRPr sz="2600" b="1">
          <a:solidFill>
            <a:schemeClr val="tx2"/>
          </a:solidFill>
          <a:latin typeface="Verdana" pitchFamily="34" charset="0"/>
          <a:ea typeface="ＭＳ Ｐゴシック" pitchFamily="-48" charset="-128"/>
        </a:defRPr>
      </a:lvl6pPr>
      <a:lvl7pPr marL="914400" algn="l" rtl="0" fontAlgn="base">
        <a:spcBef>
          <a:spcPct val="0"/>
        </a:spcBef>
        <a:spcAft>
          <a:spcPct val="0"/>
        </a:spcAft>
        <a:defRPr sz="2600" b="1">
          <a:solidFill>
            <a:schemeClr val="tx2"/>
          </a:solidFill>
          <a:latin typeface="Verdana" pitchFamily="34" charset="0"/>
          <a:ea typeface="ＭＳ Ｐゴシック" pitchFamily="-48" charset="-128"/>
        </a:defRPr>
      </a:lvl7pPr>
      <a:lvl8pPr marL="1371600" algn="l" rtl="0" fontAlgn="base">
        <a:spcBef>
          <a:spcPct val="0"/>
        </a:spcBef>
        <a:spcAft>
          <a:spcPct val="0"/>
        </a:spcAft>
        <a:defRPr sz="2600" b="1">
          <a:solidFill>
            <a:schemeClr val="tx2"/>
          </a:solidFill>
          <a:latin typeface="Verdana" pitchFamily="34" charset="0"/>
          <a:ea typeface="ＭＳ Ｐゴシック" pitchFamily="-48" charset="-128"/>
        </a:defRPr>
      </a:lvl8pPr>
      <a:lvl9pPr marL="1828800" algn="l" rtl="0" fontAlgn="base">
        <a:spcBef>
          <a:spcPct val="0"/>
        </a:spcBef>
        <a:spcAft>
          <a:spcPct val="0"/>
        </a:spcAft>
        <a:defRPr sz="2600" b="1">
          <a:solidFill>
            <a:schemeClr val="tx2"/>
          </a:solidFill>
          <a:latin typeface="Verdana" pitchFamily="34" charset="0"/>
          <a:ea typeface="ＭＳ Ｐゴシック" pitchFamily="-48" charset="-128"/>
        </a:defRPr>
      </a:lvl9pPr>
    </p:titleStyle>
    <p:bodyStyle>
      <a:lvl1pPr marL="342900" indent="-342900" algn="l" rtl="0" eaLnBrk="0" fontAlgn="base" hangingPunct="0">
        <a:spcBef>
          <a:spcPct val="20000"/>
        </a:spcBef>
        <a:spcAft>
          <a:spcPct val="0"/>
        </a:spcAft>
        <a:buClr>
          <a:srgbClr val="CE0044"/>
        </a:buClr>
        <a:buSzPct val="120000"/>
        <a:buFont typeface="Arial" panose="020B0604020202020204" pitchFamily="34" charset="0"/>
        <a:defRPr sz="2800">
          <a:solidFill>
            <a:schemeClr val="tx1"/>
          </a:solidFill>
          <a:latin typeface="+mn-lt"/>
          <a:ea typeface="MS PGothic" panose="020B0600070205080204" pitchFamily="34" charset="-128"/>
          <a:cs typeface="ＭＳ Ｐゴシック" charset="0"/>
        </a:defRPr>
      </a:lvl1pPr>
      <a:lvl2pPr marL="922338" indent="-200025" algn="l" rtl="0" eaLnBrk="0" fontAlgn="base" hangingPunct="0">
        <a:spcBef>
          <a:spcPct val="20000"/>
        </a:spcBef>
        <a:spcAft>
          <a:spcPct val="0"/>
        </a:spcAft>
        <a:buClr>
          <a:srgbClr val="CE0044"/>
        </a:buClr>
        <a:buSzPct val="120000"/>
        <a:buFont typeface="Arial" panose="020B0604020202020204" pitchFamily="34" charset="0"/>
        <a:buBlip>
          <a:blip r:embed="rId11"/>
        </a:buBlip>
        <a:defRPr>
          <a:solidFill>
            <a:schemeClr val="tx1"/>
          </a:solidFill>
          <a:latin typeface="+mn-lt"/>
          <a:ea typeface="MS PGothic" panose="020B0600070205080204" pitchFamily="34" charset="-128"/>
          <a:cs typeface="ＭＳ Ｐゴシック" charset="0"/>
        </a:defRPr>
      </a:lvl2pPr>
      <a:lvl3pPr marL="1330325" indent="-228600" algn="l" rtl="0" eaLnBrk="0" fontAlgn="base" hangingPunct="0">
        <a:spcBef>
          <a:spcPct val="20000"/>
        </a:spcBef>
        <a:spcAft>
          <a:spcPct val="0"/>
        </a:spcAft>
        <a:buClr>
          <a:srgbClr val="CE0044"/>
        </a:buClr>
        <a:buSzPct val="120000"/>
        <a:buFont typeface="Arial" panose="020B0604020202020204" pitchFamily="34" charset="0"/>
        <a:buBlip>
          <a:blip r:embed="rId11"/>
        </a:buBlip>
        <a:defRPr sz="1600">
          <a:solidFill>
            <a:schemeClr val="tx1"/>
          </a:solidFill>
          <a:latin typeface="+mn-lt"/>
          <a:ea typeface="MS PGothic" panose="020B0600070205080204" pitchFamily="34" charset="-128"/>
          <a:cs typeface="ＭＳ Ｐゴシック" charset="0"/>
        </a:defRPr>
      </a:lvl3pPr>
      <a:lvl4pPr marL="1738313" indent="-228600" algn="l" rtl="0" eaLnBrk="0" fontAlgn="base" hangingPunct="0">
        <a:spcBef>
          <a:spcPct val="20000"/>
        </a:spcBef>
        <a:spcAft>
          <a:spcPct val="0"/>
        </a:spcAft>
        <a:buChar char="–"/>
        <a:defRPr sz="1600">
          <a:solidFill>
            <a:schemeClr val="tx1"/>
          </a:solidFill>
          <a:latin typeface="Arial" charset="0"/>
          <a:ea typeface="MS PGothic" panose="020B0600070205080204" pitchFamily="34" charset="-128"/>
          <a:cs typeface="ＭＳ Ｐゴシック" charset="0"/>
        </a:defRPr>
      </a:lvl4pPr>
      <a:lvl5pPr marL="2146300" indent="-228600" algn="l" rtl="0" eaLnBrk="0" fontAlgn="base" hangingPunct="0">
        <a:spcBef>
          <a:spcPct val="20000"/>
        </a:spcBef>
        <a:spcAft>
          <a:spcPct val="0"/>
        </a:spcAft>
        <a:buChar char="»"/>
        <a:defRPr sz="1600">
          <a:solidFill>
            <a:schemeClr val="tx1"/>
          </a:solidFill>
          <a:latin typeface="Arial" charset="0"/>
          <a:ea typeface="MS PGothic" panose="020B0600070205080204" pitchFamily="34" charset="-128"/>
          <a:cs typeface="ＭＳ Ｐゴシック" charset="0"/>
        </a:defRPr>
      </a:lvl5pPr>
      <a:lvl6pPr marL="2603500" indent="-228600" algn="l" rtl="0" fontAlgn="base">
        <a:spcBef>
          <a:spcPct val="20000"/>
        </a:spcBef>
        <a:spcAft>
          <a:spcPct val="0"/>
        </a:spcAft>
        <a:buChar char="»"/>
        <a:defRPr sz="1600">
          <a:solidFill>
            <a:schemeClr val="tx1"/>
          </a:solidFill>
          <a:latin typeface="Arial" charset="0"/>
          <a:ea typeface="+mn-ea"/>
        </a:defRPr>
      </a:lvl6pPr>
      <a:lvl7pPr marL="3060700" indent="-228600" algn="l" rtl="0" fontAlgn="base">
        <a:spcBef>
          <a:spcPct val="20000"/>
        </a:spcBef>
        <a:spcAft>
          <a:spcPct val="0"/>
        </a:spcAft>
        <a:buChar char="»"/>
        <a:defRPr sz="1600">
          <a:solidFill>
            <a:schemeClr val="tx1"/>
          </a:solidFill>
          <a:latin typeface="Arial" charset="0"/>
          <a:ea typeface="+mn-ea"/>
        </a:defRPr>
      </a:lvl7pPr>
      <a:lvl8pPr marL="3517900" indent="-228600" algn="l" rtl="0" fontAlgn="base">
        <a:spcBef>
          <a:spcPct val="20000"/>
        </a:spcBef>
        <a:spcAft>
          <a:spcPct val="0"/>
        </a:spcAft>
        <a:buChar char="»"/>
        <a:defRPr sz="1600">
          <a:solidFill>
            <a:schemeClr val="tx1"/>
          </a:solidFill>
          <a:latin typeface="Arial" charset="0"/>
          <a:ea typeface="+mn-ea"/>
        </a:defRPr>
      </a:lvl8pPr>
      <a:lvl9pPr marL="3975100" indent="-228600" algn="l" rtl="0" fontAlgn="base">
        <a:spcBef>
          <a:spcPct val="20000"/>
        </a:spcBef>
        <a:spcAft>
          <a:spcPct val="0"/>
        </a:spcAft>
        <a:buChar char="»"/>
        <a:defRPr sz="1600">
          <a:solidFill>
            <a:schemeClr val="tx1"/>
          </a:solidFill>
          <a:latin typeface="Arial" charset="0"/>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Afbeelding 1" descr="HR_PPT7.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
            <a:ext cx="121920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jdelijke aanduiding voor titel 1"/>
          <p:cNvSpPr>
            <a:spLocks noGrp="1"/>
          </p:cNvSpPr>
          <p:nvPr>
            <p:ph type="title"/>
          </p:nvPr>
        </p:nvSpPr>
        <p:spPr bwMode="auto">
          <a:xfrm>
            <a:off x="787400" y="0"/>
            <a:ext cx="109728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Titelstijl van model bewerken</a:t>
            </a:r>
          </a:p>
        </p:txBody>
      </p:sp>
      <p:pic>
        <p:nvPicPr>
          <p:cNvPr id="3076" name="Afbeelding 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579100" y="5711825"/>
            <a:ext cx="1085851"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06882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Lst>
  <p:txStyles>
    <p:titleStyle>
      <a:lvl1pPr algn="l" rtl="0" eaLnBrk="0" fontAlgn="base" hangingPunct="0">
        <a:spcBef>
          <a:spcPct val="0"/>
        </a:spcBef>
        <a:spcAft>
          <a:spcPct val="0"/>
        </a:spcAft>
        <a:defRPr sz="2600">
          <a:solidFill>
            <a:schemeClr val="bg1"/>
          </a:solidFill>
          <a:latin typeface="Arial"/>
          <a:ea typeface="ＭＳ Ｐゴシック" panose="020B0600070205080204" pitchFamily="34" charset="-128"/>
          <a:cs typeface="ＭＳ Ｐゴシック" charset="0"/>
        </a:defRPr>
      </a:lvl1pPr>
      <a:lvl2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2pPr>
      <a:lvl3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3pPr>
      <a:lvl4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4pPr>
      <a:lvl5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5pPr>
      <a:lvl6pPr marL="457200" algn="l" rtl="0" fontAlgn="base">
        <a:spcBef>
          <a:spcPct val="0"/>
        </a:spcBef>
        <a:spcAft>
          <a:spcPct val="0"/>
        </a:spcAft>
        <a:defRPr sz="2600" b="1">
          <a:solidFill>
            <a:schemeClr val="tx2"/>
          </a:solidFill>
          <a:latin typeface="Verdana" pitchFamily="34" charset="0"/>
          <a:ea typeface="ＭＳ Ｐゴシック" pitchFamily="-48" charset="-128"/>
        </a:defRPr>
      </a:lvl6pPr>
      <a:lvl7pPr marL="914400" algn="l" rtl="0" fontAlgn="base">
        <a:spcBef>
          <a:spcPct val="0"/>
        </a:spcBef>
        <a:spcAft>
          <a:spcPct val="0"/>
        </a:spcAft>
        <a:defRPr sz="2600" b="1">
          <a:solidFill>
            <a:schemeClr val="tx2"/>
          </a:solidFill>
          <a:latin typeface="Verdana" pitchFamily="34" charset="0"/>
          <a:ea typeface="ＭＳ Ｐゴシック" pitchFamily="-48" charset="-128"/>
        </a:defRPr>
      </a:lvl7pPr>
      <a:lvl8pPr marL="1371600" algn="l" rtl="0" fontAlgn="base">
        <a:spcBef>
          <a:spcPct val="0"/>
        </a:spcBef>
        <a:spcAft>
          <a:spcPct val="0"/>
        </a:spcAft>
        <a:defRPr sz="2600" b="1">
          <a:solidFill>
            <a:schemeClr val="tx2"/>
          </a:solidFill>
          <a:latin typeface="Verdana" pitchFamily="34" charset="0"/>
          <a:ea typeface="ＭＳ Ｐゴシック" pitchFamily="-48" charset="-128"/>
        </a:defRPr>
      </a:lvl8pPr>
      <a:lvl9pPr marL="1828800" algn="l" rtl="0" fontAlgn="base">
        <a:spcBef>
          <a:spcPct val="0"/>
        </a:spcBef>
        <a:spcAft>
          <a:spcPct val="0"/>
        </a:spcAft>
        <a:defRPr sz="2600" b="1">
          <a:solidFill>
            <a:schemeClr val="tx2"/>
          </a:solidFill>
          <a:latin typeface="Verdana" pitchFamily="34" charset="0"/>
          <a:ea typeface="ＭＳ Ｐゴシック" pitchFamily="-48" charset="-128"/>
        </a:defRPr>
      </a:lvl9pPr>
    </p:titleStyle>
    <p:bodyStyle>
      <a:lvl1pPr marL="342900" indent="-342900" algn="l" rtl="0" eaLnBrk="0" fontAlgn="base" hangingPunct="0">
        <a:spcBef>
          <a:spcPct val="20000"/>
        </a:spcBef>
        <a:spcAft>
          <a:spcPct val="0"/>
        </a:spcAft>
        <a:buClr>
          <a:srgbClr val="CE0044"/>
        </a:buClr>
        <a:buSzPct val="120000"/>
        <a:buFont typeface="Arial" panose="020B0604020202020204" pitchFamily="34" charset="0"/>
        <a:defRPr sz="2800">
          <a:solidFill>
            <a:schemeClr val="tx1"/>
          </a:solidFill>
          <a:latin typeface="+mn-lt"/>
          <a:ea typeface="ＭＳ Ｐゴシック" panose="020B0600070205080204" pitchFamily="34" charset="-128"/>
          <a:cs typeface="ＭＳ Ｐゴシック" charset="0"/>
        </a:defRPr>
      </a:lvl1pPr>
      <a:lvl2pPr marL="922338" indent="-200025" algn="l" rtl="0" eaLnBrk="0" fontAlgn="base" hangingPunct="0">
        <a:spcBef>
          <a:spcPct val="20000"/>
        </a:spcBef>
        <a:spcAft>
          <a:spcPct val="0"/>
        </a:spcAft>
        <a:buClr>
          <a:srgbClr val="CE0044"/>
        </a:buClr>
        <a:buSzPct val="120000"/>
        <a:buFont typeface="Arial" panose="020B0604020202020204" pitchFamily="34" charset="0"/>
        <a:buBlip>
          <a:blip r:embed="rId7"/>
        </a:buBlip>
        <a:defRPr>
          <a:solidFill>
            <a:schemeClr val="tx1"/>
          </a:solidFill>
          <a:latin typeface="+mn-lt"/>
          <a:ea typeface="ＭＳ Ｐゴシック" panose="020B0600070205080204" pitchFamily="34" charset="-128"/>
          <a:cs typeface="ＭＳ Ｐゴシック" charset="0"/>
        </a:defRPr>
      </a:lvl2pPr>
      <a:lvl3pPr marL="1330325" indent="-228600" algn="l" rtl="0" eaLnBrk="0" fontAlgn="base" hangingPunct="0">
        <a:spcBef>
          <a:spcPct val="20000"/>
        </a:spcBef>
        <a:spcAft>
          <a:spcPct val="0"/>
        </a:spcAft>
        <a:buClr>
          <a:srgbClr val="CE0044"/>
        </a:buClr>
        <a:buSzPct val="120000"/>
        <a:buFont typeface="Arial" panose="020B0604020202020204" pitchFamily="34" charset="0"/>
        <a:buBlip>
          <a:blip r:embed="rId7"/>
        </a:buBlip>
        <a:defRPr sz="1600">
          <a:solidFill>
            <a:schemeClr val="tx1"/>
          </a:solidFill>
          <a:latin typeface="+mn-lt"/>
          <a:ea typeface="ＭＳ Ｐゴシック" panose="020B0600070205080204" pitchFamily="34" charset="-128"/>
          <a:cs typeface="ＭＳ Ｐゴシック" charset="0"/>
        </a:defRPr>
      </a:lvl3pPr>
      <a:lvl4pPr marL="1738313" indent="-228600" algn="l" rtl="0" eaLnBrk="0" fontAlgn="base" hangingPunct="0">
        <a:spcBef>
          <a:spcPct val="20000"/>
        </a:spcBef>
        <a:spcAft>
          <a:spcPct val="0"/>
        </a:spcAft>
        <a:buChar char="–"/>
        <a:defRPr sz="1600">
          <a:solidFill>
            <a:schemeClr val="tx1"/>
          </a:solidFill>
          <a:latin typeface="Arial" charset="0"/>
          <a:ea typeface="ＭＳ Ｐゴシック" panose="020B0600070205080204" pitchFamily="34" charset="-128"/>
          <a:cs typeface="ＭＳ Ｐゴシック" charset="0"/>
        </a:defRPr>
      </a:lvl4pPr>
      <a:lvl5pPr marL="2146300" indent="-228600" algn="l" rtl="0" eaLnBrk="0" fontAlgn="base" hangingPunct="0">
        <a:spcBef>
          <a:spcPct val="20000"/>
        </a:spcBef>
        <a:spcAft>
          <a:spcPct val="0"/>
        </a:spcAft>
        <a:buChar char="»"/>
        <a:defRPr sz="1600">
          <a:solidFill>
            <a:schemeClr val="tx1"/>
          </a:solidFill>
          <a:latin typeface="Arial" charset="0"/>
          <a:ea typeface="ＭＳ Ｐゴシック" panose="020B0600070205080204" pitchFamily="34" charset="-128"/>
          <a:cs typeface="ＭＳ Ｐゴシック" charset="0"/>
        </a:defRPr>
      </a:lvl5pPr>
      <a:lvl6pPr marL="2603500" indent="-228600" algn="l" rtl="0" fontAlgn="base">
        <a:spcBef>
          <a:spcPct val="20000"/>
        </a:spcBef>
        <a:spcAft>
          <a:spcPct val="0"/>
        </a:spcAft>
        <a:buChar char="»"/>
        <a:defRPr sz="1600">
          <a:solidFill>
            <a:schemeClr val="tx1"/>
          </a:solidFill>
          <a:latin typeface="Arial" charset="0"/>
          <a:ea typeface="+mn-ea"/>
        </a:defRPr>
      </a:lvl6pPr>
      <a:lvl7pPr marL="3060700" indent="-228600" algn="l" rtl="0" fontAlgn="base">
        <a:spcBef>
          <a:spcPct val="20000"/>
        </a:spcBef>
        <a:spcAft>
          <a:spcPct val="0"/>
        </a:spcAft>
        <a:buChar char="»"/>
        <a:defRPr sz="1600">
          <a:solidFill>
            <a:schemeClr val="tx1"/>
          </a:solidFill>
          <a:latin typeface="Arial" charset="0"/>
          <a:ea typeface="+mn-ea"/>
        </a:defRPr>
      </a:lvl7pPr>
      <a:lvl8pPr marL="3517900" indent="-228600" algn="l" rtl="0" fontAlgn="base">
        <a:spcBef>
          <a:spcPct val="20000"/>
        </a:spcBef>
        <a:spcAft>
          <a:spcPct val="0"/>
        </a:spcAft>
        <a:buChar char="»"/>
        <a:defRPr sz="1600">
          <a:solidFill>
            <a:schemeClr val="tx1"/>
          </a:solidFill>
          <a:latin typeface="Arial" charset="0"/>
          <a:ea typeface="+mn-ea"/>
        </a:defRPr>
      </a:lvl8pPr>
      <a:lvl9pPr marL="3975100" indent="-228600" algn="l" rtl="0" fontAlgn="base">
        <a:spcBef>
          <a:spcPct val="20000"/>
        </a:spcBef>
        <a:spcAft>
          <a:spcPct val="0"/>
        </a:spcAft>
        <a:buChar char="»"/>
        <a:defRPr sz="1600">
          <a:solidFill>
            <a:schemeClr val="tx1"/>
          </a:solidFill>
          <a:latin typeface="Arial" charset="0"/>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hyperlink" Target="mailto:dynothra@hotmail.com"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kahoot.com/"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2.xml.rels><?xml version="1.0" encoding="UTF-8" standalone="yes"?>
<Relationships xmlns="http://schemas.openxmlformats.org/package/2006/relationships"><Relationship Id="rId2" Type="http://schemas.openxmlformats.org/officeDocument/2006/relationships/image" Target="../media/image73.png&amp;ehk=N9TyMyDmS8ArdCFcqvko"/><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4.jp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7000">
              <a:schemeClr val="accent2"/>
            </a:gs>
            <a:gs pos="100000">
              <a:srgbClr val="EFBA25"/>
            </a:gs>
          </a:gsLst>
          <a:path path="circle">
            <a:fillToRect l="100000" b="100000"/>
          </a:path>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xmlns="" id="{2E6C120B-8068-4C3D-B296-A5151C82032F}"/>
              </a:ext>
            </a:extLst>
          </p:cNvPr>
          <p:cNvSpPr txBox="1"/>
          <p:nvPr/>
        </p:nvSpPr>
        <p:spPr>
          <a:xfrm>
            <a:off x="3896360" y="1706880"/>
            <a:ext cx="4399280" cy="3785652"/>
          </a:xfrm>
          <a:prstGeom prst="rect">
            <a:avLst/>
          </a:prstGeom>
          <a:noFill/>
        </p:spPr>
        <p:txBody>
          <a:bodyPr wrap="square" rtlCol="0">
            <a:spAutoFit/>
          </a:bodyPr>
          <a:lstStyle/>
          <a:p>
            <a:pPr algn="ctr"/>
            <a:r>
              <a:rPr lang="en-US" sz="6300" b="1" dirty="0">
                <a:solidFill>
                  <a:schemeClr val="bg1"/>
                </a:solidFill>
                <a:latin typeface="Century Gothic" panose="020B0502020202020204" pitchFamily="34" charset="0"/>
              </a:rPr>
              <a:t>WELKOM</a:t>
            </a:r>
          </a:p>
          <a:p>
            <a:pPr algn="ctr"/>
            <a:r>
              <a:rPr lang="en-US" sz="3000" b="1" dirty="0">
                <a:solidFill>
                  <a:schemeClr val="bg1"/>
                </a:solidFill>
                <a:latin typeface="Century Gothic" panose="020B0502020202020204" pitchFamily="34" charset="0"/>
              </a:rPr>
              <a:t>13.00 – 13.15  </a:t>
            </a:r>
            <a:endParaRPr lang="nl-NL" sz="3000" b="1" dirty="0">
              <a:solidFill>
                <a:schemeClr val="bg1"/>
              </a:solidFill>
              <a:latin typeface="Century Gothic" panose="020B0502020202020204" pitchFamily="34" charset="0"/>
            </a:endParaRPr>
          </a:p>
          <a:p>
            <a:pPr algn="ctr"/>
            <a:r>
              <a:rPr lang="en-US" sz="6300" b="1" dirty="0">
                <a:solidFill>
                  <a:schemeClr val="bg1"/>
                </a:solidFill>
                <a:latin typeface="Century Gothic" panose="020B0502020202020204" pitchFamily="34" charset="0"/>
              </a:rPr>
              <a:t/>
            </a:r>
            <a:br>
              <a:rPr lang="en-US" sz="6300" b="1" dirty="0">
                <a:solidFill>
                  <a:schemeClr val="bg1"/>
                </a:solidFill>
                <a:latin typeface="Century Gothic" panose="020B0502020202020204" pitchFamily="34" charset="0"/>
              </a:rPr>
            </a:br>
            <a:r>
              <a:rPr lang="en-US" sz="2000" b="1" dirty="0">
                <a:solidFill>
                  <a:schemeClr val="bg1"/>
                </a:solidFill>
                <a:latin typeface="Century Gothic" panose="020B0502020202020204" pitchFamily="34" charset="0"/>
              </a:rPr>
              <a:t>INLOOP </a:t>
            </a:r>
          </a:p>
          <a:p>
            <a:pPr algn="ctr"/>
            <a:r>
              <a:rPr lang="en-US" sz="2000" b="1" dirty="0">
                <a:solidFill>
                  <a:schemeClr val="bg1"/>
                </a:solidFill>
                <a:latin typeface="Century Gothic" panose="020B0502020202020204" pitchFamily="34" charset="0"/>
              </a:rPr>
              <a:t>KOFFIE EN THEE IN FOYER</a:t>
            </a:r>
            <a:endParaRPr lang="en-US" sz="6300" b="1" dirty="0">
              <a:solidFill>
                <a:schemeClr val="bg1"/>
              </a:solidFill>
              <a:latin typeface="Century Gothic" panose="020B0502020202020204" pitchFamily="34" charset="0"/>
            </a:endParaRPr>
          </a:p>
          <a:p>
            <a:endParaRPr lang="en-US" sz="4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0938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46EBD92-9919-4C85-84B4-81A2D27353D2}"/>
              </a:ext>
            </a:extLst>
          </p:cNvPr>
          <p:cNvSpPr>
            <a:spLocks noGrp="1"/>
          </p:cNvSpPr>
          <p:nvPr>
            <p:ph type="title"/>
          </p:nvPr>
        </p:nvSpPr>
        <p:spPr/>
        <p:txBody>
          <a:bodyPr/>
          <a:lstStyle/>
          <a:p>
            <a:r>
              <a:rPr lang="nl-NL" b="1" dirty="0">
                <a:solidFill>
                  <a:schemeClr val="tx2"/>
                </a:solidFill>
              </a:rPr>
              <a:t>Een selectie van de resultaten…</a:t>
            </a:r>
            <a:endParaRPr lang="nl-NL" b="1" dirty="0"/>
          </a:p>
        </p:txBody>
      </p:sp>
      <p:sp>
        <p:nvSpPr>
          <p:cNvPr id="3" name="Tijdelijke aanduiding voor inhoud 2">
            <a:extLst>
              <a:ext uri="{FF2B5EF4-FFF2-40B4-BE49-F238E27FC236}">
                <a16:creationId xmlns:a16="http://schemas.microsoft.com/office/drawing/2014/main" xmlns="" id="{8B480B2B-9843-40E1-8DD3-D5D507223AE6}"/>
              </a:ext>
            </a:extLst>
          </p:cNvPr>
          <p:cNvSpPr>
            <a:spLocks noGrp="1"/>
          </p:cNvSpPr>
          <p:nvPr>
            <p:ph idx="1"/>
          </p:nvPr>
        </p:nvSpPr>
        <p:spPr/>
        <p:txBody>
          <a:bodyPr/>
          <a:lstStyle/>
          <a:p>
            <a:r>
              <a:rPr lang="nl-NL" dirty="0"/>
              <a:t>Stabiliteit</a:t>
            </a:r>
          </a:p>
          <a:p>
            <a:pPr algn="ctr"/>
            <a:r>
              <a:rPr lang="nl-NL" i="1" dirty="0"/>
              <a:t>“Het hangt heel erg af van of je een goede gesprekspartner hebt over en weer. En of die mensen ook langer op dezelfde plek blijven zitten. Het gebeurt nog wel eens dat je een goed contact hebt … En dan een jaar later krijgt die persoon een andere baan of gaat die weg bij die school. En dan moet je eigenlijk weer een beetje opnieuw beginnen met samenwerken. Dat kan een reden zijn waardoor het wat minder soepel loopt.” – Beleidsmedewerker InHolland</a:t>
            </a:r>
            <a:endParaRPr lang="nl-NL" dirty="0"/>
          </a:p>
          <a:p>
            <a:r>
              <a:rPr lang="nl-NL" dirty="0"/>
              <a:t>Aanbeveling 2: Mensen voor langere tijd in functie of zorg voor een goede overdracht</a:t>
            </a:r>
          </a:p>
        </p:txBody>
      </p:sp>
    </p:spTree>
    <p:extLst>
      <p:ext uri="{BB962C8B-B14F-4D97-AF65-F5344CB8AC3E}">
        <p14:creationId xmlns:p14="http://schemas.microsoft.com/office/powerpoint/2010/main" val="351667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070BABC-E161-4D0E-A8E3-3C42188D1673}"/>
              </a:ext>
            </a:extLst>
          </p:cNvPr>
          <p:cNvSpPr>
            <a:spLocks noGrp="1"/>
          </p:cNvSpPr>
          <p:nvPr>
            <p:ph type="title"/>
          </p:nvPr>
        </p:nvSpPr>
        <p:spPr/>
        <p:txBody>
          <a:bodyPr/>
          <a:lstStyle/>
          <a:p>
            <a:r>
              <a:rPr lang="nl-NL" b="1" dirty="0">
                <a:solidFill>
                  <a:schemeClr val="tx2"/>
                </a:solidFill>
              </a:rPr>
              <a:t>Een selectie van de resultaten…</a:t>
            </a:r>
            <a:endParaRPr lang="nl-NL" dirty="0"/>
          </a:p>
        </p:txBody>
      </p:sp>
      <p:sp>
        <p:nvSpPr>
          <p:cNvPr id="3" name="Tijdelijke aanduiding voor inhoud 2">
            <a:extLst>
              <a:ext uri="{FF2B5EF4-FFF2-40B4-BE49-F238E27FC236}">
                <a16:creationId xmlns:a16="http://schemas.microsoft.com/office/drawing/2014/main" xmlns="" id="{81B84607-4414-4579-B137-33D2BB18573D}"/>
              </a:ext>
            </a:extLst>
          </p:cNvPr>
          <p:cNvSpPr>
            <a:spLocks noGrp="1"/>
          </p:cNvSpPr>
          <p:nvPr>
            <p:ph idx="1"/>
          </p:nvPr>
        </p:nvSpPr>
        <p:spPr/>
        <p:txBody>
          <a:bodyPr/>
          <a:lstStyle/>
          <a:p>
            <a:r>
              <a:rPr lang="nl-NL" dirty="0"/>
              <a:t>Ontbreken eigenaarschap en/of concrete opdracht</a:t>
            </a:r>
          </a:p>
          <a:p>
            <a:r>
              <a:rPr lang="nl-NL" dirty="0"/>
              <a:t>Prioriteit doorstroom mbo-hbo</a:t>
            </a:r>
          </a:p>
          <a:p>
            <a:r>
              <a:rPr lang="nl-NL" i="1" dirty="0"/>
              <a:t>Aanbeveling 3: Verantwoordelijkheden, duidelijke afspraken, aansturing</a:t>
            </a:r>
          </a:p>
          <a:p>
            <a:r>
              <a:rPr lang="nl-NL" dirty="0"/>
              <a:t>Aanbeveling 4: Institutionele borging van de samenwerking</a:t>
            </a:r>
          </a:p>
        </p:txBody>
      </p:sp>
    </p:spTree>
    <p:extLst>
      <p:ext uri="{BB962C8B-B14F-4D97-AF65-F5344CB8AC3E}">
        <p14:creationId xmlns:p14="http://schemas.microsoft.com/office/powerpoint/2010/main" val="2466251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A3E30B0-B7C4-47AC-AAB1-5A6890399BD3}"/>
              </a:ext>
            </a:extLst>
          </p:cNvPr>
          <p:cNvSpPr>
            <a:spLocks noGrp="1"/>
          </p:cNvSpPr>
          <p:nvPr>
            <p:ph type="title"/>
          </p:nvPr>
        </p:nvSpPr>
        <p:spPr/>
        <p:txBody>
          <a:bodyPr>
            <a:normAutofit fontScale="90000"/>
          </a:bodyPr>
          <a:lstStyle/>
          <a:p>
            <a:r>
              <a:rPr lang="nl-NL" b="1" dirty="0">
                <a:solidFill>
                  <a:schemeClr val="tx2"/>
                </a:solidFill>
              </a:rPr>
              <a:t>Mogelijkheden en kansen voor de samenwerking in de toekomst…</a:t>
            </a:r>
          </a:p>
        </p:txBody>
      </p:sp>
      <p:sp>
        <p:nvSpPr>
          <p:cNvPr id="3" name="Tijdelijke aanduiding voor inhoud 2">
            <a:extLst>
              <a:ext uri="{FF2B5EF4-FFF2-40B4-BE49-F238E27FC236}">
                <a16:creationId xmlns:a16="http://schemas.microsoft.com/office/drawing/2014/main" xmlns="" id="{4B68DE9C-EAE3-402F-8FD1-2D982C7B3B34}"/>
              </a:ext>
            </a:extLst>
          </p:cNvPr>
          <p:cNvSpPr>
            <a:spLocks noGrp="1"/>
          </p:cNvSpPr>
          <p:nvPr>
            <p:ph idx="1"/>
          </p:nvPr>
        </p:nvSpPr>
        <p:spPr>
          <a:xfrm>
            <a:off x="1066800" y="3429000"/>
            <a:ext cx="10058400" cy="2606040"/>
          </a:xfrm>
        </p:spPr>
        <p:txBody>
          <a:bodyPr/>
          <a:lstStyle/>
          <a:p>
            <a:r>
              <a:rPr lang="nl-NL" dirty="0"/>
              <a:t>‘Ervaren’ – de mbo-student alvast laten meelopen in het hbo</a:t>
            </a:r>
          </a:p>
          <a:p>
            <a:r>
              <a:rPr lang="nl-NL" dirty="0"/>
              <a:t>Het persoonlijke contact tussen de docent en de student</a:t>
            </a:r>
          </a:p>
          <a:p>
            <a:r>
              <a:rPr lang="nl-NL" dirty="0"/>
              <a:t>Studenten inzetten in de samenwerking – ‘ervaringsdeskundige’</a:t>
            </a:r>
          </a:p>
          <a:p>
            <a:endParaRPr lang="nl-NL" dirty="0"/>
          </a:p>
        </p:txBody>
      </p:sp>
    </p:spTree>
    <p:extLst>
      <p:ext uri="{BB962C8B-B14F-4D97-AF65-F5344CB8AC3E}">
        <p14:creationId xmlns:p14="http://schemas.microsoft.com/office/powerpoint/2010/main" val="23227863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BC6B5EF-87ED-4927-A457-667198B12C30}"/>
              </a:ext>
            </a:extLst>
          </p:cNvPr>
          <p:cNvSpPr>
            <a:spLocks noGrp="1"/>
          </p:cNvSpPr>
          <p:nvPr>
            <p:ph type="title"/>
          </p:nvPr>
        </p:nvSpPr>
        <p:spPr/>
        <p:txBody>
          <a:bodyPr>
            <a:normAutofit fontScale="90000"/>
          </a:bodyPr>
          <a:lstStyle/>
          <a:p>
            <a:r>
              <a:rPr lang="nl-NL" b="1" dirty="0">
                <a:solidFill>
                  <a:schemeClr val="tx2"/>
                </a:solidFill>
              </a:rPr>
              <a:t>Mogelijkheden en kansen voor de samenwerking in de toekomst…</a:t>
            </a:r>
            <a:endParaRPr lang="nl-NL" b="1" dirty="0"/>
          </a:p>
        </p:txBody>
      </p:sp>
      <p:sp>
        <p:nvSpPr>
          <p:cNvPr id="3" name="Tijdelijke aanduiding voor inhoud 2">
            <a:extLst>
              <a:ext uri="{FF2B5EF4-FFF2-40B4-BE49-F238E27FC236}">
                <a16:creationId xmlns:a16="http://schemas.microsoft.com/office/drawing/2014/main" xmlns="" id="{684687D3-D1D5-43AE-9617-EBD870E379CD}"/>
              </a:ext>
            </a:extLst>
          </p:cNvPr>
          <p:cNvSpPr>
            <a:spLocks noGrp="1"/>
          </p:cNvSpPr>
          <p:nvPr>
            <p:ph idx="1"/>
          </p:nvPr>
        </p:nvSpPr>
        <p:spPr/>
        <p:txBody>
          <a:bodyPr/>
          <a:lstStyle/>
          <a:p>
            <a:pPr algn="ctr"/>
            <a:r>
              <a:rPr lang="nl-NL" i="1" dirty="0"/>
              <a:t>“Nou ja, dat zo een overleg, zo een overleg als een mbo-hbo overleg, dat is gewoon gelul. Dat is gewoon gelul. En daar profiteert een student heel erg weinig van. Maar als je dit doet, de mbo hbo projecten, daar profiteert een student er heel erg veel van.” – Onderwijsmanager TCR</a:t>
            </a:r>
          </a:p>
          <a:p>
            <a:pPr algn="ctr"/>
            <a:endParaRPr lang="nl-NL" i="1" dirty="0"/>
          </a:p>
          <a:p>
            <a:r>
              <a:rPr lang="nl-NL" dirty="0"/>
              <a:t>Samenwerkingsprojecten op studentniveau</a:t>
            </a:r>
          </a:p>
          <a:p>
            <a:endParaRPr lang="nl-NL" dirty="0"/>
          </a:p>
        </p:txBody>
      </p:sp>
    </p:spTree>
    <p:extLst>
      <p:ext uri="{BB962C8B-B14F-4D97-AF65-F5344CB8AC3E}">
        <p14:creationId xmlns:p14="http://schemas.microsoft.com/office/powerpoint/2010/main" val="3366272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2661E30-C7B0-4565-89AC-7629AC6C331A}"/>
              </a:ext>
            </a:extLst>
          </p:cNvPr>
          <p:cNvSpPr>
            <a:spLocks noGrp="1"/>
          </p:cNvSpPr>
          <p:nvPr>
            <p:ph type="title"/>
          </p:nvPr>
        </p:nvSpPr>
        <p:spPr/>
        <p:txBody>
          <a:bodyPr>
            <a:normAutofit fontScale="90000"/>
          </a:bodyPr>
          <a:lstStyle/>
          <a:p>
            <a:r>
              <a:rPr lang="nl-NL" b="1" dirty="0">
                <a:solidFill>
                  <a:schemeClr val="tx2"/>
                </a:solidFill>
              </a:rPr>
              <a:t>Mogelijkheden en kansen voor de samenwerking in de toekomst…</a:t>
            </a:r>
            <a:endParaRPr lang="nl-NL" b="1" dirty="0"/>
          </a:p>
        </p:txBody>
      </p:sp>
      <p:sp>
        <p:nvSpPr>
          <p:cNvPr id="3" name="Tijdelijke aanduiding voor inhoud 2">
            <a:extLst>
              <a:ext uri="{FF2B5EF4-FFF2-40B4-BE49-F238E27FC236}">
                <a16:creationId xmlns:a16="http://schemas.microsoft.com/office/drawing/2014/main" xmlns="" id="{0CADE3A4-6FF1-47B4-B992-823B1A579488}"/>
              </a:ext>
            </a:extLst>
          </p:cNvPr>
          <p:cNvSpPr>
            <a:spLocks noGrp="1"/>
          </p:cNvSpPr>
          <p:nvPr>
            <p:ph idx="1"/>
          </p:nvPr>
        </p:nvSpPr>
        <p:spPr/>
        <p:txBody>
          <a:bodyPr/>
          <a:lstStyle/>
          <a:p>
            <a:r>
              <a:rPr lang="nl-NL" dirty="0"/>
              <a:t>Elkaar vinden in het gemeenschappelijke doel en dat voor ogen blijven houden</a:t>
            </a:r>
          </a:p>
          <a:p>
            <a:endParaRPr lang="nl-NL" dirty="0"/>
          </a:p>
          <a:p>
            <a:pPr algn="ctr"/>
            <a:r>
              <a:rPr lang="nl-NL" i="1" dirty="0"/>
              <a:t>“Dat is echt het </a:t>
            </a:r>
            <a:r>
              <a:rPr lang="nl-NL" b="1" i="1" dirty="0"/>
              <a:t>hoofddoel</a:t>
            </a:r>
            <a:r>
              <a:rPr lang="nl-NL" i="1" dirty="0"/>
              <a:t> van die samenwerking. Dat is niet omdat we elkaar 80 keer in de maand willen zien. Omdat je die studenten zo goed mogelijk wil laten presteren. Dat ze niet uitvallen. Ja, daar gaat het gewoon om.” – Beleidsadviseur InHolland</a:t>
            </a:r>
            <a:endParaRPr lang="nl-NL" dirty="0"/>
          </a:p>
        </p:txBody>
      </p:sp>
    </p:spTree>
    <p:extLst>
      <p:ext uri="{BB962C8B-B14F-4D97-AF65-F5344CB8AC3E}">
        <p14:creationId xmlns:p14="http://schemas.microsoft.com/office/powerpoint/2010/main" val="39843695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1A8E0A6-7EAD-4265-BC70-E4BCE250E648}"/>
              </a:ext>
            </a:extLst>
          </p:cNvPr>
          <p:cNvSpPr>
            <a:spLocks noGrp="1"/>
          </p:cNvSpPr>
          <p:nvPr>
            <p:ph type="title"/>
          </p:nvPr>
        </p:nvSpPr>
        <p:spPr/>
        <p:txBody>
          <a:bodyPr/>
          <a:lstStyle/>
          <a:p>
            <a:r>
              <a:rPr lang="nl-NL" b="1" dirty="0">
                <a:solidFill>
                  <a:schemeClr val="tx2"/>
                </a:solidFill>
              </a:rPr>
              <a:t>Bedankt!</a:t>
            </a:r>
          </a:p>
        </p:txBody>
      </p:sp>
      <p:sp>
        <p:nvSpPr>
          <p:cNvPr id="3" name="Tijdelijke aanduiding voor inhoud 2">
            <a:extLst>
              <a:ext uri="{FF2B5EF4-FFF2-40B4-BE49-F238E27FC236}">
                <a16:creationId xmlns:a16="http://schemas.microsoft.com/office/drawing/2014/main" xmlns="" id="{E10ED114-EA58-4F81-A52F-252D7F16BC02}"/>
              </a:ext>
            </a:extLst>
          </p:cNvPr>
          <p:cNvSpPr>
            <a:spLocks noGrp="1"/>
          </p:cNvSpPr>
          <p:nvPr>
            <p:ph idx="1"/>
          </p:nvPr>
        </p:nvSpPr>
        <p:spPr/>
        <p:txBody>
          <a:bodyPr/>
          <a:lstStyle/>
          <a:p>
            <a:r>
              <a:rPr lang="nl-NL" dirty="0"/>
              <a:t>Vragen?</a:t>
            </a:r>
          </a:p>
          <a:p>
            <a:r>
              <a:rPr lang="nl-NL" dirty="0">
                <a:hlinkClick r:id="rId2"/>
              </a:rPr>
              <a:t>dynothra@hotmail.com</a:t>
            </a:r>
            <a:r>
              <a:rPr lang="nl-NL" dirty="0"/>
              <a:t> </a:t>
            </a:r>
          </a:p>
        </p:txBody>
      </p:sp>
    </p:spTree>
    <p:extLst>
      <p:ext uri="{BB962C8B-B14F-4D97-AF65-F5344CB8AC3E}">
        <p14:creationId xmlns:p14="http://schemas.microsoft.com/office/powerpoint/2010/main" val="42747023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000F63F-A9D0-684C-8E89-D9DBF7F2BB86}"/>
              </a:ext>
            </a:extLst>
          </p:cNvPr>
          <p:cNvSpPr>
            <a:spLocks noGrp="1"/>
          </p:cNvSpPr>
          <p:nvPr>
            <p:ph type="ctrTitle"/>
          </p:nvPr>
        </p:nvSpPr>
        <p:spPr/>
        <p:txBody>
          <a:bodyPr/>
          <a:lstStyle/>
          <a:p>
            <a:endParaRPr lang="en-GB" dirty="0"/>
          </a:p>
        </p:txBody>
      </p:sp>
      <p:sp>
        <p:nvSpPr>
          <p:cNvPr id="3" name="Ondertitel 2">
            <a:extLst>
              <a:ext uri="{FF2B5EF4-FFF2-40B4-BE49-F238E27FC236}">
                <a16:creationId xmlns:a16="http://schemas.microsoft.com/office/drawing/2014/main" xmlns="" id="{5C061EFE-687F-0349-916F-E658B6C19E5E}"/>
              </a:ext>
            </a:extLst>
          </p:cNvPr>
          <p:cNvSpPr>
            <a:spLocks noGrp="1"/>
          </p:cNvSpPr>
          <p:nvPr>
            <p:ph type="subTitle" idx="1"/>
          </p:nvPr>
        </p:nvSpPr>
        <p:spPr/>
        <p:txBody>
          <a:bodyPr/>
          <a:lstStyle/>
          <a:p>
            <a:endParaRPr lang="en-GB" dirty="0"/>
          </a:p>
        </p:txBody>
      </p:sp>
      <p:pic>
        <p:nvPicPr>
          <p:cNvPr id="5" name="Afbeelding 4">
            <a:extLst>
              <a:ext uri="{FF2B5EF4-FFF2-40B4-BE49-F238E27FC236}">
                <a16:creationId xmlns:a16="http://schemas.microsoft.com/office/drawing/2014/main" xmlns="" id="{BE7B26C0-72E4-4D44-81E3-6FDCF3EF90A4}"/>
              </a:ext>
            </a:extLst>
          </p:cNvPr>
          <p:cNvPicPr>
            <a:picLocks noChangeAspect="1"/>
          </p:cNvPicPr>
          <p:nvPr/>
        </p:nvPicPr>
        <p:blipFill>
          <a:blip r:embed="rId2"/>
          <a:stretch>
            <a:fillRect/>
          </a:stretch>
        </p:blipFill>
        <p:spPr>
          <a:xfrm>
            <a:off x="4233" y="0"/>
            <a:ext cx="12183533" cy="6858000"/>
          </a:xfrm>
          <a:prstGeom prst="rect">
            <a:avLst/>
          </a:prstGeom>
        </p:spPr>
      </p:pic>
    </p:spTree>
    <p:extLst>
      <p:ext uri="{BB962C8B-B14F-4D97-AF65-F5344CB8AC3E}">
        <p14:creationId xmlns:p14="http://schemas.microsoft.com/office/powerpoint/2010/main" val="2809312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4629DFF-0BF4-B941-9DD7-CEEB842FB969}"/>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150AFCDF-B43F-4D40-AD1A-601A526AC42C}"/>
              </a:ext>
            </a:extLst>
          </p:cNvPr>
          <p:cNvPicPr>
            <a:picLocks noGrp="1" noChangeAspect="1"/>
          </p:cNvPicPr>
          <p:nvPr>
            <p:ph idx="1"/>
          </p:nvPr>
        </p:nvPicPr>
        <p:blipFill>
          <a:blip r:embed="rId2"/>
          <a:stretch>
            <a:fillRect/>
          </a:stretch>
        </p:blipFill>
        <p:spPr>
          <a:xfrm>
            <a:off x="0" y="0"/>
            <a:ext cx="12205203" cy="6858000"/>
          </a:xfrm>
        </p:spPr>
      </p:pic>
    </p:spTree>
    <p:extLst>
      <p:ext uri="{BB962C8B-B14F-4D97-AF65-F5344CB8AC3E}">
        <p14:creationId xmlns:p14="http://schemas.microsoft.com/office/powerpoint/2010/main" val="1236894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A25EB6-1AEA-2846-9BFF-BDAC4092825B}"/>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238385C5-EF8F-ED40-B513-F47C5E0B5A7F}"/>
              </a:ext>
            </a:extLst>
          </p:cNvPr>
          <p:cNvPicPr>
            <a:picLocks noGrp="1" noChangeAspect="1"/>
          </p:cNvPicPr>
          <p:nvPr>
            <p:ph idx="1"/>
          </p:nvPr>
        </p:nvPicPr>
        <p:blipFill>
          <a:blip r:embed="rId2"/>
          <a:stretch>
            <a:fillRect/>
          </a:stretch>
        </p:blipFill>
        <p:spPr>
          <a:xfrm>
            <a:off x="-80010" y="-80010"/>
            <a:ext cx="12369628" cy="6938010"/>
          </a:xfrm>
        </p:spPr>
      </p:pic>
    </p:spTree>
    <p:extLst>
      <p:ext uri="{BB962C8B-B14F-4D97-AF65-F5344CB8AC3E}">
        <p14:creationId xmlns:p14="http://schemas.microsoft.com/office/powerpoint/2010/main" val="1646971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9B63218-B035-774A-B819-FE2425E452CA}"/>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88C8D16E-1139-1249-82D1-A132FFE54DD4}"/>
              </a:ext>
            </a:extLst>
          </p:cNvPr>
          <p:cNvPicPr>
            <a:picLocks noGrp="1" noChangeAspect="1"/>
          </p:cNvPicPr>
          <p:nvPr>
            <p:ph idx="1"/>
          </p:nvPr>
        </p:nvPicPr>
        <p:blipFill>
          <a:blip r:embed="rId2"/>
          <a:stretch>
            <a:fillRect/>
          </a:stretch>
        </p:blipFill>
        <p:spPr>
          <a:xfrm>
            <a:off x="0" y="0"/>
            <a:ext cx="12192000" cy="6850582"/>
          </a:xfrm>
        </p:spPr>
      </p:pic>
    </p:spTree>
    <p:extLst>
      <p:ext uri="{BB962C8B-B14F-4D97-AF65-F5344CB8AC3E}">
        <p14:creationId xmlns:p14="http://schemas.microsoft.com/office/powerpoint/2010/main" val="1324040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3325BE3-3EB5-4A07-9F39-7AD3B8744F25}"/>
              </a:ext>
            </a:extLst>
          </p:cNvPr>
          <p:cNvSpPr>
            <a:spLocks noGrp="1"/>
          </p:cNvSpPr>
          <p:nvPr>
            <p:ph type="ctrTitle"/>
          </p:nvPr>
        </p:nvSpPr>
        <p:spPr>
          <a:xfrm>
            <a:off x="1524000" y="1906850"/>
            <a:ext cx="9144000" cy="2387600"/>
          </a:xfrm>
        </p:spPr>
        <p:txBody>
          <a:bodyPr>
            <a:normAutofit fontScale="90000"/>
          </a:bodyPr>
          <a:lstStyle/>
          <a:p>
            <a:r>
              <a:rPr lang="en-US" sz="7000" b="1" dirty="0">
                <a:solidFill>
                  <a:srgbClr val="FF0000"/>
                </a:solidFill>
                <a:latin typeface="Century Gothic" panose="020B0502020202020204" pitchFamily="34" charset="0"/>
              </a:rPr>
              <a:t>KWP SPECIAL: Aansluiting mbo-hbo</a:t>
            </a:r>
            <a:endParaRPr lang="nl-NL" sz="7000" b="1" dirty="0">
              <a:solidFill>
                <a:srgbClr val="FF0000"/>
              </a:solidFill>
              <a:latin typeface="Century Gothic" panose="020B0502020202020204" pitchFamily="34" charset="0"/>
            </a:endParaRPr>
          </a:p>
        </p:txBody>
      </p:sp>
      <p:sp>
        <p:nvSpPr>
          <p:cNvPr id="3" name="Ondertitel 2">
            <a:extLst>
              <a:ext uri="{FF2B5EF4-FFF2-40B4-BE49-F238E27FC236}">
                <a16:creationId xmlns:a16="http://schemas.microsoft.com/office/drawing/2014/main" xmlns="" id="{79123082-AD05-4AE7-A224-643A4A96E284}"/>
              </a:ext>
            </a:extLst>
          </p:cNvPr>
          <p:cNvSpPr>
            <a:spLocks noGrp="1"/>
          </p:cNvSpPr>
          <p:nvPr>
            <p:ph type="subTitle" idx="1"/>
          </p:nvPr>
        </p:nvSpPr>
        <p:spPr>
          <a:xfrm>
            <a:off x="1432560" y="4849068"/>
            <a:ext cx="9144000" cy="1655762"/>
          </a:xfrm>
        </p:spPr>
        <p:txBody>
          <a:bodyPr>
            <a:normAutofit/>
          </a:bodyPr>
          <a:lstStyle/>
          <a:p>
            <a:r>
              <a:rPr lang="en-US" sz="3000" b="1" dirty="0">
                <a:solidFill>
                  <a:srgbClr val="FFC000"/>
                </a:solidFill>
                <a:latin typeface="Century Gothic" panose="020B0502020202020204" pitchFamily="34" charset="0"/>
              </a:rPr>
              <a:t>Welkom!</a:t>
            </a:r>
            <a:endParaRPr lang="nl-NL" sz="3000" b="1" dirty="0">
              <a:solidFill>
                <a:srgbClr val="FFC000"/>
              </a:solidFill>
              <a:latin typeface="Century Gothic" panose="020B0502020202020204" pitchFamily="34" charset="0"/>
            </a:endParaRPr>
          </a:p>
        </p:txBody>
      </p:sp>
      <p:pic>
        <p:nvPicPr>
          <p:cNvPr id="4" name="Afbeelding 3">
            <a:extLst>
              <a:ext uri="{FF2B5EF4-FFF2-40B4-BE49-F238E27FC236}">
                <a16:creationId xmlns:a16="http://schemas.microsoft.com/office/drawing/2014/main" xmlns="" id="{5F784FA6-2C06-44F9-854B-3216CCCB551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04481" y="785784"/>
            <a:ext cx="3983038" cy="1132895"/>
          </a:xfrm>
          <a:prstGeom prst="rect">
            <a:avLst/>
          </a:prstGeom>
          <a:noFill/>
          <a:ln>
            <a:noFill/>
          </a:ln>
        </p:spPr>
      </p:pic>
    </p:spTree>
    <p:extLst>
      <p:ext uri="{BB962C8B-B14F-4D97-AF65-F5344CB8AC3E}">
        <p14:creationId xmlns:p14="http://schemas.microsoft.com/office/powerpoint/2010/main" val="331309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4B4D2F-77F8-2746-8010-EAA17885A5BF}"/>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8A778EAB-204A-B64A-A0E7-11D3BD8E0C15}"/>
              </a:ext>
            </a:extLst>
          </p:cNvPr>
          <p:cNvPicPr>
            <a:picLocks noGrp="1" noChangeAspect="1"/>
          </p:cNvPicPr>
          <p:nvPr>
            <p:ph idx="1"/>
          </p:nvPr>
        </p:nvPicPr>
        <p:blipFill>
          <a:blip r:embed="rId2"/>
          <a:stretch>
            <a:fillRect/>
          </a:stretch>
        </p:blipFill>
        <p:spPr>
          <a:xfrm>
            <a:off x="0" y="0"/>
            <a:ext cx="12243996" cy="6858000"/>
          </a:xfrm>
        </p:spPr>
      </p:pic>
    </p:spTree>
    <p:extLst>
      <p:ext uri="{BB962C8B-B14F-4D97-AF65-F5344CB8AC3E}">
        <p14:creationId xmlns:p14="http://schemas.microsoft.com/office/powerpoint/2010/main" val="3916259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CD1F48A-E048-A14B-8CD4-BA03CC882BBA}"/>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23AB8D74-5B29-6740-A3B0-437E1980E0A4}"/>
              </a:ext>
            </a:extLst>
          </p:cNvPr>
          <p:cNvPicPr>
            <a:picLocks noGrp="1" noChangeAspect="1"/>
          </p:cNvPicPr>
          <p:nvPr>
            <p:ph idx="1"/>
          </p:nvPr>
        </p:nvPicPr>
        <p:blipFill>
          <a:blip r:embed="rId2"/>
          <a:stretch>
            <a:fillRect/>
          </a:stretch>
        </p:blipFill>
        <p:spPr>
          <a:xfrm>
            <a:off x="-1" y="0"/>
            <a:ext cx="12226979" cy="6858000"/>
          </a:xfrm>
        </p:spPr>
      </p:pic>
    </p:spTree>
    <p:extLst>
      <p:ext uri="{BB962C8B-B14F-4D97-AF65-F5344CB8AC3E}">
        <p14:creationId xmlns:p14="http://schemas.microsoft.com/office/powerpoint/2010/main" val="310771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8B023DE-7AFA-3546-9160-5C85D44CCA4A}"/>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972FF5FF-FBD7-5643-9F64-06F2D3BFC20C}"/>
              </a:ext>
            </a:extLst>
          </p:cNvPr>
          <p:cNvPicPr>
            <a:picLocks noGrp="1" noChangeAspect="1"/>
          </p:cNvPicPr>
          <p:nvPr>
            <p:ph idx="1"/>
          </p:nvPr>
        </p:nvPicPr>
        <p:blipFill>
          <a:blip r:embed="rId2"/>
          <a:stretch>
            <a:fillRect/>
          </a:stretch>
        </p:blipFill>
        <p:spPr>
          <a:xfrm>
            <a:off x="0" y="-1"/>
            <a:ext cx="12192000" cy="6858001"/>
          </a:xfrm>
        </p:spPr>
      </p:pic>
    </p:spTree>
    <p:extLst>
      <p:ext uri="{BB962C8B-B14F-4D97-AF65-F5344CB8AC3E}">
        <p14:creationId xmlns:p14="http://schemas.microsoft.com/office/powerpoint/2010/main" val="771235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6DB4179-70A0-D54A-9ADA-8EE11939EBAD}"/>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245C08B0-7568-B74F-85FD-F1EBC8C7013B}"/>
              </a:ext>
            </a:extLst>
          </p:cNvPr>
          <p:cNvPicPr>
            <a:picLocks noGrp="1" noChangeAspect="1"/>
          </p:cNvPicPr>
          <p:nvPr>
            <p:ph idx="1"/>
          </p:nvPr>
        </p:nvPicPr>
        <p:blipFill>
          <a:blip r:embed="rId2"/>
          <a:stretch>
            <a:fillRect/>
          </a:stretch>
        </p:blipFill>
        <p:spPr>
          <a:xfrm>
            <a:off x="0" y="0"/>
            <a:ext cx="12228825" cy="6858000"/>
          </a:xfrm>
        </p:spPr>
      </p:pic>
    </p:spTree>
    <p:extLst>
      <p:ext uri="{BB962C8B-B14F-4D97-AF65-F5344CB8AC3E}">
        <p14:creationId xmlns:p14="http://schemas.microsoft.com/office/powerpoint/2010/main" val="213165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0A0FEA-9BAE-444B-BA3D-B4B248031EBA}"/>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871A7874-4240-4D44-9DDA-314998A4F776}"/>
              </a:ext>
            </a:extLst>
          </p:cNvPr>
          <p:cNvPicPr>
            <a:picLocks noGrp="1" noChangeAspect="1"/>
          </p:cNvPicPr>
          <p:nvPr>
            <p:ph idx="1"/>
          </p:nvPr>
        </p:nvPicPr>
        <p:blipFill>
          <a:blip r:embed="rId2"/>
          <a:stretch>
            <a:fillRect/>
          </a:stretch>
        </p:blipFill>
        <p:spPr>
          <a:xfrm>
            <a:off x="0" y="0"/>
            <a:ext cx="12205202" cy="6858000"/>
          </a:xfrm>
        </p:spPr>
      </p:pic>
    </p:spTree>
    <p:extLst>
      <p:ext uri="{BB962C8B-B14F-4D97-AF65-F5344CB8AC3E}">
        <p14:creationId xmlns:p14="http://schemas.microsoft.com/office/powerpoint/2010/main" val="3515009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DBD3AB8-FE64-FD40-8CA9-15F9F1513ED2}"/>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35337EA0-587A-3D47-9D7E-3FD808771903}"/>
              </a:ext>
            </a:extLst>
          </p:cNvPr>
          <p:cNvPicPr>
            <a:picLocks noGrp="1" noChangeAspect="1"/>
          </p:cNvPicPr>
          <p:nvPr>
            <p:ph idx="1"/>
          </p:nvPr>
        </p:nvPicPr>
        <p:blipFill rotWithShape="1">
          <a:blip r:embed="rId2"/>
          <a:srcRect b="1875"/>
          <a:stretch/>
        </p:blipFill>
        <p:spPr>
          <a:xfrm>
            <a:off x="-1" y="0"/>
            <a:ext cx="12424965" cy="6858000"/>
          </a:xfrm>
        </p:spPr>
      </p:pic>
    </p:spTree>
    <p:extLst>
      <p:ext uri="{BB962C8B-B14F-4D97-AF65-F5344CB8AC3E}">
        <p14:creationId xmlns:p14="http://schemas.microsoft.com/office/powerpoint/2010/main" val="851763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8462586-88E1-D040-B4DA-4F8A9A48CD94}"/>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48B69C5D-DF56-EC48-86FF-94CCC0740656}"/>
              </a:ext>
            </a:extLst>
          </p:cNvPr>
          <p:cNvPicPr>
            <a:picLocks noGrp="1" noChangeAspect="1"/>
          </p:cNvPicPr>
          <p:nvPr>
            <p:ph idx="1"/>
          </p:nvPr>
        </p:nvPicPr>
        <p:blipFill>
          <a:blip r:embed="rId2"/>
          <a:stretch>
            <a:fillRect/>
          </a:stretch>
        </p:blipFill>
        <p:spPr>
          <a:xfrm>
            <a:off x="0" y="0"/>
            <a:ext cx="12228825" cy="6858000"/>
          </a:xfrm>
        </p:spPr>
      </p:pic>
    </p:spTree>
    <p:extLst>
      <p:ext uri="{BB962C8B-B14F-4D97-AF65-F5344CB8AC3E}">
        <p14:creationId xmlns:p14="http://schemas.microsoft.com/office/powerpoint/2010/main" val="1486725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69709A-9706-D545-B180-2621130F5665}"/>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BDE24E0E-2291-D24A-96FC-E926B8AC05FF}"/>
              </a:ext>
            </a:extLst>
          </p:cNvPr>
          <p:cNvPicPr>
            <a:picLocks noGrp="1" noChangeAspect="1"/>
          </p:cNvPicPr>
          <p:nvPr>
            <p:ph idx="1"/>
          </p:nvPr>
        </p:nvPicPr>
        <p:blipFill>
          <a:blip r:embed="rId2"/>
          <a:stretch>
            <a:fillRect/>
          </a:stretch>
        </p:blipFill>
        <p:spPr>
          <a:xfrm>
            <a:off x="0" y="0"/>
            <a:ext cx="12192000" cy="6859060"/>
          </a:xfrm>
        </p:spPr>
      </p:pic>
    </p:spTree>
    <p:extLst>
      <p:ext uri="{BB962C8B-B14F-4D97-AF65-F5344CB8AC3E}">
        <p14:creationId xmlns:p14="http://schemas.microsoft.com/office/powerpoint/2010/main" val="3699821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57D133E-7D81-4D49-9106-4262C002FFCC}"/>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32EE49AA-E54F-9B4D-ADA9-10DBB8F3F775}"/>
              </a:ext>
            </a:extLst>
          </p:cNvPr>
          <p:cNvPicPr>
            <a:picLocks noGrp="1" noChangeAspect="1"/>
          </p:cNvPicPr>
          <p:nvPr>
            <p:ph idx="1"/>
          </p:nvPr>
        </p:nvPicPr>
        <p:blipFill>
          <a:blip r:embed="rId2"/>
          <a:stretch>
            <a:fillRect/>
          </a:stretch>
        </p:blipFill>
        <p:spPr>
          <a:xfrm>
            <a:off x="0" y="0"/>
            <a:ext cx="12228825" cy="6858000"/>
          </a:xfrm>
        </p:spPr>
      </p:pic>
    </p:spTree>
    <p:extLst>
      <p:ext uri="{BB962C8B-B14F-4D97-AF65-F5344CB8AC3E}">
        <p14:creationId xmlns:p14="http://schemas.microsoft.com/office/powerpoint/2010/main" val="234150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9B2CF96-DC32-C941-8461-3007E8FDD493}"/>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CB00BC6F-AE75-794B-8310-E7FBF0688EE5}"/>
              </a:ext>
            </a:extLst>
          </p:cNvPr>
          <p:cNvPicPr>
            <a:picLocks noGrp="1" noChangeAspect="1"/>
          </p:cNvPicPr>
          <p:nvPr>
            <p:ph idx="1"/>
          </p:nvPr>
        </p:nvPicPr>
        <p:blipFill>
          <a:blip r:embed="rId2"/>
          <a:stretch>
            <a:fillRect/>
          </a:stretch>
        </p:blipFill>
        <p:spPr>
          <a:xfrm>
            <a:off x="0" y="0"/>
            <a:ext cx="12205203" cy="6858000"/>
          </a:xfrm>
        </p:spPr>
      </p:pic>
    </p:spTree>
    <p:extLst>
      <p:ext uri="{BB962C8B-B14F-4D97-AF65-F5344CB8AC3E}">
        <p14:creationId xmlns:p14="http://schemas.microsoft.com/office/powerpoint/2010/main" val="3828704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xmlns="" id="{4B2380A8-2B8D-486E-A73B-AFF4D6B7D510}"/>
              </a:ext>
            </a:extLst>
          </p:cNvPr>
          <p:cNvSpPr>
            <a:spLocks noGrp="1"/>
          </p:cNvSpPr>
          <p:nvPr>
            <p:ph type="title"/>
          </p:nvPr>
        </p:nvSpPr>
        <p:spPr>
          <a:xfrm>
            <a:off x="589280" y="0"/>
            <a:ext cx="10515600" cy="1325562"/>
          </a:xfrm>
        </p:spPr>
        <p:txBody>
          <a:bodyPr/>
          <a:lstStyle/>
          <a:p>
            <a:r>
              <a:rPr lang="en-US" b="1" dirty="0">
                <a:solidFill>
                  <a:srgbClr val="FF0000"/>
                </a:solidFill>
                <a:latin typeface="Century Gothic" panose="020B0502020202020204" pitchFamily="34" charset="0"/>
              </a:rPr>
              <a:t>PROGRAMMA</a:t>
            </a:r>
            <a:endParaRPr lang="nl-NL" dirty="0"/>
          </a:p>
        </p:txBody>
      </p:sp>
      <p:graphicFrame>
        <p:nvGraphicFramePr>
          <p:cNvPr id="14" name="Tabel 13">
            <a:extLst>
              <a:ext uri="{FF2B5EF4-FFF2-40B4-BE49-F238E27FC236}">
                <a16:creationId xmlns:a16="http://schemas.microsoft.com/office/drawing/2014/main" xmlns="" id="{CF1B6909-4A35-4DDB-BEEB-41DAC5F105DC}"/>
              </a:ext>
            </a:extLst>
          </p:cNvPr>
          <p:cNvGraphicFramePr>
            <a:graphicFrameLocks noGrp="1"/>
          </p:cNvGraphicFramePr>
          <p:nvPr>
            <p:extLst>
              <p:ext uri="{D42A27DB-BD31-4B8C-83A1-F6EECF244321}">
                <p14:modId xmlns:p14="http://schemas.microsoft.com/office/powerpoint/2010/main" val="3157470246"/>
              </p:ext>
            </p:extLst>
          </p:nvPr>
        </p:nvGraphicFramePr>
        <p:xfrm>
          <a:off x="741680" y="1239520"/>
          <a:ext cx="11267441" cy="5464043"/>
        </p:xfrm>
        <a:graphic>
          <a:graphicData uri="http://schemas.openxmlformats.org/drawingml/2006/table">
            <a:tbl>
              <a:tblPr firstRow="1" bandRow="1">
                <a:tableStyleId>{2D5ABB26-0587-4C30-8999-92F81FD0307C}</a:tableStyleId>
              </a:tblPr>
              <a:tblGrid>
                <a:gridCol w="1769851">
                  <a:extLst>
                    <a:ext uri="{9D8B030D-6E8A-4147-A177-3AD203B41FA5}">
                      <a16:colId xmlns:a16="http://schemas.microsoft.com/office/drawing/2014/main" xmlns="" val="776994135"/>
                    </a:ext>
                  </a:extLst>
                </a:gridCol>
                <a:gridCol w="4748795">
                  <a:extLst>
                    <a:ext uri="{9D8B030D-6E8A-4147-A177-3AD203B41FA5}">
                      <a16:colId xmlns:a16="http://schemas.microsoft.com/office/drawing/2014/main" xmlns="" val="38973449"/>
                    </a:ext>
                  </a:extLst>
                </a:gridCol>
                <a:gridCol w="4748795">
                  <a:extLst>
                    <a:ext uri="{9D8B030D-6E8A-4147-A177-3AD203B41FA5}">
                      <a16:colId xmlns:a16="http://schemas.microsoft.com/office/drawing/2014/main" xmlns="" val="1524166784"/>
                    </a:ext>
                  </a:extLst>
                </a:gridCol>
              </a:tblGrid>
              <a:tr h="428880">
                <a:tc>
                  <a:txBody>
                    <a:bodyPr/>
                    <a:lstStyle/>
                    <a:p>
                      <a:r>
                        <a:rPr lang="en-US" sz="1900" b="1" dirty="0">
                          <a:solidFill>
                            <a:srgbClr val="FF0000"/>
                          </a:solidFill>
                          <a:latin typeface="Century Gothic" panose="020B0502020202020204" pitchFamily="34" charset="0"/>
                        </a:rPr>
                        <a:t>13:00 – 13:15</a:t>
                      </a:r>
                      <a:endParaRPr lang="nl-NL" sz="1900" b="1" dirty="0">
                        <a:solidFill>
                          <a:srgbClr val="FF0000"/>
                        </a:solidFill>
                        <a:latin typeface="Century Gothic" panose="020B0502020202020204" pitchFamily="34" charset="0"/>
                      </a:endParaRPr>
                    </a:p>
                  </a:txBody>
                  <a:tcPr/>
                </a:tc>
                <a:tc>
                  <a:txBody>
                    <a:bodyPr/>
                    <a:lstStyle/>
                    <a:p>
                      <a:r>
                        <a:rPr lang="en-US" sz="1900" dirty="0">
                          <a:latin typeface="Century Gothic" panose="020B0502020202020204" pitchFamily="34" charset="0"/>
                        </a:rPr>
                        <a:t>Inloop</a:t>
                      </a:r>
                      <a:endParaRPr lang="nl-NL" sz="1900" dirty="0">
                        <a:latin typeface="Century Gothic" panose="020B0502020202020204" pitchFamily="34" charset="0"/>
                      </a:endParaRPr>
                    </a:p>
                  </a:txBody>
                  <a:tcPr/>
                </a:tc>
                <a:tc>
                  <a:txBody>
                    <a:bodyPr/>
                    <a:lstStyle/>
                    <a:p>
                      <a:r>
                        <a:rPr lang="en-US" sz="1900" b="1" dirty="0">
                          <a:solidFill>
                            <a:schemeClr val="accent2"/>
                          </a:solidFill>
                          <a:latin typeface="Century Gothic" panose="020B0502020202020204" pitchFamily="34" charset="0"/>
                        </a:rPr>
                        <a:t>Sabine Severiens</a:t>
                      </a:r>
                      <a:endParaRPr lang="nl-NL" sz="1900" b="1" dirty="0">
                        <a:solidFill>
                          <a:schemeClr val="accent2"/>
                        </a:solidFill>
                        <a:latin typeface="Century Gothic" panose="020B0502020202020204" pitchFamily="34" charset="0"/>
                      </a:endParaRPr>
                    </a:p>
                  </a:txBody>
                  <a:tcPr/>
                </a:tc>
                <a:extLst>
                  <a:ext uri="{0D108BD9-81ED-4DB2-BD59-A6C34878D82A}">
                    <a16:rowId xmlns:a16="http://schemas.microsoft.com/office/drawing/2014/main" xmlns="" val="566152878"/>
                  </a:ext>
                </a:extLst>
              </a:tr>
              <a:tr h="1330657">
                <a:tc>
                  <a:txBody>
                    <a:bodyPr/>
                    <a:lstStyle/>
                    <a:p>
                      <a:r>
                        <a:rPr lang="en-US" sz="1900" b="1" dirty="0">
                          <a:solidFill>
                            <a:srgbClr val="FF0000"/>
                          </a:solidFill>
                          <a:latin typeface="Century Gothic" panose="020B0502020202020204" pitchFamily="34" charset="0"/>
                        </a:rPr>
                        <a:t>13:15 – 13:30</a:t>
                      </a:r>
                      <a:endParaRPr lang="nl-NL" sz="1900" b="1" dirty="0">
                        <a:solidFill>
                          <a:srgbClr val="FF0000"/>
                        </a:solidFill>
                        <a:latin typeface="Century Gothic" panose="020B0502020202020204" pitchFamily="34" charset="0"/>
                      </a:endParaRPr>
                    </a:p>
                  </a:txBody>
                  <a:tcPr/>
                </a:tc>
                <a:tc>
                  <a:txBody>
                    <a:bodyPr/>
                    <a:lstStyle/>
                    <a:p>
                      <a:r>
                        <a:rPr lang="en-US" sz="1900" dirty="0">
                          <a:latin typeface="Century Gothic" panose="020B0502020202020204" pitchFamily="34" charset="0"/>
                        </a:rPr>
                        <a:t>Opening </a:t>
                      </a:r>
                      <a:endParaRPr lang="nl-NL" sz="1900" dirty="0">
                        <a:latin typeface="Century Gothic" panose="020B0502020202020204" pitchFamily="34" charset="0"/>
                      </a:endParaRPr>
                    </a:p>
                  </a:txBody>
                  <a:tcPr/>
                </a:tc>
                <a:tc>
                  <a:txBody>
                    <a:bodyPr/>
                    <a:lstStyle/>
                    <a:p>
                      <a:r>
                        <a:rPr lang="en-US" sz="1900" b="1" dirty="0">
                          <a:solidFill>
                            <a:schemeClr val="accent2"/>
                          </a:solidFill>
                          <a:latin typeface="Century Gothic" panose="020B0502020202020204" pitchFamily="34" charset="0"/>
                        </a:rPr>
                        <a:t>Sabine Severiens met </a:t>
                      </a:r>
                      <a:br>
                        <a:rPr lang="en-US" sz="1900" b="1" dirty="0">
                          <a:solidFill>
                            <a:schemeClr val="accent2"/>
                          </a:solidFill>
                          <a:latin typeface="Century Gothic" panose="020B0502020202020204" pitchFamily="34" charset="0"/>
                        </a:rPr>
                      </a:br>
                      <a:r>
                        <a:rPr lang="en-US" sz="1900" b="1" dirty="0">
                          <a:solidFill>
                            <a:schemeClr val="accent2"/>
                          </a:solidFill>
                          <a:latin typeface="Century Gothic" panose="020B0502020202020204" pitchFamily="34" charset="0"/>
                        </a:rPr>
                        <a:t>Lyanda Vermeulen-Kerstens en Ellen Klatter</a:t>
                      </a:r>
                      <a:endParaRPr lang="nl-NL" sz="1900" b="1" dirty="0">
                        <a:solidFill>
                          <a:schemeClr val="accent2"/>
                        </a:solidFill>
                        <a:latin typeface="Century Gothic" panose="020B0502020202020204" pitchFamily="34" charset="0"/>
                      </a:endParaRPr>
                    </a:p>
                  </a:txBody>
                  <a:tcPr/>
                </a:tc>
                <a:extLst>
                  <a:ext uri="{0D108BD9-81ED-4DB2-BD59-A6C34878D82A}">
                    <a16:rowId xmlns:a16="http://schemas.microsoft.com/office/drawing/2014/main" xmlns="" val="495317469"/>
                  </a:ext>
                </a:extLst>
              </a:tr>
              <a:tr h="428880">
                <a:tc>
                  <a:txBody>
                    <a:bodyPr/>
                    <a:lstStyle/>
                    <a:p>
                      <a:r>
                        <a:rPr lang="en-US" sz="1900" b="1" dirty="0">
                          <a:solidFill>
                            <a:srgbClr val="FF0000"/>
                          </a:solidFill>
                          <a:latin typeface="Century Gothic" panose="020B0502020202020204" pitchFamily="34" charset="0"/>
                        </a:rPr>
                        <a:t>13:30 – 13:50</a:t>
                      </a:r>
                      <a:endParaRPr lang="nl-NL" sz="1900" b="1" dirty="0">
                        <a:solidFill>
                          <a:srgbClr val="FF0000"/>
                        </a:solidFill>
                        <a:latin typeface="Century Gothic" panose="020B0502020202020204" pitchFamily="34" charset="0"/>
                      </a:endParaRPr>
                    </a:p>
                  </a:txBody>
                  <a:tcPr/>
                </a:tc>
                <a:tc>
                  <a:txBody>
                    <a:bodyPr/>
                    <a:lstStyle/>
                    <a:p>
                      <a:r>
                        <a:rPr lang="en-US" sz="1900" dirty="0">
                          <a:latin typeface="Century Gothic" panose="020B0502020202020204" pitchFamily="34" charset="0"/>
                        </a:rPr>
                        <a:t>Beleidsniveau </a:t>
                      </a:r>
                      <a:endParaRPr lang="nl-NL" sz="1900" dirty="0">
                        <a:latin typeface="Century Gothic" panose="020B0502020202020204" pitchFamily="34" charset="0"/>
                      </a:endParaRPr>
                    </a:p>
                  </a:txBody>
                  <a:tcPr/>
                </a:tc>
                <a:tc>
                  <a:txBody>
                    <a:bodyPr/>
                    <a:lstStyle/>
                    <a:p>
                      <a:r>
                        <a:rPr lang="en-US" sz="1900" b="1" dirty="0">
                          <a:solidFill>
                            <a:schemeClr val="accent2"/>
                          </a:solidFill>
                          <a:latin typeface="Century Gothic" panose="020B0502020202020204" pitchFamily="34" charset="0"/>
                        </a:rPr>
                        <a:t>Dynothra de Boer</a:t>
                      </a:r>
                      <a:endParaRPr lang="nl-NL" sz="1900" b="1" dirty="0">
                        <a:solidFill>
                          <a:schemeClr val="accent2"/>
                        </a:solidFill>
                        <a:latin typeface="Century Gothic" panose="020B0502020202020204" pitchFamily="34" charset="0"/>
                      </a:endParaRPr>
                    </a:p>
                  </a:txBody>
                  <a:tcPr/>
                </a:tc>
                <a:extLst>
                  <a:ext uri="{0D108BD9-81ED-4DB2-BD59-A6C34878D82A}">
                    <a16:rowId xmlns:a16="http://schemas.microsoft.com/office/drawing/2014/main" xmlns="" val="4162324566"/>
                  </a:ext>
                </a:extLst>
              </a:tr>
              <a:tr h="428880">
                <a:tc>
                  <a:txBody>
                    <a:bodyPr/>
                    <a:lstStyle/>
                    <a:p>
                      <a:r>
                        <a:rPr lang="en-US" sz="1900" b="1" dirty="0">
                          <a:solidFill>
                            <a:srgbClr val="FF0000"/>
                          </a:solidFill>
                          <a:latin typeface="Century Gothic" panose="020B0502020202020204" pitchFamily="34" charset="0"/>
                        </a:rPr>
                        <a:t>13:50 – 14:10</a:t>
                      </a:r>
                      <a:endParaRPr lang="nl-NL" sz="1900" b="1" dirty="0">
                        <a:solidFill>
                          <a:srgbClr val="FF0000"/>
                        </a:solidFill>
                        <a:latin typeface="Century Gothic" panose="020B0502020202020204" pitchFamily="34" charset="0"/>
                      </a:endParaRPr>
                    </a:p>
                  </a:txBody>
                  <a:tcPr/>
                </a:tc>
                <a:tc>
                  <a:txBody>
                    <a:bodyPr/>
                    <a:lstStyle/>
                    <a:p>
                      <a:r>
                        <a:rPr lang="en-US" sz="1900" dirty="0">
                          <a:latin typeface="Century Gothic" panose="020B0502020202020204" pitchFamily="34" charset="0"/>
                        </a:rPr>
                        <a:t>Docentniveau</a:t>
                      </a:r>
                      <a:endParaRPr lang="nl-NL" sz="1900" dirty="0">
                        <a:latin typeface="Century Gothic" panose="020B0502020202020204" pitchFamily="34" charset="0"/>
                      </a:endParaRPr>
                    </a:p>
                  </a:txBody>
                  <a:tcPr/>
                </a:tc>
                <a:tc>
                  <a:txBody>
                    <a:bodyPr/>
                    <a:lstStyle/>
                    <a:p>
                      <a:r>
                        <a:rPr lang="en-US" sz="1900" b="1" dirty="0">
                          <a:solidFill>
                            <a:schemeClr val="accent2"/>
                          </a:solidFill>
                          <a:latin typeface="Century Gothic" panose="020B0502020202020204" pitchFamily="34" charset="0"/>
                        </a:rPr>
                        <a:t>Anouk van der Wel</a:t>
                      </a:r>
                      <a:endParaRPr lang="nl-NL" sz="1900" b="1" dirty="0">
                        <a:solidFill>
                          <a:schemeClr val="accent2"/>
                        </a:solidFill>
                        <a:latin typeface="Century Gothic" panose="020B0502020202020204" pitchFamily="34" charset="0"/>
                      </a:endParaRPr>
                    </a:p>
                  </a:txBody>
                  <a:tcPr/>
                </a:tc>
                <a:extLst>
                  <a:ext uri="{0D108BD9-81ED-4DB2-BD59-A6C34878D82A}">
                    <a16:rowId xmlns:a16="http://schemas.microsoft.com/office/drawing/2014/main" xmlns="" val="2681667764"/>
                  </a:ext>
                </a:extLst>
              </a:tr>
              <a:tr h="428880">
                <a:tc>
                  <a:txBody>
                    <a:bodyPr/>
                    <a:lstStyle/>
                    <a:p>
                      <a:r>
                        <a:rPr lang="en-US" sz="1900" b="1" dirty="0">
                          <a:solidFill>
                            <a:srgbClr val="FF0000"/>
                          </a:solidFill>
                          <a:latin typeface="Century Gothic" panose="020B0502020202020204" pitchFamily="34" charset="0"/>
                        </a:rPr>
                        <a:t>14:10 – 14:30</a:t>
                      </a:r>
                      <a:endParaRPr lang="nl-NL" sz="1900" b="1" dirty="0">
                        <a:solidFill>
                          <a:srgbClr val="FF0000"/>
                        </a:solidFill>
                        <a:latin typeface="Century Gothic" panose="020B0502020202020204" pitchFamily="34" charset="0"/>
                      </a:endParaRPr>
                    </a:p>
                  </a:txBody>
                  <a:tcPr/>
                </a:tc>
                <a:tc>
                  <a:txBody>
                    <a:bodyPr/>
                    <a:lstStyle/>
                    <a:p>
                      <a:r>
                        <a:rPr lang="en-US" sz="1900" dirty="0">
                          <a:latin typeface="Century Gothic" panose="020B0502020202020204" pitchFamily="34" charset="0"/>
                        </a:rPr>
                        <a:t>Studentniveau </a:t>
                      </a:r>
                      <a:endParaRPr lang="nl-NL" sz="1900" dirty="0">
                        <a:latin typeface="Century Gothic" panose="020B0502020202020204" pitchFamily="34" charset="0"/>
                      </a:endParaRPr>
                    </a:p>
                  </a:txBody>
                  <a:tcPr/>
                </a:tc>
                <a:tc>
                  <a:txBody>
                    <a:bodyPr/>
                    <a:lstStyle/>
                    <a:p>
                      <a:r>
                        <a:rPr lang="en-US" sz="1900" b="1" dirty="0">
                          <a:solidFill>
                            <a:schemeClr val="accent2"/>
                          </a:solidFill>
                          <a:latin typeface="Century Gothic" panose="020B0502020202020204" pitchFamily="34" charset="0"/>
                        </a:rPr>
                        <a:t>Amina Hashi</a:t>
                      </a:r>
                      <a:endParaRPr lang="nl-NL" sz="1900" b="1" dirty="0">
                        <a:solidFill>
                          <a:schemeClr val="accent2"/>
                        </a:solidFill>
                        <a:latin typeface="Century Gothic" panose="020B0502020202020204" pitchFamily="34" charset="0"/>
                      </a:endParaRPr>
                    </a:p>
                  </a:txBody>
                  <a:tcPr/>
                </a:tc>
                <a:extLst>
                  <a:ext uri="{0D108BD9-81ED-4DB2-BD59-A6C34878D82A}">
                    <a16:rowId xmlns:a16="http://schemas.microsoft.com/office/drawing/2014/main" xmlns="" val="1815016571"/>
                  </a:ext>
                </a:extLst>
              </a:tr>
              <a:tr h="428880">
                <a:tc>
                  <a:txBody>
                    <a:bodyPr/>
                    <a:lstStyle/>
                    <a:p>
                      <a:r>
                        <a:rPr lang="en-US" sz="1900" b="1" dirty="0">
                          <a:solidFill>
                            <a:srgbClr val="FF0000"/>
                          </a:solidFill>
                          <a:latin typeface="Century Gothic" panose="020B0502020202020204" pitchFamily="34" charset="0"/>
                        </a:rPr>
                        <a:t>14:30 – 15:00</a:t>
                      </a:r>
                      <a:endParaRPr lang="nl-NL" sz="1900" b="1" dirty="0">
                        <a:solidFill>
                          <a:srgbClr val="FF0000"/>
                        </a:solidFill>
                        <a:latin typeface="Century Gothic" panose="020B0502020202020204" pitchFamily="34" charset="0"/>
                      </a:endParaRPr>
                    </a:p>
                  </a:txBody>
                  <a:tcPr/>
                </a:tc>
                <a:tc>
                  <a:txBody>
                    <a:bodyPr/>
                    <a:lstStyle/>
                    <a:p>
                      <a:r>
                        <a:rPr lang="en-US" sz="1900" dirty="0">
                          <a:latin typeface="Century Gothic" panose="020B0502020202020204" pitchFamily="34" charset="0"/>
                        </a:rPr>
                        <a:t>Pauze</a:t>
                      </a:r>
                      <a:endParaRPr lang="nl-NL" sz="1900" dirty="0">
                        <a:latin typeface="Century Gothic" panose="020B0502020202020204" pitchFamily="34" charset="0"/>
                      </a:endParaRPr>
                    </a:p>
                  </a:txBody>
                  <a:tcPr/>
                </a:tc>
                <a:tc>
                  <a:txBody>
                    <a:bodyPr/>
                    <a:lstStyle/>
                    <a:p>
                      <a:endParaRPr lang="nl-NL" sz="1900" b="1" dirty="0">
                        <a:solidFill>
                          <a:schemeClr val="accent2"/>
                        </a:solidFill>
                        <a:latin typeface="Century Gothic" panose="020B0502020202020204" pitchFamily="34" charset="0"/>
                      </a:endParaRPr>
                    </a:p>
                  </a:txBody>
                  <a:tcPr/>
                </a:tc>
                <a:extLst>
                  <a:ext uri="{0D108BD9-81ED-4DB2-BD59-A6C34878D82A}">
                    <a16:rowId xmlns:a16="http://schemas.microsoft.com/office/drawing/2014/main" xmlns="" val="1778981070"/>
                  </a:ext>
                </a:extLst>
              </a:tr>
              <a:tr h="428880">
                <a:tc>
                  <a:txBody>
                    <a:bodyPr/>
                    <a:lstStyle/>
                    <a:p>
                      <a:r>
                        <a:rPr lang="en-US" sz="1900" b="1" dirty="0">
                          <a:solidFill>
                            <a:srgbClr val="FF0000"/>
                          </a:solidFill>
                          <a:latin typeface="Century Gothic" panose="020B0502020202020204" pitchFamily="34" charset="0"/>
                        </a:rPr>
                        <a:t>15:00 – 15:15</a:t>
                      </a:r>
                      <a:endParaRPr lang="nl-NL" sz="1900" b="1" dirty="0">
                        <a:solidFill>
                          <a:srgbClr val="FF0000"/>
                        </a:solidFill>
                        <a:latin typeface="Century Gothic" panose="020B0502020202020204" pitchFamily="34" charset="0"/>
                      </a:endParaRPr>
                    </a:p>
                  </a:txBody>
                  <a:tcPr/>
                </a:tc>
                <a:tc>
                  <a:txBody>
                    <a:bodyPr/>
                    <a:lstStyle/>
                    <a:p>
                      <a:r>
                        <a:rPr lang="en-US" sz="1900" dirty="0">
                          <a:latin typeface="Century Gothic" panose="020B0502020202020204" pitchFamily="34" charset="0"/>
                        </a:rPr>
                        <a:t>Zien en gezien worden </a:t>
                      </a:r>
                      <a:endParaRPr lang="nl-NL" sz="1900" dirty="0">
                        <a:latin typeface="Century Gothic" panose="020B0502020202020204" pitchFamily="34" charset="0"/>
                      </a:endParaRPr>
                    </a:p>
                  </a:txBody>
                  <a:tcPr/>
                </a:tc>
                <a:tc>
                  <a:txBody>
                    <a:bodyPr/>
                    <a:lstStyle/>
                    <a:p>
                      <a:r>
                        <a:rPr lang="en-US" sz="1900" b="1" dirty="0">
                          <a:solidFill>
                            <a:schemeClr val="accent2"/>
                          </a:solidFill>
                          <a:latin typeface="Century Gothic" panose="020B0502020202020204" pitchFamily="34" charset="0"/>
                        </a:rPr>
                        <a:t>Ellen Klatter</a:t>
                      </a:r>
                      <a:endParaRPr lang="nl-NL" sz="1900" b="1" dirty="0">
                        <a:solidFill>
                          <a:schemeClr val="accent2"/>
                        </a:solidFill>
                        <a:latin typeface="Century Gothic" panose="020B0502020202020204" pitchFamily="34" charset="0"/>
                      </a:endParaRPr>
                    </a:p>
                  </a:txBody>
                  <a:tcPr/>
                </a:tc>
                <a:extLst>
                  <a:ext uri="{0D108BD9-81ED-4DB2-BD59-A6C34878D82A}">
                    <a16:rowId xmlns:a16="http://schemas.microsoft.com/office/drawing/2014/main" xmlns="" val="3475827925"/>
                  </a:ext>
                </a:extLst>
              </a:tr>
              <a:tr h="702346">
                <a:tc>
                  <a:txBody>
                    <a:bodyPr/>
                    <a:lstStyle/>
                    <a:p>
                      <a:r>
                        <a:rPr lang="en-US" sz="1900" b="1" dirty="0">
                          <a:solidFill>
                            <a:srgbClr val="FF0000"/>
                          </a:solidFill>
                          <a:latin typeface="Century Gothic" panose="020B0502020202020204" pitchFamily="34" charset="0"/>
                        </a:rPr>
                        <a:t>15:15 – 15:45</a:t>
                      </a:r>
                      <a:endParaRPr lang="nl-NL" sz="1900" b="1" dirty="0">
                        <a:solidFill>
                          <a:srgbClr val="FF0000"/>
                        </a:solidFill>
                        <a:latin typeface="Century Gothic" panose="020B0502020202020204" pitchFamily="34" charset="0"/>
                      </a:endParaRPr>
                    </a:p>
                  </a:txBody>
                  <a:tcPr/>
                </a:tc>
                <a:tc>
                  <a:txBody>
                    <a:bodyPr/>
                    <a:lstStyle/>
                    <a:p>
                      <a:r>
                        <a:rPr lang="en-US" sz="1900" dirty="0">
                          <a:latin typeface="Century Gothic" panose="020B0502020202020204" pitchFamily="34" charset="0"/>
                        </a:rPr>
                        <a:t>Tough Love and the lessen called failure </a:t>
                      </a:r>
                      <a:endParaRPr lang="nl-NL" sz="1900" dirty="0">
                        <a:latin typeface="Century Gothic" panose="020B0502020202020204" pitchFamily="34" charset="0"/>
                      </a:endParaRPr>
                    </a:p>
                  </a:txBody>
                  <a:tcPr/>
                </a:tc>
                <a:tc>
                  <a:txBody>
                    <a:bodyPr/>
                    <a:lstStyle/>
                    <a:p>
                      <a:r>
                        <a:rPr lang="en-US" sz="1900" b="1" dirty="0">
                          <a:solidFill>
                            <a:schemeClr val="accent2"/>
                          </a:solidFill>
                          <a:latin typeface="Century Gothic" panose="020B0502020202020204" pitchFamily="34" charset="0"/>
                        </a:rPr>
                        <a:t>Jean-Marie Molina</a:t>
                      </a:r>
                      <a:endParaRPr lang="nl-NL" sz="1900" b="1" dirty="0">
                        <a:solidFill>
                          <a:schemeClr val="accent2"/>
                        </a:solidFill>
                        <a:latin typeface="Century Gothic" panose="020B0502020202020204" pitchFamily="34" charset="0"/>
                      </a:endParaRPr>
                    </a:p>
                  </a:txBody>
                  <a:tcPr/>
                </a:tc>
                <a:extLst>
                  <a:ext uri="{0D108BD9-81ED-4DB2-BD59-A6C34878D82A}">
                    <a16:rowId xmlns:a16="http://schemas.microsoft.com/office/drawing/2014/main" xmlns="" val="1829499851"/>
                  </a:ext>
                </a:extLst>
              </a:tr>
              <a:tr h="428880">
                <a:tc>
                  <a:txBody>
                    <a:bodyPr/>
                    <a:lstStyle/>
                    <a:p>
                      <a:r>
                        <a:rPr lang="en-US" sz="1900" b="1" dirty="0">
                          <a:solidFill>
                            <a:srgbClr val="FF0000"/>
                          </a:solidFill>
                          <a:latin typeface="Century Gothic" panose="020B0502020202020204" pitchFamily="34" charset="0"/>
                        </a:rPr>
                        <a:t>15:45 – 16:00</a:t>
                      </a:r>
                      <a:endParaRPr lang="nl-NL" sz="1900" b="1" dirty="0">
                        <a:solidFill>
                          <a:srgbClr val="FF0000"/>
                        </a:solidFill>
                        <a:latin typeface="Century Gothic" panose="020B0502020202020204" pitchFamily="34" charset="0"/>
                      </a:endParaRPr>
                    </a:p>
                  </a:txBody>
                  <a:tcPr/>
                </a:tc>
                <a:tc>
                  <a:txBody>
                    <a:bodyPr/>
                    <a:lstStyle/>
                    <a:p>
                      <a:r>
                        <a:rPr lang="en-US" sz="1900" dirty="0">
                          <a:latin typeface="Century Gothic" panose="020B0502020202020204" pitchFamily="34" charset="0"/>
                        </a:rPr>
                        <a:t>Afsluiting</a:t>
                      </a:r>
                      <a:endParaRPr lang="nl-NL" sz="1900" dirty="0">
                        <a:latin typeface="Century Gothic" panose="020B0502020202020204" pitchFamily="34" charset="0"/>
                      </a:endParaRPr>
                    </a:p>
                  </a:txBody>
                  <a:tcPr/>
                </a:tc>
                <a:tc>
                  <a:txBody>
                    <a:bodyPr/>
                    <a:lstStyle/>
                    <a:p>
                      <a:r>
                        <a:rPr lang="en-US" sz="1900" b="1" dirty="0">
                          <a:solidFill>
                            <a:schemeClr val="accent2"/>
                          </a:solidFill>
                          <a:latin typeface="Century Gothic" panose="020B0502020202020204" pitchFamily="34" charset="0"/>
                        </a:rPr>
                        <a:t>Sabine Severiens</a:t>
                      </a:r>
                      <a:endParaRPr lang="nl-NL" sz="1900" b="1" dirty="0">
                        <a:solidFill>
                          <a:schemeClr val="accent2"/>
                        </a:solidFill>
                        <a:latin typeface="Century Gothic" panose="020B0502020202020204" pitchFamily="34" charset="0"/>
                      </a:endParaRPr>
                    </a:p>
                  </a:txBody>
                  <a:tcPr/>
                </a:tc>
                <a:extLst>
                  <a:ext uri="{0D108BD9-81ED-4DB2-BD59-A6C34878D82A}">
                    <a16:rowId xmlns:a16="http://schemas.microsoft.com/office/drawing/2014/main" xmlns="" val="3962512337"/>
                  </a:ext>
                </a:extLst>
              </a:tr>
              <a:tr h="428880">
                <a:tc>
                  <a:txBody>
                    <a:bodyPr/>
                    <a:lstStyle/>
                    <a:p>
                      <a:r>
                        <a:rPr lang="en-US" sz="1900" b="1" dirty="0">
                          <a:solidFill>
                            <a:srgbClr val="FF0000"/>
                          </a:solidFill>
                          <a:latin typeface="Century Gothic" panose="020B0502020202020204" pitchFamily="34" charset="0"/>
                        </a:rPr>
                        <a:t>16:00 – 17:00</a:t>
                      </a:r>
                      <a:endParaRPr lang="nl-NL" sz="1900" b="1" dirty="0">
                        <a:solidFill>
                          <a:srgbClr val="FF0000"/>
                        </a:solidFill>
                        <a:latin typeface="Century Gothic" panose="020B0502020202020204" pitchFamily="34" charset="0"/>
                      </a:endParaRPr>
                    </a:p>
                  </a:txBody>
                  <a:tcPr/>
                </a:tc>
                <a:tc>
                  <a:txBody>
                    <a:bodyPr/>
                    <a:lstStyle/>
                    <a:p>
                      <a:r>
                        <a:rPr lang="en-US" sz="1900" dirty="0">
                          <a:latin typeface="Century Gothic" panose="020B0502020202020204" pitchFamily="34" charset="0"/>
                        </a:rPr>
                        <a:t>Borrel</a:t>
                      </a:r>
                      <a:endParaRPr lang="nl-NL" sz="1900" dirty="0">
                        <a:latin typeface="Century Gothic" panose="020B0502020202020204" pitchFamily="34" charset="0"/>
                      </a:endParaRPr>
                    </a:p>
                  </a:txBody>
                  <a:tcPr/>
                </a:tc>
                <a:tc>
                  <a:txBody>
                    <a:bodyPr/>
                    <a:lstStyle/>
                    <a:p>
                      <a:endParaRPr lang="nl-NL" sz="1900" dirty="0">
                        <a:latin typeface="Century Gothic" panose="020B0502020202020204" pitchFamily="34" charset="0"/>
                      </a:endParaRPr>
                    </a:p>
                  </a:txBody>
                  <a:tcPr/>
                </a:tc>
                <a:extLst>
                  <a:ext uri="{0D108BD9-81ED-4DB2-BD59-A6C34878D82A}">
                    <a16:rowId xmlns:a16="http://schemas.microsoft.com/office/drawing/2014/main" xmlns="" val="1285685952"/>
                  </a:ext>
                </a:extLst>
              </a:tr>
            </a:tbl>
          </a:graphicData>
        </a:graphic>
      </p:graphicFrame>
    </p:spTree>
    <p:extLst>
      <p:ext uri="{BB962C8B-B14F-4D97-AF65-F5344CB8AC3E}">
        <p14:creationId xmlns:p14="http://schemas.microsoft.com/office/powerpoint/2010/main" val="1226888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134A300-E148-FD4F-B9A7-4823F4E60889}"/>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165463EC-297D-1D43-B09E-D9FC3026F402}"/>
              </a:ext>
            </a:extLst>
          </p:cNvPr>
          <p:cNvPicPr>
            <a:picLocks noGrp="1" noChangeAspect="1"/>
          </p:cNvPicPr>
          <p:nvPr>
            <p:ph idx="1"/>
          </p:nvPr>
        </p:nvPicPr>
        <p:blipFill>
          <a:blip r:embed="rId2"/>
          <a:stretch>
            <a:fillRect/>
          </a:stretch>
        </p:blipFill>
        <p:spPr>
          <a:xfrm>
            <a:off x="0" y="0"/>
            <a:ext cx="12235488" cy="6858000"/>
          </a:xfrm>
        </p:spPr>
      </p:pic>
    </p:spTree>
    <p:extLst>
      <p:ext uri="{BB962C8B-B14F-4D97-AF65-F5344CB8AC3E}">
        <p14:creationId xmlns:p14="http://schemas.microsoft.com/office/powerpoint/2010/main" val="2859804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B2E1AA1-2B76-9A4F-AE0D-AF9BD108E67D}"/>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3771434F-E60D-8746-A618-E0F51AFE2F4D}"/>
              </a:ext>
            </a:extLst>
          </p:cNvPr>
          <p:cNvPicPr>
            <a:picLocks noGrp="1" noChangeAspect="1"/>
          </p:cNvPicPr>
          <p:nvPr>
            <p:ph idx="1"/>
          </p:nvPr>
        </p:nvPicPr>
        <p:blipFill>
          <a:blip r:embed="rId2"/>
          <a:stretch>
            <a:fillRect/>
          </a:stretch>
        </p:blipFill>
        <p:spPr>
          <a:xfrm>
            <a:off x="0" y="0"/>
            <a:ext cx="12228825" cy="6858000"/>
          </a:xfrm>
        </p:spPr>
      </p:pic>
    </p:spTree>
    <p:extLst>
      <p:ext uri="{BB962C8B-B14F-4D97-AF65-F5344CB8AC3E}">
        <p14:creationId xmlns:p14="http://schemas.microsoft.com/office/powerpoint/2010/main" val="4239126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18978DD-C31C-A246-B34E-21DE286AD9CD}"/>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826F95A3-3E57-9F4D-A80A-9390618C7938}"/>
              </a:ext>
            </a:extLst>
          </p:cNvPr>
          <p:cNvPicPr>
            <a:picLocks noGrp="1" noChangeAspect="1"/>
          </p:cNvPicPr>
          <p:nvPr>
            <p:ph idx="1"/>
          </p:nvPr>
        </p:nvPicPr>
        <p:blipFill>
          <a:blip r:embed="rId2"/>
          <a:stretch>
            <a:fillRect/>
          </a:stretch>
        </p:blipFill>
        <p:spPr>
          <a:xfrm>
            <a:off x="0" y="0"/>
            <a:ext cx="12213690" cy="6858000"/>
          </a:xfrm>
        </p:spPr>
      </p:pic>
    </p:spTree>
    <p:extLst>
      <p:ext uri="{BB962C8B-B14F-4D97-AF65-F5344CB8AC3E}">
        <p14:creationId xmlns:p14="http://schemas.microsoft.com/office/powerpoint/2010/main" val="4153523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CCA7B9F-7C96-3840-8EDA-11D39231FC9C}"/>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E9D72AF1-D355-894E-A2EC-610843399CDD}"/>
              </a:ext>
            </a:extLst>
          </p:cNvPr>
          <p:cNvPicPr>
            <a:picLocks noGrp="1" noChangeAspect="1"/>
          </p:cNvPicPr>
          <p:nvPr>
            <p:ph idx="1"/>
          </p:nvPr>
        </p:nvPicPr>
        <p:blipFill>
          <a:blip r:embed="rId2"/>
          <a:stretch>
            <a:fillRect/>
          </a:stretch>
        </p:blipFill>
        <p:spPr>
          <a:xfrm>
            <a:off x="0" y="0"/>
            <a:ext cx="12192000" cy="6859060"/>
          </a:xfrm>
        </p:spPr>
      </p:pic>
    </p:spTree>
    <p:extLst>
      <p:ext uri="{BB962C8B-B14F-4D97-AF65-F5344CB8AC3E}">
        <p14:creationId xmlns:p14="http://schemas.microsoft.com/office/powerpoint/2010/main" val="2852166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8853F6A-75D2-294F-8F06-F2E558BA3B96}"/>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CE991B44-5A2B-F14C-A815-5BA4BBEB13CE}"/>
              </a:ext>
            </a:extLst>
          </p:cNvPr>
          <p:cNvPicPr>
            <a:picLocks noGrp="1" noChangeAspect="1"/>
          </p:cNvPicPr>
          <p:nvPr>
            <p:ph idx="1"/>
          </p:nvPr>
        </p:nvPicPr>
        <p:blipFill>
          <a:blip r:embed="rId2"/>
          <a:stretch>
            <a:fillRect/>
          </a:stretch>
        </p:blipFill>
        <p:spPr>
          <a:xfrm>
            <a:off x="0" y="-1"/>
            <a:ext cx="12192000" cy="6855349"/>
          </a:xfrm>
        </p:spPr>
      </p:pic>
    </p:spTree>
    <p:extLst>
      <p:ext uri="{BB962C8B-B14F-4D97-AF65-F5344CB8AC3E}">
        <p14:creationId xmlns:p14="http://schemas.microsoft.com/office/powerpoint/2010/main" val="3864639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DF9E635-7274-764A-8EDA-01B66D9D1A5D}"/>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4975F361-BC24-1544-A774-BA1833E49C29}"/>
              </a:ext>
            </a:extLst>
          </p:cNvPr>
          <p:cNvPicPr>
            <a:picLocks noGrp="1" noChangeAspect="1"/>
          </p:cNvPicPr>
          <p:nvPr>
            <p:ph idx="1"/>
          </p:nvPr>
        </p:nvPicPr>
        <p:blipFill>
          <a:blip r:embed="rId2"/>
          <a:stretch>
            <a:fillRect/>
          </a:stretch>
        </p:blipFill>
        <p:spPr>
          <a:xfrm>
            <a:off x="0" y="-1"/>
            <a:ext cx="12192000" cy="6845821"/>
          </a:xfrm>
        </p:spPr>
      </p:pic>
    </p:spTree>
    <p:extLst>
      <p:ext uri="{BB962C8B-B14F-4D97-AF65-F5344CB8AC3E}">
        <p14:creationId xmlns:p14="http://schemas.microsoft.com/office/powerpoint/2010/main" val="1474132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6E3D416-0C00-E848-B209-40F62E183F28}"/>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37F3733D-B620-AF42-AA8D-D2889DDFE67B}"/>
              </a:ext>
            </a:extLst>
          </p:cNvPr>
          <p:cNvPicPr>
            <a:picLocks noGrp="1" noChangeAspect="1"/>
          </p:cNvPicPr>
          <p:nvPr>
            <p:ph idx="1"/>
          </p:nvPr>
        </p:nvPicPr>
        <p:blipFill rotWithShape="1">
          <a:blip r:embed="rId2"/>
          <a:srcRect b="1248"/>
          <a:stretch/>
        </p:blipFill>
        <p:spPr>
          <a:xfrm>
            <a:off x="0" y="0"/>
            <a:ext cx="12192000" cy="6858000"/>
          </a:xfrm>
        </p:spPr>
      </p:pic>
    </p:spTree>
    <p:extLst>
      <p:ext uri="{BB962C8B-B14F-4D97-AF65-F5344CB8AC3E}">
        <p14:creationId xmlns:p14="http://schemas.microsoft.com/office/powerpoint/2010/main" val="1972239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A40E565-75C6-5047-845C-FC83BAFBE7D2}"/>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CA12DB9C-2EC2-F741-A854-8DCC36ECCD50}"/>
              </a:ext>
            </a:extLst>
          </p:cNvPr>
          <p:cNvPicPr>
            <a:picLocks noGrp="1" noChangeAspect="1"/>
          </p:cNvPicPr>
          <p:nvPr>
            <p:ph idx="1"/>
          </p:nvPr>
        </p:nvPicPr>
        <p:blipFill>
          <a:blip r:embed="rId2"/>
          <a:stretch>
            <a:fillRect/>
          </a:stretch>
        </p:blipFill>
        <p:spPr>
          <a:xfrm>
            <a:off x="0" y="0"/>
            <a:ext cx="12192000" cy="6972300"/>
          </a:xfrm>
        </p:spPr>
      </p:pic>
    </p:spTree>
    <p:extLst>
      <p:ext uri="{BB962C8B-B14F-4D97-AF65-F5344CB8AC3E}">
        <p14:creationId xmlns:p14="http://schemas.microsoft.com/office/powerpoint/2010/main" val="2365316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47F65FA-AF26-374E-BB0A-A39571F050BF}"/>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6F2C8328-041F-BF4A-BC0A-5CF549F82597}"/>
              </a:ext>
            </a:extLst>
          </p:cNvPr>
          <p:cNvPicPr>
            <a:picLocks noGrp="1" noChangeAspect="1"/>
          </p:cNvPicPr>
          <p:nvPr>
            <p:ph idx="1"/>
          </p:nvPr>
        </p:nvPicPr>
        <p:blipFill>
          <a:blip r:embed="rId2"/>
          <a:stretch>
            <a:fillRect/>
          </a:stretch>
        </p:blipFill>
        <p:spPr>
          <a:xfrm>
            <a:off x="0" y="0"/>
            <a:ext cx="12198593" cy="6858000"/>
          </a:xfrm>
        </p:spPr>
      </p:pic>
    </p:spTree>
    <p:extLst>
      <p:ext uri="{BB962C8B-B14F-4D97-AF65-F5344CB8AC3E}">
        <p14:creationId xmlns:p14="http://schemas.microsoft.com/office/powerpoint/2010/main" val="1931967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C110244-33CF-8B4E-B4C1-8E669FC9B0EB}"/>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39710420-E21B-D74D-8C7D-975168F97BAC}"/>
              </a:ext>
            </a:extLst>
          </p:cNvPr>
          <p:cNvPicPr>
            <a:picLocks noGrp="1" noChangeAspect="1"/>
          </p:cNvPicPr>
          <p:nvPr>
            <p:ph idx="1"/>
          </p:nvPr>
        </p:nvPicPr>
        <p:blipFill>
          <a:blip r:embed="rId2"/>
          <a:stretch>
            <a:fillRect/>
          </a:stretch>
        </p:blipFill>
        <p:spPr>
          <a:xfrm>
            <a:off x="0" y="-1"/>
            <a:ext cx="12192000" cy="6858001"/>
          </a:xfrm>
        </p:spPr>
      </p:pic>
    </p:spTree>
    <p:extLst>
      <p:ext uri="{BB962C8B-B14F-4D97-AF65-F5344CB8AC3E}">
        <p14:creationId xmlns:p14="http://schemas.microsoft.com/office/powerpoint/2010/main" val="47795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9">
            <a:extLst>
              <a:ext uri="{FF2B5EF4-FFF2-40B4-BE49-F238E27FC236}">
                <a16:creationId xmlns:a16="http://schemas.microsoft.com/office/drawing/2014/main" xmlns="" id="{D5EFC876-80F5-41B0-A308-0DCADD2CA349}"/>
              </a:ext>
            </a:extLst>
          </p:cNvPr>
          <p:cNvSpPr>
            <a:spLocks noGrp="1"/>
          </p:cNvSpPr>
          <p:nvPr>
            <p:ph type="title"/>
          </p:nvPr>
        </p:nvSpPr>
        <p:spPr>
          <a:xfrm>
            <a:off x="1013969" y="62270"/>
            <a:ext cx="10822432" cy="1600197"/>
          </a:xfrm>
        </p:spPr>
        <p:txBody>
          <a:bodyPr>
            <a:normAutofit/>
          </a:bodyPr>
          <a:lstStyle/>
          <a:p>
            <a:pPr algn="ctr"/>
            <a:r>
              <a:rPr lang="en-US" sz="4400" b="1" dirty="0">
                <a:solidFill>
                  <a:srgbClr val="FF0000"/>
                </a:solidFill>
                <a:latin typeface="Century Gothic" panose="020B0502020202020204" pitchFamily="34" charset="0"/>
              </a:rPr>
              <a:t>OPENING</a:t>
            </a:r>
            <a:endParaRPr lang="nl-NL" sz="4400" dirty="0"/>
          </a:p>
        </p:txBody>
      </p:sp>
      <p:sp>
        <p:nvSpPr>
          <p:cNvPr id="6" name="Tekstvak 5">
            <a:extLst>
              <a:ext uri="{FF2B5EF4-FFF2-40B4-BE49-F238E27FC236}">
                <a16:creationId xmlns:a16="http://schemas.microsoft.com/office/drawing/2014/main" xmlns="" id="{706B75B0-ED78-4DA8-84FA-2D5ECDC2EF03}"/>
              </a:ext>
            </a:extLst>
          </p:cNvPr>
          <p:cNvSpPr txBox="1"/>
          <p:nvPr/>
        </p:nvSpPr>
        <p:spPr>
          <a:xfrm>
            <a:off x="4895723" y="1955801"/>
            <a:ext cx="3098800" cy="707886"/>
          </a:xfrm>
          <a:prstGeom prst="rect">
            <a:avLst/>
          </a:prstGeom>
          <a:noFill/>
        </p:spPr>
        <p:txBody>
          <a:bodyPr wrap="square" rtlCol="0">
            <a:spAutoFit/>
          </a:bodyPr>
          <a:lstStyle/>
          <a:p>
            <a:r>
              <a:rPr lang="en-US" sz="4000" b="1" dirty="0">
                <a:solidFill>
                  <a:schemeClr val="accent2"/>
                </a:solidFill>
                <a:latin typeface="Century Gothic" panose="020B0502020202020204" pitchFamily="34" charset="0"/>
              </a:rPr>
              <a:t>Social Lab</a:t>
            </a:r>
            <a:endParaRPr lang="nl-NL" sz="4000" b="1" dirty="0">
              <a:solidFill>
                <a:schemeClr val="accent2"/>
              </a:solidFill>
              <a:latin typeface="Century Gothic" panose="020B0502020202020204" pitchFamily="34" charset="0"/>
            </a:endParaRPr>
          </a:p>
        </p:txBody>
      </p:sp>
      <p:pic>
        <p:nvPicPr>
          <p:cNvPr id="7" name="Afbeelding 6">
            <a:extLst>
              <a:ext uri="{FF2B5EF4-FFF2-40B4-BE49-F238E27FC236}">
                <a16:creationId xmlns:a16="http://schemas.microsoft.com/office/drawing/2014/main" xmlns="" id="{AF8CFD98-9E8F-41E8-8F52-AB7707420BE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3607" y="3116209"/>
            <a:ext cx="3384550" cy="1325562"/>
          </a:xfrm>
          <a:prstGeom prst="rect">
            <a:avLst/>
          </a:prstGeom>
          <a:noFill/>
          <a:ln>
            <a:noFill/>
          </a:ln>
        </p:spPr>
      </p:pic>
      <p:pic>
        <p:nvPicPr>
          <p:cNvPr id="8" name="Afbeelding 7">
            <a:extLst>
              <a:ext uri="{FF2B5EF4-FFF2-40B4-BE49-F238E27FC236}">
                <a16:creationId xmlns:a16="http://schemas.microsoft.com/office/drawing/2014/main" xmlns="" id="{FFB114E7-0AB6-40F0-BFEE-4143F51B3280}"/>
              </a:ext>
            </a:extLst>
          </p:cNvPr>
          <p:cNvPicPr/>
          <p:nvPr/>
        </p:nvPicPr>
        <p:blipFill rotWithShape="1">
          <a:blip r:embed="rId3" cstate="print">
            <a:extLst>
              <a:ext uri="{28A0092B-C50C-407E-A947-70E740481C1C}">
                <a14:useLocalDpi xmlns:a14="http://schemas.microsoft.com/office/drawing/2010/main" val="0"/>
              </a:ext>
            </a:extLst>
          </a:blip>
          <a:srcRect t="16587" b="19961"/>
          <a:stretch/>
        </p:blipFill>
        <p:spPr bwMode="auto">
          <a:xfrm>
            <a:off x="689483" y="2971727"/>
            <a:ext cx="3180080" cy="1470044"/>
          </a:xfrm>
          <a:prstGeom prst="rect">
            <a:avLst/>
          </a:prstGeom>
          <a:noFill/>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xmlns="" id="{DC269426-E38E-40DF-8911-F9C15FA4FEAE}"/>
              </a:ext>
            </a:extLst>
          </p:cNvPr>
          <p:cNvPicPr/>
          <p:nvPr/>
        </p:nvPicPr>
        <p:blipFill rotWithShape="1">
          <a:blip r:embed="rId4">
            <a:extLst>
              <a:ext uri="{28A0092B-C50C-407E-A947-70E740481C1C}">
                <a14:useLocalDpi xmlns:a14="http://schemas.microsoft.com/office/drawing/2010/main" val="0"/>
              </a:ext>
            </a:extLst>
          </a:blip>
          <a:srcRect l="37009" t="27961" r="37816" b="20959"/>
          <a:stretch/>
        </p:blipFill>
        <p:spPr bwMode="auto">
          <a:xfrm>
            <a:off x="5787010" y="3116209"/>
            <a:ext cx="1276350" cy="1325562"/>
          </a:xfrm>
          <a:prstGeom prst="rect">
            <a:avLst/>
          </a:prstGeom>
          <a:noFill/>
          <a:ln>
            <a:noFill/>
          </a:ln>
          <a:extLst>
            <a:ext uri="{53640926-AAD7-44D8-BBD7-CCE9431645EC}">
              <a14:shadowObscured xmlns:a14="http://schemas.microsoft.com/office/drawing/2010/main"/>
            </a:ext>
          </a:extLst>
        </p:spPr>
      </p:pic>
      <p:sp>
        <p:nvSpPr>
          <p:cNvPr id="16" name="Tijdelijke aanduiding voor tekst 15">
            <a:extLst>
              <a:ext uri="{FF2B5EF4-FFF2-40B4-BE49-F238E27FC236}">
                <a16:creationId xmlns:a16="http://schemas.microsoft.com/office/drawing/2014/main" xmlns="" id="{94ED0959-73B5-4FFC-BC73-170569D1C147}"/>
              </a:ext>
            </a:extLst>
          </p:cNvPr>
          <p:cNvSpPr>
            <a:spLocks noGrp="1"/>
          </p:cNvSpPr>
          <p:nvPr>
            <p:ph type="body" sz="half" idx="2"/>
          </p:nvPr>
        </p:nvSpPr>
        <p:spPr>
          <a:xfrm>
            <a:off x="609600" y="4746571"/>
            <a:ext cx="4155439" cy="1600197"/>
          </a:xfrm>
        </p:spPr>
        <p:txBody>
          <a:bodyPr>
            <a:noAutofit/>
          </a:bodyPr>
          <a:lstStyle/>
          <a:p>
            <a:r>
              <a:rPr lang="en-US" sz="3000" b="1" dirty="0">
                <a:latin typeface="Century Gothic" panose="020B0502020202020204" pitchFamily="34" charset="0"/>
              </a:rPr>
              <a:t>Lyanda Vermeulen-Kerstens</a:t>
            </a:r>
            <a:endParaRPr lang="nl-NL" sz="3000" dirty="0"/>
          </a:p>
        </p:txBody>
      </p:sp>
      <p:sp>
        <p:nvSpPr>
          <p:cNvPr id="17" name="Tekstvak 16">
            <a:extLst>
              <a:ext uri="{FF2B5EF4-FFF2-40B4-BE49-F238E27FC236}">
                <a16:creationId xmlns:a16="http://schemas.microsoft.com/office/drawing/2014/main" xmlns="" id="{93B9F301-BBF6-47CE-9187-D683CF374F55}"/>
              </a:ext>
            </a:extLst>
          </p:cNvPr>
          <p:cNvSpPr txBox="1"/>
          <p:nvPr/>
        </p:nvSpPr>
        <p:spPr>
          <a:xfrm>
            <a:off x="5273040" y="4746571"/>
            <a:ext cx="2721483" cy="553998"/>
          </a:xfrm>
          <a:prstGeom prst="rect">
            <a:avLst/>
          </a:prstGeom>
          <a:noFill/>
        </p:spPr>
        <p:txBody>
          <a:bodyPr wrap="square" rtlCol="0">
            <a:spAutoFit/>
          </a:bodyPr>
          <a:lstStyle/>
          <a:p>
            <a:r>
              <a:rPr lang="en-US" sz="3000" b="1" dirty="0">
                <a:latin typeface="Century Gothic" panose="020B0502020202020204" pitchFamily="34" charset="0"/>
              </a:rPr>
              <a:t>Ellen Klatter</a:t>
            </a:r>
            <a:endParaRPr lang="nl-NL" sz="3000" b="1" dirty="0">
              <a:latin typeface="Century Gothic" panose="020B0502020202020204" pitchFamily="34" charset="0"/>
            </a:endParaRPr>
          </a:p>
        </p:txBody>
      </p:sp>
      <p:sp>
        <p:nvSpPr>
          <p:cNvPr id="18" name="Rechthoek 17">
            <a:extLst>
              <a:ext uri="{FF2B5EF4-FFF2-40B4-BE49-F238E27FC236}">
                <a16:creationId xmlns:a16="http://schemas.microsoft.com/office/drawing/2014/main" xmlns="" id="{A9EFCFA0-58D3-48D0-8214-9429AEDA74CA}"/>
              </a:ext>
            </a:extLst>
          </p:cNvPr>
          <p:cNvSpPr/>
          <p:nvPr/>
        </p:nvSpPr>
        <p:spPr>
          <a:xfrm>
            <a:off x="8707697" y="4818584"/>
            <a:ext cx="3342582" cy="553998"/>
          </a:xfrm>
          <a:prstGeom prst="rect">
            <a:avLst/>
          </a:prstGeom>
        </p:spPr>
        <p:txBody>
          <a:bodyPr wrap="none">
            <a:spAutoFit/>
          </a:bodyPr>
          <a:lstStyle/>
          <a:p>
            <a:r>
              <a:rPr lang="en-US" sz="3000" b="1" dirty="0">
                <a:latin typeface="Century Gothic" panose="020B0502020202020204" pitchFamily="34" charset="0"/>
              </a:rPr>
              <a:t>Sabine Severiens</a:t>
            </a:r>
            <a:endParaRPr lang="nl-NL" sz="3000" dirty="0"/>
          </a:p>
        </p:txBody>
      </p:sp>
    </p:spTree>
    <p:extLst>
      <p:ext uri="{BB962C8B-B14F-4D97-AF65-F5344CB8AC3E}">
        <p14:creationId xmlns:p14="http://schemas.microsoft.com/office/powerpoint/2010/main" val="67653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8B1CCD7-FBE8-E94B-9703-E96E94B1F6A5}"/>
              </a:ext>
            </a:extLst>
          </p:cNvPr>
          <p:cNvSpPr>
            <a:spLocks noGrp="1"/>
          </p:cNvSpPr>
          <p:nvPr>
            <p:ph type="title"/>
          </p:nvPr>
        </p:nvSpPr>
        <p:spPr/>
        <p:txBody>
          <a:bodyPr/>
          <a:lstStyle/>
          <a:p>
            <a:endParaRPr lang="en-GB" dirty="0"/>
          </a:p>
        </p:txBody>
      </p:sp>
      <p:pic>
        <p:nvPicPr>
          <p:cNvPr id="5" name="Tijdelijke aanduiding voor inhoud 4">
            <a:extLst>
              <a:ext uri="{FF2B5EF4-FFF2-40B4-BE49-F238E27FC236}">
                <a16:creationId xmlns:a16="http://schemas.microsoft.com/office/drawing/2014/main" xmlns="" id="{98606F49-FB69-584A-B2A8-4BAEFA91F8D0}"/>
              </a:ext>
            </a:extLst>
          </p:cNvPr>
          <p:cNvPicPr>
            <a:picLocks noGrp="1" noChangeAspect="1"/>
          </p:cNvPicPr>
          <p:nvPr>
            <p:ph idx="1"/>
          </p:nvPr>
        </p:nvPicPr>
        <p:blipFill rotWithShape="1">
          <a:blip r:embed="rId2"/>
          <a:srcRect b="1491"/>
          <a:stretch/>
        </p:blipFill>
        <p:spPr>
          <a:xfrm>
            <a:off x="0" y="-1"/>
            <a:ext cx="12192000" cy="6743701"/>
          </a:xfrm>
          <a:solidFill>
            <a:schemeClr val="bg1"/>
          </a:solidFill>
        </p:spPr>
      </p:pic>
    </p:spTree>
    <p:extLst>
      <p:ext uri="{BB962C8B-B14F-4D97-AF65-F5344CB8AC3E}">
        <p14:creationId xmlns:p14="http://schemas.microsoft.com/office/powerpoint/2010/main" val="3667708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83974B8-E89D-42FF-B7B1-E3E34447EB04}"/>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xmlns="" id="{14CA5B60-EF58-4DD8-8D78-9FDCF62F7C89}"/>
              </a:ext>
            </a:extLst>
          </p:cNvPr>
          <p:cNvSpPr>
            <a:spLocks noGrp="1"/>
          </p:cNvSpPr>
          <p:nvPr>
            <p:ph type="subTitle" idx="1"/>
          </p:nvPr>
        </p:nvSpPr>
        <p:spPr/>
        <p:txBody>
          <a:bodyPr/>
          <a:lstStyle/>
          <a:p>
            <a:endParaRPr lang="nl-NL" dirty="0"/>
          </a:p>
        </p:txBody>
      </p:sp>
      <p:pic>
        <p:nvPicPr>
          <p:cNvPr id="5" name="Afbeelding 4">
            <a:extLst>
              <a:ext uri="{FF2B5EF4-FFF2-40B4-BE49-F238E27FC236}">
                <a16:creationId xmlns:a16="http://schemas.microsoft.com/office/drawing/2014/main" xmlns="" id="{5A8379DD-3589-4CDF-BF7A-A295FDDD9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990202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E43AB20-E81E-4426-B994-1C3A76EF7B00}"/>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19C5A304-EA58-4C5D-8C7D-4AC61B6F616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CB15159C-A5F1-460A-BF5F-A348B8DCA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911307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92AA06D-E176-403F-AAAD-A88F60D00C17}"/>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E90486F6-48E2-4F20-B82F-C2204BC7A89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799DAA91-019F-40B1-8E7C-91F551371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270565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F4067B3-ECB8-41F7-A4F3-97C8CEDCD3FA}"/>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254B3A6B-653C-4088-9118-5E59A0450FD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BCF1F0D5-4599-4B14-9AD9-4F534DA3E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916459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D188F90-F300-45E8-B4C3-B1887B3DEA52}"/>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04E7EC2C-1866-4645-B46E-105FB5A1D8D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B3915837-6D79-41BE-89E3-A01731F36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441913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3D65027-9029-427D-86D3-EFF5889FC82B}"/>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7D75EAD2-195A-4FE8-93EB-12AA9EFA93E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F7CAA45C-E2CE-4ED3-9AA1-F5CAC3666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944543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641E4A6-F404-4825-A2FB-45D9AC320113}"/>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844DE261-DDCB-47AF-B249-07B9A67007A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7AD874F0-E230-45FC-A07C-6FB2DBEE8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005493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3EB9FD-9C06-4343-AD07-31F9BAFBB0E6}"/>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F78F7EA7-0F1D-4796-B8C6-901E0CDD24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BC647DDC-2C33-4DCA-9B54-207C1D21C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500751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6E66179-C22E-45CA-B08C-D7D05B12CD32}"/>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2886BBF5-12BA-4864-ABBF-5802E4A57FC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D95FB1A1-629E-47E9-9AF0-BFB188EE2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11111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DDE8E65-9F1C-46F9-8C23-4A2093E00A3B}"/>
              </a:ext>
            </a:extLst>
          </p:cNvPr>
          <p:cNvSpPr>
            <a:spLocks noGrp="1"/>
          </p:cNvSpPr>
          <p:nvPr>
            <p:ph type="ctrTitle"/>
          </p:nvPr>
        </p:nvSpPr>
        <p:spPr/>
        <p:txBody>
          <a:bodyPr/>
          <a:lstStyle/>
          <a:p>
            <a:r>
              <a:rPr lang="nl-NL" b="1" dirty="0">
                <a:solidFill>
                  <a:schemeClr val="tx2"/>
                </a:solidFill>
              </a:rPr>
              <a:t>Samenwerking mbo-hbo</a:t>
            </a:r>
          </a:p>
        </p:txBody>
      </p:sp>
      <p:sp>
        <p:nvSpPr>
          <p:cNvPr id="3" name="Ondertitel 2">
            <a:extLst>
              <a:ext uri="{FF2B5EF4-FFF2-40B4-BE49-F238E27FC236}">
                <a16:creationId xmlns:a16="http://schemas.microsoft.com/office/drawing/2014/main" xmlns="" id="{9524DA84-F7A9-444D-89BF-859E1E3D02FD}"/>
              </a:ext>
            </a:extLst>
          </p:cNvPr>
          <p:cNvSpPr>
            <a:spLocks noGrp="1"/>
          </p:cNvSpPr>
          <p:nvPr>
            <p:ph type="subTitle" idx="1"/>
          </p:nvPr>
        </p:nvSpPr>
        <p:spPr/>
        <p:txBody>
          <a:bodyPr>
            <a:normAutofit/>
          </a:bodyPr>
          <a:lstStyle/>
          <a:p>
            <a:r>
              <a:rPr lang="nl-NL" sz="2400" b="1" dirty="0">
                <a:solidFill>
                  <a:schemeClr val="tx1">
                    <a:lumMod val="65000"/>
                    <a:lumOff val="35000"/>
                  </a:schemeClr>
                </a:solidFill>
              </a:rPr>
              <a:t>Dynothra de Boer</a:t>
            </a:r>
          </a:p>
        </p:txBody>
      </p:sp>
      <p:pic>
        <p:nvPicPr>
          <p:cNvPr id="4" name="Picture 2" descr="Image result for samenwerking">
            <a:extLst>
              <a:ext uri="{FF2B5EF4-FFF2-40B4-BE49-F238E27FC236}">
                <a16:creationId xmlns:a16="http://schemas.microsoft.com/office/drawing/2014/main" xmlns="" id="{FD7524B1-8013-4E94-BB1B-49FEE52AB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759" y="3163661"/>
            <a:ext cx="2113945" cy="220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9732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A64B71-4076-40F5-9248-49687EE585AA}"/>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126A8533-796F-46EA-9992-C133C89F09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D2FA5BCD-AC91-47F1-9F76-3804CB16D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714343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B99B411-0D1C-4585-BA88-0024E7C5BAB5}"/>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98937906-0E66-4C0B-B6EE-D34DFE8EE0B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C85C1B3B-80CA-452B-AAF3-922BFD40E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06404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63821B3-16AE-4C4E-A823-8012D27D669C}"/>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xmlns="" id="{306C10B7-93AA-43CE-A7BE-ED4F4942EA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Afbeelding 6">
            <a:extLst>
              <a:ext uri="{FF2B5EF4-FFF2-40B4-BE49-F238E27FC236}">
                <a16:creationId xmlns:a16="http://schemas.microsoft.com/office/drawing/2014/main" xmlns="" id="{C02C71BE-86EF-4167-A6E1-29946E9A6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696109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D1A070A-558A-4A65-A342-EBA72037876F}"/>
              </a:ext>
            </a:extLst>
          </p:cNvPr>
          <p:cNvSpPr>
            <a:spLocks noGrp="1"/>
          </p:cNvSpPr>
          <p:nvPr>
            <p:ph type="title"/>
          </p:nvPr>
        </p:nvSpPr>
        <p:spPr/>
        <p:txBody>
          <a:bodyPr/>
          <a:lstStyle/>
          <a:p>
            <a:endParaRPr lang="nl-NL" dirty="0"/>
          </a:p>
        </p:txBody>
      </p:sp>
      <p:pic>
        <p:nvPicPr>
          <p:cNvPr id="8" name="Tijdelijke aanduiding voor inhoud 7">
            <a:extLst>
              <a:ext uri="{FF2B5EF4-FFF2-40B4-BE49-F238E27FC236}">
                <a16:creationId xmlns:a16="http://schemas.microsoft.com/office/drawing/2014/main" xmlns="" id="{910B6F2F-840E-48BB-A389-F30EE93E0E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10" name="Afbeelding 9">
            <a:extLst>
              <a:ext uri="{FF2B5EF4-FFF2-40B4-BE49-F238E27FC236}">
                <a16:creationId xmlns:a16="http://schemas.microsoft.com/office/drawing/2014/main" xmlns="" id="{36EC1563-5009-456D-8248-7E1D58D7B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518705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77000">
              <a:schemeClr val="accent2"/>
            </a:gs>
            <a:gs pos="100000">
              <a:srgbClr val="EFBA25"/>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xmlns="" id="{2E6C120B-8068-4C3D-B296-A5151C82032F}"/>
              </a:ext>
            </a:extLst>
          </p:cNvPr>
          <p:cNvSpPr txBox="1"/>
          <p:nvPr/>
        </p:nvSpPr>
        <p:spPr>
          <a:xfrm>
            <a:off x="3896360" y="1706880"/>
            <a:ext cx="4399280" cy="3477875"/>
          </a:xfrm>
          <a:prstGeom prst="rect">
            <a:avLst/>
          </a:prstGeom>
          <a:noFill/>
        </p:spPr>
        <p:txBody>
          <a:bodyPr wrap="square" rtlCol="0">
            <a:spAutoFit/>
          </a:bodyPr>
          <a:lstStyle/>
          <a:p>
            <a:pPr algn="ctr"/>
            <a:r>
              <a:rPr lang="en-US" sz="6300" b="1" dirty="0">
                <a:solidFill>
                  <a:schemeClr val="bg1"/>
                </a:solidFill>
                <a:latin typeface="Century Gothic" panose="020B0502020202020204" pitchFamily="34" charset="0"/>
              </a:rPr>
              <a:t>PAUZE</a:t>
            </a:r>
          </a:p>
          <a:p>
            <a:pPr algn="ctr"/>
            <a:r>
              <a:rPr lang="en-US" sz="3000" b="1" dirty="0">
                <a:solidFill>
                  <a:schemeClr val="bg1"/>
                </a:solidFill>
                <a:latin typeface="Century Gothic" panose="020B0502020202020204" pitchFamily="34" charset="0"/>
              </a:rPr>
              <a:t>14.30 – 15.00  </a:t>
            </a:r>
            <a:endParaRPr lang="nl-NL" sz="3000" b="1" dirty="0">
              <a:solidFill>
                <a:schemeClr val="bg1"/>
              </a:solidFill>
              <a:latin typeface="Century Gothic" panose="020B0502020202020204" pitchFamily="34" charset="0"/>
            </a:endParaRPr>
          </a:p>
          <a:p>
            <a:pPr algn="ctr"/>
            <a:r>
              <a:rPr lang="en-US" sz="6300" b="1" dirty="0">
                <a:solidFill>
                  <a:schemeClr val="bg1"/>
                </a:solidFill>
                <a:latin typeface="Century Gothic" panose="020B0502020202020204" pitchFamily="34" charset="0"/>
              </a:rPr>
              <a:t/>
            </a:r>
            <a:br>
              <a:rPr lang="en-US" sz="6300" b="1" dirty="0">
                <a:solidFill>
                  <a:schemeClr val="bg1"/>
                </a:solidFill>
                <a:latin typeface="Century Gothic" panose="020B0502020202020204" pitchFamily="34" charset="0"/>
              </a:rPr>
            </a:br>
            <a:r>
              <a:rPr lang="en-US" sz="2000" b="1" dirty="0">
                <a:solidFill>
                  <a:schemeClr val="bg1"/>
                </a:solidFill>
                <a:latin typeface="Century Gothic" panose="020B0502020202020204" pitchFamily="34" charset="0"/>
              </a:rPr>
              <a:t>KOFFIE EN THEE IN DE FOYER</a:t>
            </a:r>
            <a:endParaRPr lang="en-US" sz="6300" b="1" dirty="0">
              <a:solidFill>
                <a:schemeClr val="bg1"/>
              </a:solidFill>
              <a:latin typeface="Century Gothic" panose="020B0502020202020204" pitchFamily="34" charset="0"/>
            </a:endParaRPr>
          </a:p>
          <a:p>
            <a:endParaRPr lang="en-US" sz="4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97233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6700" y="-2403648"/>
            <a:ext cx="17156113" cy="727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kstvak 4"/>
          <p:cNvSpPr txBox="1">
            <a:spLocks noChangeArrowheads="1"/>
          </p:cNvSpPr>
          <p:nvPr/>
        </p:nvSpPr>
        <p:spPr bwMode="auto">
          <a:xfrm>
            <a:off x="1992313" y="1052513"/>
            <a:ext cx="69834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4000" b="1" i="0" u="none" strike="noStrike" kern="1200" cap="none" spc="0" normalizeH="0" baseline="0" noProof="0" dirty="0">
                <a:ln>
                  <a:noFill/>
                </a:ln>
                <a:solidFill>
                  <a:srgbClr val="000066"/>
                </a:solidFill>
                <a:effectLst/>
                <a:uLnTx/>
                <a:uFillTx/>
                <a:latin typeface="Arial" panose="020B0604020202020204" pitchFamily="34" charset="0"/>
                <a:ea typeface="MS PGothic" panose="020B0600070205080204" pitchFamily="34" charset="-128"/>
                <a:cs typeface="+mn-cs"/>
              </a:rPr>
              <a:t>Zien en gezien worden</a:t>
            </a:r>
            <a:endParaRPr kumimoji="0" lang="nl-NL" altLang="nl-NL"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 name="TextBox 6"/>
          <p:cNvSpPr txBox="1">
            <a:spLocks noChangeArrowheads="1"/>
          </p:cNvSpPr>
          <p:nvPr/>
        </p:nvSpPr>
        <p:spPr bwMode="auto">
          <a:xfrm>
            <a:off x="1992314" y="2127112"/>
            <a:ext cx="3819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400" b="1" i="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Wat vraagt het van ons?</a:t>
            </a:r>
            <a:endParaRPr kumimoji="0" lang="nl-NL" altLang="nl-NL"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 name="Tijdelijke aanduiding voor tekst 3"/>
          <p:cNvSpPr>
            <a:spLocks noGrp="1"/>
          </p:cNvSpPr>
          <p:nvPr>
            <p:ph type="body" sz="half" idx="4294967295"/>
          </p:nvPr>
        </p:nvSpPr>
        <p:spPr bwMode="auto">
          <a:xfrm>
            <a:off x="1811995" y="5013176"/>
            <a:ext cx="7344048" cy="792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None/>
            </a:pPr>
            <a:r>
              <a:rPr lang="nl-NL" altLang="nl-NL" sz="2000" kern="0" dirty="0">
                <a:latin typeface="Arial Narrow" panose="020B0606020202030204" pitchFamily="34" charset="0"/>
              </a:rPr>
              <a:t>KWP Special: Aansluiting mbo-hbo, </a:t>
            </a:r>
            <a:r>
              <a:rPr lang="nl-NL" altLang="nl-NL" sz="1800" kern="0" dirty="0">
                <a:latin typeface="Arial Narrow" panose="020B0606020202030204" pitchFamily="34" charset="0"/>
              </a:rPr>
              <a:t>19 sept 2018</a:t>
            </a:r>
          </a:p>
          <a:p>
            <a:pPr marL="0" indent="0" eaLnBrk="1" hangingPunct="1">
              <a:buNone/>
            </a:pPr>
            <a:endParaRPr lang="nl-NL" altLang="nl-NL" sz="1800" kern="0" dirty="0">
              <a:latin typeface="Arial Narrow" panose="020B0606020202030204" pitchFamily="34" charset="0"/>
            </a:endParaRPr>
          </a:p>
          <a:p>
            <a:pPr marL="0" indent="0" eaLnBrk="1" hangingPunct="1">
              <a:buNone/>
            </a:pPr>
            <a:r>
              <a:rPr lang="nl-NL" altLang="nl-NL" sz="2000" dirty="0">
                <a:solidFill>
                  <a:srgbClr val="CC0033"/>
                </a:solidFill>
                <a:latin typeface="Arial" panose="020B0604020202020204" pitchFamily="34" charset="0"/>
                <a:ea typeface="ヒラギノ角ゴ Pro W3" charset="-128"/>
                <a:cs typeface="Arial" panose="020B0604020202020204" pitchFamily="34" charset="0"/>
              </a:rPr>
              <a:t>Ellen Klatter</a:t>
            </a:r>
          </a:p>
          <a:p>
            <a:pPr marL="0" indent="0" eaLnBrk="1" hangingPunct="1">
              <a:buNone/>
            </a:pPr>
            <a:r>
              <a:rPr lang="nl-NL" altLang="nl-NL" sz="2000" dirty="0">
                <a:solidFill>
                  <a:srgbClr val="CC0033"/>
                </a:solidFill>
                <a:latin typeface="Arial" panose="020B0604020202020204" pitchFamily="34" charset="0"/>
                <a:ea typeface="ヒラギノ角ゴ Pro W3" charset="-128"/>
                <a:cs typeface="Arial" panose="020B0604020202020204" pitchFamily="34" charset="0"/>
              </a:rPr>
              <a:t>lector Versterking Beroepsonderwijs &amp; Studiesucces</a:t>
            </a:r>
          </a:p>
        </p:txBody>
      </p:sp>
    </p:spTree>
    <p:extLst>
      <p:ext uri="{BB962C8B-B14F-4D97-AF65-F5344CB8AC3E}">
        <p14:creationId xmlns:p14="http://schemas.microsoft.com/office/powerpoint/2010/main" val="33005385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63552" y="332657"/>
            <a:ext cx="525658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Zien en gezien worden ....</a:t>
            </a:r>
            <a:endParaRPr kumimoji="0" lang="nl-NL" altLang="nl-NL" sz="1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 name="TextBox 3"/>
          <p:cNvSpPr txBox="1"/>
          <p:nvPr/>
        </p:nvSpPr>
        <p:spPr>
          <a:xfrm>
            <a:off x="2783632" y="2235386"/>
            <a:ext cx="6624736" cy="26776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0" i="1"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rPr>
              <a:t>“Weten dat luisteren noodzakelijk is en weten hoe dat moet, is niet genoeg.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1"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0" i="1"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rPr>
              <a:t>Pas als ik </a:t>
            </a:r>
            <a:r>
              <a:rPr kumimoji="0" lang="nl-NL" sz="2400" b="0" i="1" u="sng"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rPr>
              <a:t>wil</a:t>
            </a:r>
            <a:r>
              <a:rPr kumimoji="0" lang="nl-NL" sz="2400" b="0" i="1"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rPr>
              <a:t> luisteren, en de behoefte voel </a:t>
            </a:r>
            <a:r>
              <a:rPr kumimoji="0" lang="nl-NL" sz="2400" b="0" i="1" u="sng"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rPr>
              <a:t>om</a:t>
            </a:r>
            <a:r>
              <a:rPr kumimoji="0" lang="nl-NL" sz="2400" b="0" i="1"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rPr>
              <a:t> te luisteren wordt het een gewoonte in mijn leven.”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0" i="1"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0" i="1"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rPr>
              <a:t>		       </a:t>
            </a:r>
            <a:r>
              <a:rPr kumimoji="0" lang="nl-NL" sz="24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rPr>
              <a:t>(vrij naar: Stephen R. </a:t>
            </a:r>
            <a:r>
              <a:rPr kumimoji="0" lang="nl-NL" sz="2400" b="0" i="0" u="none" strike="noStrike" kern="1200" cap="none" spc="0" normalizeH="0" baseline="0" noProof="0" dirty="0" err="1">
                <a:ln>
                  <a:noFill/>
                </a:ln>
                <a:solidFill>
                  <a:srgbClr val="000000"/>
                </a:solidFill>
                <a:effectLst/>
                <a:uLnTx/>
                <a:uFillTx/>
                <a:latin typeface="Arial Narrow" panose="020B0606020202030204" pitchFamily="34" charset="0"/>
                <a:ea typeface="ＭＳ Ｐゴシック" panose="020B0600070205080204" pitchFamily="34" charset="-128"/>
                <a:cs typeface="+mn-cs"/>
              </a:rPr>
              <a:t>Covey</a:t>
            </a:r>
            <a:r>
              <a:rPr kumimoji="0" lang="nl-NL" sz="24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rPr>
              <a:t>, 2009) </a:t>
            </a:r>
          </a:p>
        </p:txBody>
      </p:sp>
      <p:pic>
        <p:nvPicPr>
          <p:cNvPr id="2" name="Picture 3" descr="shutterstock_4341729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3995" y="1916832"/>
            <a:ext cx="6552728" cy="4322876"/>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63552" y="734635"/>
            <a:ext cx="6192688"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Waardoor laten docenten zich leiden </a:t>
            </a:r>
            <a:endParaRPr kumimoji="0" lang="nl-NL" altLang="nl-NL" sz="1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3948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bwMode="auto">
          <a:xfrm>
            <a:off x="3985142" y="1791066"/>
            <a:ext cx="4206240" cy="4150580"/>
          </a:xfrm>
          <a:prstGeom prst="ellipse">
            <a:avLst/>
          </a:prstGeom>
          <a:solidFill>
            <a:srgbClr val="FFC000"/>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1A3E80"/>
              </a:solidFill>
              <a:effectLst/>
              <a:uLnTx/>
              <a:uFillTx/>
              <a:latin typeface="Arial" charset="0"/>
              <a:ea typeface="ＭＳ Ｐゴシック"/>
              <a:cs typeface="+mn-cs"/>
            </a:endParaRPr>
          </a:p>
        </p:txBody>
      </p:sp>
      <p:sp>
        <p:nvSpPr>
          <p:cNvPr id="31" name="TextBox 30"/>
          <p:cNvSpPr txBox="1">
            <a:spLocks noChangeArrowheads="1"/>
          </p:cNvSpPr>
          <p:nvPr/>
        </p:nvSpPr>
        <p:spPr bwMode="auto">
          <a:xfrm>
            <a:off x="4471988" y="3141664"/>
            <a:ext cx="3351212"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nl-NL" altLang="nl-NL" sz="3200" b="1" i="0" u="none" strike="noStrike" kern="1200" cap="none" spc="0" normalizeH="0" baseline="0" noProof="0" dirty="0">
                <a:ln>
                  <a:noFill/>
                </a:ln>
                <a:solidFill>
                  <a:srgbClr val="26264D"/>
                </a:solidFill>
                <a:effectLst/>
                <a:uLnTx/>
                <a:uFillTx/>
                <a:latin typeface="Calibri" panose="020F0502020204030204" pitchFamily="34" charset="0"/>
                <a:ea typeface="MS PGothic" panose="020B0600070205080204" pitchFamily="34" charset="-128"/>
                <a:cs typeface="+mn-cs"/>
              </a:rPr>
              <a:t>Het leren en ontwikkelen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nl-NL" altLang="nl-NL" sz="3200" b="1" i="0" u="none" strike="noStrike" kern="1200" cap="none" spc="0" normalizeH="0" baseline="0" noProof="0" dirty="0">
                <a:ln>
                  <a:noFill/>
                </a:ln>
                <a:solidFill>
                  <a:srgbClr val="26264D"/>
                </a:solidFill>
                <a:effectLst/>
                <a:uLnTx/>
                <a:uFillTx/>
                <a:latin typeface="Calibri" panose="020F0502020204030204" pitchFamily="34" charset="0"/>
                <a:ea typeface="MS PGothic" panose="020B0600070205080204" pitchFamily="34" charset="-128"/>
                <a:cs typeface="+mn-cs"/>
              </a:rPr>
              <a:t>van de student</a:t>
            </a:r>
          </a:p>
        </p:txBody>
      </p:sp>
      <p:sp>
        <p:nvSpPr>
          <p:cNvPr id="56326" name="TextBox 31"/>
          <p:cNvSpPr txBox="1">
            <a:spLocks noChangeArrowheads="1"/>
          </p:cNvSpPr>
          <p:nvPr/>
        </p:nvSpPr>
        <p:spPr bwMode="auto">
          <a:xfrm>
            <a:off x="2098676" y="260649"/>
            <a:ext cx="85693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600" b="1" i="0" u="none" strike="noStrike" kern="1200" cap="none" spc="0" normalizeH="0" baseline="0" noProof="0" dirty="0">
                <a:ln>
                  <a:noFill/>
                </a:ln>
                <a:solidFill>
                  <a:srgbClr val="FFFFFF"/>
                </a:solidFill>
                <a:effectLst/>
                <a:uLnTx/>
                <a:uFillTx/>
                <a:latin typeface="Open Sans" pitchFamily="34" charset="0"/>
                <a:ea typeface="MS PGothic" panose="020B0600070205080204" pitchFamily="34" charset="-128"/>
                <a:cs typeface="+mn-cs"/>
              </a:rPr>
              <a:t>Centrale doel van het beroepsonderwijs</a:t>
            </a:r>
          </a:p>
        </p:txBody>
      </p:sp>
    </p:spTree>
    <p:extLst>
      <p:ext uri="{BB962C8B-B14F-4D97-AF65-F5344CB8AC3E}">
        <p14:creationId xmlns:p14="http://schemas.microsoft.com/office/powerpoint/2010/main" val="21877850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hthoek 5"/>
          <p:cNvSpPr>
            <a:spLocks noChangeArrowheads="1"/>
          </p:cNvSpPr>
          <p:nvPr/>
        </p:nvSpPr>
        <p:spPr bwMode="auto">
          <a:xfrm>
            <a:off x="7724775" y="5668861"/>
            <a:ext cx="2667000" cy="9366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3" name="Oval 42"/>
          <p:cNvSpPr/>
          <p:nvPr/>
        </p:nvSpPr>
        <p:spPr bwMode="auto">
          <a:xfrm>
            <a:off x="3989400" y="1927514"/>
            <a:ext cx="4206240" cy="4150580"/>
          </a:xfrm>
          <a:prstGeom prst="ellipse">
            <a:avLst/>
          </a:prstGeom>
          <a:solidFill>
            <a:srgbClr val="FFC000"/>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1A3E80"/>
              </a:solidFill>
              <a:effectLst/>
              <a:uLnTx/>
              <a:uFillTx/>
              <a:latin typeface="Arial" charset="0"/>
              <a:ea typeface="ＭＳ Ｐゴシック"/>
              <a:cs typeface="+mn-cs"/>
            </a:endParaRPr>
          </a:p>
        </p:txBody>
      </p:sp>
      <p:sp>
        <p:nvSpPr>
          <p:cNvPr id="25" name="Oval 24"/>
          <p:cNvSpPr/>
          <p:nvPr/>
        </p:nvSpPr>
        <p:spPr bwMode="auto">
          <a:xfrm rot="13432457">
            <a:off x="5419241" y="1962018"/>
            <a:ext cx="3327259" cy="1935336"/>
          </a:xfrm>
          <a:prstGeom prst="ellipse">
            <a:avLst/>
          </a:prstGeom>
          <a:solidFill>
            <a:schemeClr val="tx1">
              <a:lumMod val="60000"/>
              <a:lumOff val="40000"/>
              <a:alpha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1A3E80"/>
              </a:solidFill>
              <a:effectLst/>
              <a:uLnTx/>
              <a:uFillTx/>
              <a:latin typeface="Arial" charset="0"/>
              <a:ea typeface="ＭＳ Ｐゴシック"/>
              <a:cs typeface="+mn-cs"/>
            </a:endParaRPr>
          </a:p>
        </p:txBody>
      </p:sp>
      <p:sp>
        <p:nvSpPr>
          <p:cNvPr id="24" name="Oval 23"/>
          <p:cNvSpPr/>
          <p:nvPr/>
        </p:nvSpPr>
        <p:spPr bwMode="auto">
          <a:xfrm rot="19005523">
            <a:off x="5382481" y="3874340"/>
            <a:ext cx="3442854" cy="2097263"/>
          </a:xfrm>
          <a:prstGeom prst="ellipse">
            <a:avLst/>
          </a:prstGeom>
          <a:solidFill>
            <a:schemeClr val="tx1">
              <a:lumMod val="60000"/>
              <a:lumOff val="40000"/>
              <a:alpha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1A3E80"/>
              </a:solidFill>
              <a:effectLst/>
              <a:uLnTx/>
              <a:uFillTx/>
              <a:latin typeface="Arial" charset="0"/>
              <a:ea typeface="ＭＳ Ｐゴシック"/>
              <a:cs typeface="+mn-cs"/>
            </a:endParaRPr>
          </a:p>
        </p:txBody>
      </p:sp>
      <p:sp>
        <p:nvSpPr>
          <p:cNvPr id="28" name="Oval 27"/>
          <p:cNvSpPr/>
          <p:nvPr/>
        </p:nvSpPr>
        <p:spPr bwMode="auto">
          <a:xfrm rot="2536285">
            <a:off x="3364145" y="4004115"/>
            <a:ext cx="3526791" cy="1924052"/>
          </a:xfrm>
          <a:prstGeom prst="ellipse">
            <a:avLst/>
          </a:prstGeom>
          <a:solidFill>
            <a:schemeClr val="tx1">
              <a:lumMod val="60000"/>
              <a:lumOff val="40000"/>
              <a:alpha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1A3E80"/>
              </a:solidFill>
              <a:effectLst/>
              <a:uLnTx/>
              <a:uFillTx/>
              <a:latin typeface="Arial" charset="0"/>
              <a:ea typeface="ＭＳ Ｐゴシック"/>
              <a:cs typeface="+mn-cs"/>
            </a:endParaRPr>
          </a:p>
        </p:txBody>
      </p:sp>
      <p:sp>
        <p:nvSpPr>
          <p:cNvPr id="23" name="Oval 22"/>
          <p:cNvSpPr/>
          <p:nvPr/>
        </p:nvSpPr>
        <p:spPr bwMode="auto">
          <a:xfrm rot="19061466">
            <a:off x="3393600" y="2030016"/>
            <a:ext cx="3491498" cy="1843927"/>
          </a:xfrm>
          <a:prstGeom prst="ellipse">
            <a:avLst/>
          </a:prstGeom>
          <a:solidFill>
            <a:schemeClr val="tx1">
              <a:lumMod val="60000"/>
              <a:lumOff val="40000"/>
              <a:alpha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1A3E80"/>
              </a:solidFill>
              <a:effectLst/>
              <a:uLnTx/>
              <a:uFillTx/>
              <a:latin typeface="Arial" charset="0"/>
              <a:ea typeface="ＭＳ Ｐゴシック"/>
              <a:cs typeface="+mn-cs"/>
            </a:endParaRPr>
          </a:p>
        </p:txBody>
      </p:sp>
      <p:sp>
        <p:nvSpPr>
          <p:cNvPr id="2" name="Oval 1"/>
          <p:cNvSpPr/>
          <p:nvPr/>
        </p:nvSpPr>
        <p:spPr bwMode="auto">
          <a:xfrm>
            <a:off x="5248615" y="3144691"/>
            <a:ext cx="1687811" cy="1635577"/>
          </a:xfrm>
          <a:prstGeom prst="ellipse">
            <a:avLst/>
          </a:prstGeom>
          <a:solidFill>
            <a:srgbClr val="CC9900"/>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1A3E80"/>
              </a:solidFill>
              <a:effectLst/>
              <a:uLnTx/>
              <a:uFillTx/>
              <a:latin typeface="Arial" charset="0"/>
              <a:ea typeface="ＭＳ Ｐゴシック"/>
              <a:cs typeface="+mn-cs"/>
            </a:endParaRPr>
          </a:p>
        </p:txBody>
      </p:sp>
      <p:sp>
        <p:nvSpPr>
          <p:cNvPr id="21" name="TextBox 20"/>
          <p:cNvSpPr txBox="1">
            <a:spLocks noChangeArrowheads="1"/>
          </p:cNvSpPr>
          <p:nvPr/>
        </p:nvSpPr>
        <p:spPr bwMode="auto">
          <a:xfrm>
            <a:off x="4559301" y="2876550"/>
            <a:ext cx="1160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l-NL" altLang="nl-NL" sz="2000" b="1" i="0" u="none" strike="noStrike" kern="1200" cap="none" spc="0" normalizeH="0" baseline="0" noProof="0">
                <a:ln>
                  <a:noFill/>
                </a:ln>
                <a:solidFill>
                  <a:srgbClr val="002060"/>
                </a:solidFill>
                <a:effectLst/>
                <a:uLnTx/>
                <a:uFillTx/>
                <a:latin typeface="Calibri" panose="020F0502020204030204" pitchFamily="34" charset="0"/>
                <a:ea typeface="MS PGothic" panose="020B0600070205080204" pitchFamily="34" charset="-128"/>
                <a:cs typeface="+mn-cs"/>
              </a:rPr>
              <a:t>Content</a:t>
            </a:r>
          </a:p>
        </p:txBody>
      </p:sp>
      <p:sp>
        <p:nvSpPr>
          <p:cNvPr id="27" name="TextBox 26"/>
          <p:cNvSpPr txBox="1">
            <a:spLocks noChangeArrowheads="1"/>
          </p:cNvSpPr>
          <p:nvPr/>
        </p:nvSpPr>
        <p:spPr bwMode="auto">
          <a:xfrm>
            <a:off x="5140326" y="3605214"/>
            <a:ext cx="1909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nl-NL" altLang="nl-NL" sz="20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Professionele Identiteit</a:t>
            </a:r>
          </a:p>
        </p:txBody>
      </p:sp>
      <p:sp>
        <p:nvSpPr>
          <p:cNvPr id="16" name="TextBox 15"/>
          <p:cNvSpPr txBox="1">
            <a:spLocks noChangeArrowheads="1"/>
          </p:cNvSpPr>
          <p:nvPr/>
        </p:nvSpPr>
        <p:spPr bwMode="auto">
          <a:xfrm>
            <a:off x="6516688" y="2827338"/>
            <a:ext cx="1160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l-NL" altLang="nl-NL" sz="2000" b="1" i="0" u="none" strike="noStrike" kern="1200" cap="none" spc="0" normalizeH="0" baseline="0" noProof="0">
                <a:ln>
                  <a:noFill/>
                </a:ln>
                <a:solidFill>
                  <a:srgbClr val="002060"/>
                </a:solidFill>
                <a:effectLst/>
                <a:uLnTx/>
                <a:uFillTx/>
                <a:latin typeface="Calibri" panose="020F0502020204030204" pitchFamily="34" charset="0"/>
                <a:ea typeface="MS PGothic" panose="020B0600070205080204" pitchFamily="34" charset="-128"/>
                <a:cs typeface="+mn-cs"/>
              </a:rPr>
              <a:t>Context</a:t>
            </a:r>
          </a:p>
        </p:txBody>
      </p:sp>
      <p:sp>
        <p:nvSpPr>
          <p:cNvPr id="17" name="TextBox 16"/>
          <p:cNvSpPr txBox="1">
            <a:spLocks noChangeArrowheads="1"/>
          </p:cNvSpPr>
          <p:nvPr/>
        </p:nvSpPr>
        <p:spPr bwMode="auto">
          <a:xfrm>
            <a:off x="6480176" y="4524376"/>
            <a:ext cx="1649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l-NL" altLang="nl-NL" sz="2000" b="1" i="0" u="none" strike="noStrike" kern="1200" cap="none" spc="0" normalizeH="0" baseline="0" noProof="0">
                <a:ln>
                  <a:noFill/>
                </a:ln>
                <a:solidFill>
                  <a:srgbClr val="002060"/>
                </a:solidFill>
                <a:effectLst/>
                <a:uLnTx/>
                <a:uFillTx/>
                <a:latin typeface="Calibri" panose="020F0502020204030204" pitchFamily="34" charset="0"/>
                <a:ea typeface="MS PGothic" panose="020B0600070205080204" pitchFamily="34" charset="-128"/>
                <a:cs typeface="+mn-cs"/>
              </a:rPr>
              <a:t>Didactische methoden</a:t>
            </a:r>
          </a:p>
        </p:txBody>
      </p:sp>
      <p:sp>
        <p:nvSpPr>
          <p:cNvPr id="18" name="TextBox 17"/>
          <p:cNvSpPr txBox="1">
            <a:spLocks noChangeArrowheads="1"/>
          </p:cNvSpPr>
          <p:nvPr/>
        </p:nvSpPr>
        <p:spPr bwMode="auto">
          <a:xfrm>
            <a:off x="4341813" y="4725988"/>
            <a:ext cx="1338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l-NL" altLang="nl-NL" sz="2000" b="1" i="0" u="none" strike="noStrike" kern="1200" cap="none" spc="0" normalizeH="0" baseline="0" noProof="0">
                <a:ln>
                  <a:noFill/>
                </a:ln>
                <a:solidFill>
                  <a:srgbClr val="002060"/>
                </a:solidFill>
                <a:effectLst/>
                <a:uLnTx/>
                <a:uFillTx/>
                <a:latin typeface="Calibri" panose="020F0502020204030204" pitchFamily="34" charset="0"/>
                <a:ea typeface="MS PGothic" panose="020B0600070205080204" pitchFamily="34" charset="-128"/>
                <a:cs typeface="+mn-cs"/>
              </a:rPr>
              <a:t>Doelgroep</a:t>
            </a:r>
          </a:p>
        </p:txBody>
      </p:sp>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1358900"/>
            <a:ext cx="73279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013" y="1322388"/>
            <a:ext cx="7961312"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al 2"/>
          <p:cNvSpPr>
            <a:spLocks noChangeArrowheads="1"/>
          </p:cNvSpPr>
          <p:nvPr/>
        </p:nvSpPr>
        <p:spPr bwMode="auto">
          <a:xfrm>
            <a:off x="5264150" y="3125788"/>
            <a:ext cx="1703388" cy="1644650"/>
          </a:xfrm>
          <a:prstGeom prst="ellipse">
            <a:avLst/>
          </a:prstGeom>
          <a:solidFill>
            <a:srgbClr val="CF0033"/>
          </a:solidFill>
          <a:ln w="9525" algn="ctr">
            <a:solidFill>
              <a:schemeClr val="tx1"/>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nl-NL"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Professionele identiteit</a:t>
            </a:r>
          </a:p>
        </p:txBody>
      </p:sp>
      <p:sp>
        <p:nvSpPr>
          <p:cNvPr id="4" name="Tekstvak 3"/>
          <p:cNvSpPr txBox="1">
            <a:spLocks noChangeArrowheads="1"/>
          </p:cNvSpPr>
          <p:nvPr/>
        </p:nvSpPr>
        <p:spPr bwMode="auto">
          <a:xfrm>
            <a:off x="8591550" y="4625975"/>
            <a:ext cx="14285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000" b="0" i="0" u="none" strike="noStrike" kern="1200" cap="none" spc="0" normalizeH="0" baseline="0" noProof="0">
                <a:ln>
                  <a:noFill/>
                </a:ln>
                <a:solidFill>
                  <a:srgbClr val="707070"/>
                </a:solidFill>
                <a:effectLst/>
                <a:uLnTx/>
                <a:uFillTx/>
                <a:latin typeface="Open Sans" pitchFamily="34" charset="0"/>
                <a:ea typeface="MS PGothic" panose="020B0600070205080204" pitchFamily="34" charset="-128"/>
                <a:cs typeface="+mn-cs"/>
              </a:rPr>
              <a:t>kwalificatie</a:t>
            </a:r>
          </a:p>
        </p:txBody>
      </p:sp>
      <p:sp>
        <p:nvSpPr>
          <p:cNvPr id="19" name="Tekstvak 18"/>
          <p:cNvSpPr txBox="1">
            <a:spLocks noChangeArrowheads="1"/>
          </p:cNvSpPr>
          <p:nvPr/>
        </p:nvSpPr>
        <p:spPr bwMode="auto">
          <a:xfrm>
            <a:off x="8547101" y="3278188"/>
            <a:ext cx="17605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000" b="0" i="0" u="none" strike="noStrike" kern="1200" cap="none" spc="0" normalizeH="0" baseline="0" noProof="0">
                <a:ln>
                  <a:noFill/>
                </a:ln>
                <a:solidFill>
                  <a:srgbClr val="707070"/>
                </a:solidFill>
                <a:effectLst/>
                <a:uLnTx/>
                <a:uFillTx/>
                <a:latin typeface="Open Sans" pitchFamily="34" charset="0"/>
                <a:ea typeface="MS PGothic" panose="020B0600070205080204" pitchFamily="34" charset="-128"/>
                <a:cs typeface="+mn-cs"/>
              </a:rPr>
              <a:t>socialisatie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000" b="0" i="0" u="none" strike="noStrike" kern="1200" cap="none" spc="0" normalizeH="0" baseline="0" noProof="0">
                <a:ln>
                  <a:noFill/>
                </a:ln>
                <a:solidFill>
                  <a:srgbClr val="707070"/>
                </a:solidFill>
                <a:effectLst/>
                <a:uLnTx/>
                <a:uFillTx/>
                <a:latin typeface="Open Sans" pitchFamily="34" charset="0"/>
                <a:ea typeface="MS PGothic" panose="020B0600070205080204" pitchFamily="34" charset="-128"/>
                <a:cs typeface="+mn-cs"/>
              </a:rPr>
              <a:t>subjectivering</a:t>
            </a:r>
          </a:p>
        </p:txBody>
      </p:sp>
      <p:sp>
        <p:nvSpPr>
          <p:cNvPr id="20" name="Titel 1"/>
          <p:cNvSpPr txBox="1">
            <a:spLocks/>
          </p:cNvSpPr>
          <p:nvPr/>
        </p:nvSpPr>
        <p:spPr bwMode="auto">
          <a:xfrm>
            <a:off x="1683544" y="244414"/>
            <a:ext cx="79930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600">
                <a:solidFill>
                  <a:schemeClr val="bg1"/>
                </a:solidFill>
                <a:latin typeface="Arial"/>
                <a:ea typeface="MS PGothic" panose="020B0600070205080204" pitchFamily="34" charset="-128"/>
                <a:cs typeface="ＭＳ Ｐゴシック" charset="0"/>
              </a:defRPr>
            </a:lvl1pPr>
            <a:lvl2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ＭＳ Ｐゴシック" charset="0"/>
              </a:defRPr>
            </a:lvl5pPr>
            <a:lvl6pPr marL="457200" algn="l" rtl="0" fontAlgn="base">
              <a:spcBef>
                <a:spcPct val="0"/>
              </a:spcBef>
              <a:spcAft>
                <a:spcPct val="0"/>
              </a:spcAft>
              <a:defRPr sz="2600" b="1">
                <a:solidFill>
                  <a:schemeClr val="tx2"/>
                </a:solidFill>
                <a:latin typeface="Verdana" pitchFamily="34" charset="0"/>
                <a:ea typeface="ＭＳ Ｐゴシック" pitchFamily="-48" charset="-128"/>
              </a:defRPr>
            </a:lvl6pPr>
            <a:lvl7pPr marL="914400" algn="l" rtl="0" fontAlgn="base">
              <a:spcBef>
                <a:spcPct val="0"/>
              </a:spcBef>
              <a:spcAft>
                <a:spcPct val="0"/>
              </a:spcAft>
              <a:defRPr sz="2600" b="1">
                <a:solidFill>
                  <a:schemeClr val="tx2"/>
                </a:solidFill>
                <a:latin typeface="Verdana" pitchFamily="34" charset="0"/>
                <a:ea typeface="ＭＳ Ｐゴシック" pitchFamily="-48" charset="-128"/>
              </a:defRPr>
            </a:lvl7pPr>
            <a:lvl8pPr marL="1371600" algn="l" rtl="0" fontAlgn="base">
              <a:spcBef>
                <a:spcPct val="0"/>
              </a:spcBef>
              <a:spcAft>
                <a:spcPct val="0"/>
              </a:spcAft>
              <a:defRPr sz="2600" b="1">
                <a:solidFill>
                  <a:schemeClr val="tx2"/>
                </a:solidFill>
                <a:latin typeface="Verdana" pitchFamily="34" charset="0"/>
                <a:ea typeface="ＭＳ Ｐゴシック" pitchFamily="-48" charset="-128"/>
              </a:defRPr>
            </a:lvl8pPr>
            <a:lvl9pPr marL="1828800" algn="l" rtl="0" fontAlgn="base">
              <a:spcBef>
                <a:spcPct val="0"/>
              </a:spcBef>
              <a:spcAft>
                <a:spcPct val="0"/>
              </a:spcAft>
              <a:defRPr sz="2600" b="1">
                <a:solidFill>
                  <a:schemeClr val="tx2"/>
                </a:solidFill>
                <a:latin typeface="Verdana" pitchFamily="34" charset="0"/>
                <a:ea typeface="ＭＳ Ｐゴシック" pitchFamily="-48"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	Wat is daarvoor nodig aan de kant van de docent?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			</a:t>
            </a:r>
            <a:endParaRPr kumimoji="0" lang="nl-NL" altLang="nl-NL" sz="18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629927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6" fill="hold" nodeType="clickEffect">
                                  <p:stCondLst>
                                    <p:cond delay="0"/>
                                  </p:stCondLst>
                                  <p:childTnLst>
                                    <p:set>
                                      <p:cBhvr>
                                        <p:cTn id="47" dur="1" fill="hold">
                                          <p:stCondLst>
                                            <p:cond delay="0"/>
                                          </p:stCondLst>
                                        </p:cTn>
                                        <p:tgtEl>
                                          <p:spTgt spid="84994"/>
                                        </p:tgtEl>
                                        <p:attrNameLst>
                                          <p:attrName>style.visibility</p:attrName>
                                        </p:attrNameLst>
                                      </p:cBhvr>
                                      <p:to>
                                        <p:strVal val="visible"/>
                                      </p:to>
                                    </p:set>
                                    <p:anim calcmode="lin" valueType="num">
                                      <p:cBhvr additive="base">
                                        <p:cTn id="48" dur="500" fill="hold"/>
                                        <p:tgtEl>
                                          <p:spTgt spid="84994"/>
                                        </p:tgtEl>
                                        <p:attrNameLst>
                                          <p:attrName>ppt_x</p:attrName>
                                        </p:attrNameLst>
                                      </p:cBhvr>
                                      <p:tavLst>
                                        <p:tav tm="0">
                                          <p:val>
                                            <p:strVal val="1+#ppt_w/2"/>
                                          </p:val>
                                        </p:tav>
                                        <p:tav tm="100000">
                                          <p:val>
                                            <p:strVal val="#ppt_x"/>
                                          </p:val>
                                        </p:tav>
                                      </p:tavLst>
                                    </p:anim>
                                    <p:anim calcmode="lin" valueType="num">
                                      <p:cBhvr additive="base">
                                        <p:cTn id="49" dur="500" fill="hold"/>
                                        <p:tgtEl>
                                          <p:spTgt spid="8499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84995"/>
                                        </p:tgtEl>
                                        <p:attrNameLst>
                                          <p:attrName>style.visibility</p:attrName>
                                        </p:attrNameLst>
                                      </p:cBhvr>
                                      <p:to>
                                        <p:strVal val="visible"/>
                                      </p:to>
                                    </p:set>
                                    <p:anim calcmode="lin" valueType="num">
                                      <p:cBhvr additive="base">
                                        <p:cTn id="61" dur="10" fill="hold"/>
                                        <p:tgtEl>
                                          <p:spTgt spid="84995"/>
                                        </p:tgtEl>
                                        <p:attrNameLst>
                                          <p:attrName>ppt_x</p:attrName>
                                        </p:attrNameLst>
                                      </p:cBhvr>
                                      <p:tavLst>
                                        <p:tav tm="0">
                                          <p:val>
                                            <p:strVal val="0-#ppt_w/2"/>
                                          </p:val>
                                        </p:tav>
                                        <p:tav tm="100000">
                                          <p:val>
                                            <p:strVal val="#ppt_x"/>
                                          </p:val>
                                        </p:tav>
                                      </p:tavLst>
                                    </p:anim>
                                    <p:anim calcmode="lin" valueType="num">
                                      <p:cBhvr additive="base">
                                        <p:cTn id="62" dur="10" fill="hold"/>
                                        <p:tgtEl>
                                          <p:spTgt spid="8499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 calcmode="lin" valueType="num">
                                      <p:cBhvr additive="base">
                                        <p:cTn id="74" dur="500" fill="hold"/>
                                        <p:tgtEl>
                                          <p:spTgt spid="3"/>
                                        </p:tgtEl>
                                        <p:attrNameLst>
                                          <p:attrName>ppt_x</p:attrName>
                                        </p:attrNameLst>
                                      </p:cBhvr>
                                      <p:tavLst>
                                        <p:tav tm="0">
                                          <p:val>
                                            <p:strVal val="#ppt_x"/>
                                          </p:val>
                                        </p:tav>
                                        <p:tav tm="100000">
                                          <p:val>
                                            <p:strVal val="#ppt_x"/>
                                          </p:val>
                                        </p:tav>
                                      </p:tavLst>
                                    </p:anim>
                                    <p:anim calcmode="lin" valueType="num">
                                      <p:cBhvr additive="base">
                                        <p:cTn id="7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8" presetClass="emph" presetSubtype="0" fill="hold" nodeType="clickEffect">
                                  <p:stCondLst>
                                    <p:cond delay="0"/>
                                  </p:stCondLst>
                                  <p:childTnLst>
                                    <p:animRot by="-21600000">
                                      <p:cBhvr>
                                        <p:cTn id="79" dur="3500" fill="hold"/>
                                        <p:tgtEl>
                                          <p:spTgt spid="84995"/>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nodeType="clickEffect">
                                  <p:stCondLst>
                                    <p:cond delay="0"/>
                                  </p:stCondLst>
                                  <p:childTnLst>
                                    <p:animRot by="-21600000">
                                      <p:cBhvr>
                                        <p:cTn id="83" dur="3000" fill="hold"/>
                                        <p:tgtEl>
                                          <p:spTgt spid="849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16" grpId="0"/>
      <p:bldP spid="17" grpId="0"/>
      <p:bldP spid="18" grpId="0"/>
      <p:bldP spid="3" grpId="0" animBg="1"/>
      <p:bldP spid="4" grpId="0"/>
      <p:bldP spid="19"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1584" y="1772816"/>
            <a:ext cx="8015288" cy="2232248"/>
          </a:xfrm>
        </p:spPr>
        <p:txBody>
          <a:bodyPr/>
          <a:lstStyle/>
          <a:p>
            <a:r>
              <a:rPr lang="nl-NL" sz="2000" b="1" i="1" dirty="0"/>
              <a:t>Onderzoek in het MBO - </a:t>
            </a:r>
            <a:r>
              <a:rPr lang="nl-NL" sz="2000" b="1" i="1" dirty="0" err="1"/>
              <a:t>Pedagogical</a:t>
            </a:r>
            <a:r>
              <a:rPr lang="nl-NL" sz="2000" b="1" i="1" dirty="0"/>
              <a:t> Empowerment </a:t>
            </a:r>
          </a:p>
          <a:p>
            <a:endParaRPr lang="nl-NL" sz="2000" dirty="0"/>
          </a:p>
          <a:p>
            <a:r>
              <a:rPr lang="nl-NL" sz="2000" dirty="0"/>
              <a:t>	- participanten: zes teams van 6 mbo instellingen</a:t>
            </a:r>
          </a:p>
          <a:p>
            <a:r>
              <a:rPr lang="nl-NL" sz="2000" dirty="0"/>
              <a:t>	- pedagogische momenten</a:t>
            </a:r>
          </a:p>
          <a:p>
            <a:r>
              <a:rPr lang="nl-NL" sz="2000" dirty="0"/>
              <a:t>	- fenomenologisch onderzoek (kwalitatief)</a:t>
            </a:r>
          </a:p>
          <a:p>
            <a:endParaRPr lang="nl-NL" sz="2000" dirty="0"/>
          </a:p>
        </p:txBody>
      </p:sp>
      <p:sp>
        <p:nvSpPr>
          <p:cNvPr id="3" name="TextBox 31"/>
          <p:cNvSpPr txBox="1">
            <a:spLocks noChangeArrowheads="1"/>
          </p:cNvSpPr>
          <p:nvPr/>
        </p:nvSpPr>
        <p:spPr bwMode="auto">
          <a:xfrm>
            <a:off x="1847529" y="332657"/>
            <a:ext cx="792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nl-NL" sz="2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Onderliggende pedagogische waarden</a:t>
            </a:r>
          </a:p>
        </p:txBody>
      </p:sp>
      <p:sp>
        <p:nvSpPr>
          <p:cNvPr id="6" name="TextBox 5"/>
          <p:cNvSpPr txBox="1"/>
          <p:nvPr/>
        </p:nvSpPr>
        <p:spPr>
          <a:xfrm>
            <a:off x="2351584" y="4293096"/>
            <a:ext cx="6984776" cy="2123658"/>
          </a:xfrm>
          <a:prstGeom prst="rect">
            <a:avLst/>
          </a:prstGeom>
          <a:solidFill>
            <a:srgbClr val="FFC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000"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ＭＳ Ｐゴシック" charset="0"/>
              </a:rPr>
              <a:t>Publicatie Wouter Pols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Tijdschrift voor Lerarenopleiders, 39(3) 2018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nl-NL"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“Je moet op dat moment reageren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en je weet nooit of je het juiste doet.”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213029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xmlns="" id="{3EABB30A-288D-41AB-B742-F3E6761F402B}"/>
              </a:ext>
            </a:extLst>
          </p:cNvPr>
          <p:cNvSpPr>
            <a:spLocks noGrp="1"/>
          </p:cNvSpPr>
          <p:nvPr>
            <p:ph type="subTitle" idx="1"/>
          </p:nvPr>
        </p:nvSpPr>
        <p:spPr>
          <a:xfrm>
            <a:off x="1562100" y="2252870"/>
            <a:ext cx="9070848" cy="2886393"/>
          </a:xfrm>
        </p:spPr>
        <p:txBody>
          <a:bodyPr/>
          <a:lstStyle/>
          <a:p>
            <a:r>
              <a:rPr lang="nl-NL" sz="5000" b="1" dirty="0">
                <a:solidFill>
                  <a:schemeClr val="tx2"/>
                </a:solidFill>
              </a:rPr>
              <a:t>Waarom is samenwerking zo belangrijk?</a:t>
            </a:r>
          </a:p>
          <a:p>
            <a:endParaRPr lang="nl-NL" dirty="0"/>
          </a:p>
          <a:p>
            <a:endParaRPr lang="nl-NL" sz="2500" dirty="0"/>
          </a:p>
          <a:p>
            <a:r>
              <a:rPr lang="nl-NL" sz="2500" dirty="0">
                <a:solidFill>
                  <a:schemeClr val="tx1">
                    <a:lumMod val="75000"/>
                    <a:lumOff val="25000"/>
                  </a:schemeClr>
                </a:solidFill>
              </a:rPr>
              <a:t>Fahtiga Haddad – projectleider economisch domein</a:t>
            </a:r>
          </a:p>
        </p:txBody>
      </p:sp>
    </p:spTree>
    <p:extLst>
      <p:ext uri="{BB962C8B-B14F-4D97-AF65-F5344CB8AC3E}">
        <p14:creationId xmlns:p14="http://schemas.microsoft.com/office/powerpoint/2010/main" val="4279821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283" y="1700809"/>
            <a:ext cx="8015288" cy="3973611"/>
          </a:xfrm>
        </p:spPr>
        <p:txBody>
          <a:bodyPr/>
          <a:lstStyle/>
          <a:p>
            <a:r>
              <a:rPr lang="nl-NL" sz="2000" b="1" i="1" dirty="0"/>
              <a:t>    Een netwerk van pedagogische thema’s</a:t>
            </a:r>
          </a:p>
          <a:p>
            <a:endParaRPr lang="nl-NL" sz="2000" b="1" i="1" dirty="0"/>
          </a:p>
          <a:p>
            <a:r>
              <a:rPr lang="nl-NL" sz="2000" b="1" i="1" dirty="0"/>
              <a:t>	Zes centrale thema’s (met diverse </a:t>
            </a:r>
            <a:r>
              <a:rPr lang="nl-NL" sz="2000" b="1" i="1" dirty="0" err="1"/>
              <a:t>subthema’s</a:t>
            </a:r>
            <a:r>
              <a:rPr lang="nl-NL" sz="2000" b="1" i="1" dirty="0"/>
              <a:t>):</a:t>
            </a:r>
          </a:p>
          <a:p>
            <a:r>
              <a:rPr lang="nl-NL" sz="2000" b="1" i="1" dirty="0"/>
              <a:t>	</a:t>
            </a:r>
            <a:r>
              <a:rPr lang="nl-NL" sz="1800" b="1" i="1" dirty="0"/>
              <a:t>	</a:t>
            </a:r>
            <a:r>
              <a:rPr lang="nl-NL" sz="1800" dirty="0"/>
              <a:t>- de pedagogische </a:t>
            </a:r>
            <a:r>
              <a:rPr lang="nl-NL" sz="1800" b="1" dirty="0"/>
              <a:t>houding</a:t>
            </a:r>
            <a:r>
              <a:rPr lang="nl-NL" sz="1800" dirty="0"/>
              <a:t> van de leraar</a:t>
            </a:r>
          </a:p>
          <a:p>
            <a:r>
              <a:rPr lang="nl-NL" sz="1800" dirty="0"/>
              <a:t>		- de </a:t>
            </a:r>
            <a:r>
              <a:rPr lang="nl-NL" sz="1800" b="1" dirty="0"/>
              <a:t>opdracht</a:t>
            </a:r>
            <a:r>
              <a:rPr lang="nl-NL" sz="1800" dirty="0"/>
              <a:t> waarvoor hij staat</a:t>
            </a:r>
          </a:p>
          <a:p>
            <a:r>
              <a:rPr lang="nl-NL" sz="1800" dirty="0"/>
              <a:t>		- de </a:t>
            </a:r>
            <a:r>
              <a:rPr lang="nl-NL" sz="1800" b="1" dirty="0"/>
              <a:t>deugden</a:t>
            </a:r>
            <a:r>
              <a:rPr lang="nl-NL" sz="1800" dirty="0"/>
              <a:t> van waaruit hij handelt</a:t>
            </a:r>
          </a:p>
          <a:p>
            <a:r>
              <a:rPr lang="nl-NL" sz="1800" dirty="0"/>
              <a:t>		- de </a:t>
            </a:r>
            <a:r>
              <a:rPr lang="nl-NL" sz="1800" b="1" dirty="0"/>
              <a:t>onderzoekende kijk </a:t>
            </a:r>
            <a:r>
              <a:rPr lang="nl-NL" sz="1800" dirty="0"/>
              <a:t>van waaruit hij zijn werk doet</a:t>
            </a:r>
          </a:p>
          <a:p>
            <a:pPr marL="0" indent="0"/>
            <a:r>
              <a:rPr lang="nl-NL" sz="1800" dirty="0"/>
              <a:t>	- de </a:t>
            </a:r>
            <a:r>
              <a:rPr lang="nl-NL" sz="1800" b="1" dirty="0"/>
              <a:t>relatie</a:t>
            </a:r>
            <a:r>
              <a:rPr lang="nl-NL" sz="1800" dirty="0"/>
              <a:t> die hij met zijn studenten aangaat</a:t>
            </a:r>
          </a:p>
          <a:p>
            <a:pPr marL="0" indent="0"/>
            <a:r>
              <a:rPr lang="nl-NL" sz="1800" dirty="0"/>
              <a:t>	- de </a:t>
            </a:r>
            <a:r>
              <a:rPr lang="nl-NL" sz="1800" b="1" dirty="0"/>
              <a:t>handelingsvormen</a:t>
            </a:r>
            <a:r>
              <a:rPr lang="nl-NL" sz="1800" dirty="0"/>
              <a:t> die hij vanuit zijn houding en de 	   	  relatie van zijn studenten in praktijk brengt</a:t>
            </a:r>
          </a:p>
          <a:p>
            <a:pPr>
              <a:buFontTx/>
              <a:buChar char="-"/>
            </a:pPr>
            <a:endParaRPr lang="nl-NL" sz="1800" dirty="0"/>
          </a:p>
          <a:p>
            <a:endParaRPr lang="nl-NL" dirty="0"/>
          </a:p>
        </p:txBody>
      </p:sp>
      <p:sp>
        <p:nvSpPr>
          <p:cNvPr id="4" name="TextBox 31"/>
          <p:cNvSpPr txBox="1">
            <a:spLocks noChangeArrowheads="1"/>
          </p:cNvSpPr>
          <p:nvPr/>
        </p:nvSpPr>
        <p:spPr bwMode="auto">
          <a:xfrm>
            <a:off x="1847529" y="332657"/>
            <a:ext cx="792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nl-NL" sz="2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Onderliggende pedagogische waarden</a:t>
            </a:r>
          </a:p>
        </p:txBody>
      </p:sp>
      <p:pic>
        <p:nvPicPr>
          <p:cNvPr id="5" name="Picture 4"/>
          <p:cNvPicPr>
            <a:picLocks noChangeAspect="1"/>
          </p:cNvPicPr>
          <p:nvPr/>
        </p:nvPicPr>
        <p:blipFill>
          <a:blip r:embed="rId2"/>
          <a:stretch>
            <a:fillRect/>
          </a:stretch>
        </p:blipFill>
        <p:spPr>
          <a:xfrm>
            <a:off x="8040217" y="5229201"/>
            <a:ext cx="2894395" cy="1895247"/>
          </a:xfrm>
          <a:prstGeom prst="rect">
            <a:avLst/>
          </a:prstGeom>
        </p:spPr>
      </p:pic>
    </p:spTree>
    <p:extLst>
      <p:ext uri="{BB962C8B-B14F-4D97-AF65-F5344CB8AC3E}">
        <p14:creationId xmlns:p14="http://schemas.microsoft.com/office/powerpoint/2010/main" val="40660515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1000"/>
                                        <p:tgtEl>
                                          <p:spTgt spid="3">
                                            <p:txEl>
                                              <p:pRg st="8" end="8"/>
                                            </p:txEl>
                                          </p:spTgt>
                                        </p:tgtEl>
                                      </p:cBhvr>
                                    </p:animEffect>
                                    <p:anim calcmode="lin" valueType="num">
                                      <p:cBhvr>
                                        <p:cTn id="3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1544" y="1628801"/>
            <a:ext cx="8208714" cy="3973611"/>
          </a:xfrm>
        </p:spPr>
        <p:txBody>
          <a:bodyPr/>
          <a:lstStyle/>
          <a:p>
            <a:r>
              <a:rPr lang="nl-NL" sz="2400" dirty="0"/>
              <a:t>‘</a:t>
            </a:r>
            <a:r>
              <a:rPr lang="nl-NL" sz="2000" dirty="0"/>
              <a:t>Houding’ kent de meeste sub-thema’s, wel twaalf.</a:t>
            </a:r>
          </a:p>
          <a:p>
            <a:r>
              <a:rPr lang="nl-NL" sz="2400" dirty="0"/>
              <a:t>	</a:t>
            </a:r>
            <a:r>
              <a:rPr lang="nl-NL" sz="1800" i="1" dirty="0"/>
              <a:t>”De pedagogische houding van de leraar is persoonsgebonden, bestaat uit </a:t>
            </a:r>
            <a:r>
              <a:rPr lang="nl-NL" sz="1800" b="1" i="1" dirty="0"/>
              <a:t>zelfkennis</a:t>
            </a:r>
            <a:r>
              <a:rPr lang="nl-NL" sz="1800" i="1" dirty="0"/>
              <a:t> en </a:t>
            </a:r>
            <a:r>
              <a:rPr lang="nl-NL" sz="1800" b="1" i="1" dirty="0"/>
              <a:t>zelfvertrouwen</a:t>
            </a:r>
            <a:r>
              <a:rPr lang="nl-NL" sz="1800" i="1" dirty="0"/>
              <a:t>, kenmerkt zich door </a:t>
            </a:r>
            <a:r>
              <a:rPr lang="nl-NL" sz="1800" b="1" i="1" dirty="0"/>
              <a:t>openheid</a:t>
            </a:r>
            <a:r>
              <a:rPr lang="nl-NL" sz="1800" i="1" dirty="0"/>
              <a:t>, door </a:t>
            </a:r>
            <a:r>
              <a:rPr lang="nl-NL" sz="1800" b="1" i="1" dirty="0"/>
              <a:t>empathie</a:t>
            </a:r>
            <a:r>
              <a:rPr lang="nl-NL" sz="1800" i="1" dirty="0"/>
              <a:t>, door het </a:t>
            </a:r>
            <a:r>
              <a:rPr lang="nl-NL" sz="1800" b="1" i="1" dirty="0"/>
              <a:t>krediet</a:t>
            </a:r>
            <a:r>
              <a:rPr lang="nl-NL" sz="1800" i="1" dirty="0"/>
              <a:t> dat hij zijn studenten geeft en van waaruit hij hen ziet als ‘</a:t>
            </a:r>
            <a:r>
              <a:rPr lang="nl-NL" sz="1800" b="1" i="1" dirty="0"/>
              <a:t>actoren</a:t>
            </a:r>
            <a:r>
              <a:rPr lang="nl-NL" sz="1800" i="1" dirty="0"/>
              <a:t>’.” </a:t>
            </a:r>
            <a:r>
              <a:rPr lang="nl-NL" sz="1600" i="1" dirty="0"/>
              <a:t>(Pols, 2018, p.73) </a:t>
            </a:r>
          </a:p>
          <a:p>
            <a:endParaRPr lang="nl-NL" sz="1800" i="1" dirty="0"/>
          </a:p>
          <a:p>
            <a:r>
              <a:rPr lang="nl-NL" sz="1800" dirty="0"/>
              <a:t>	</a:t>
            </a:r>
            <a:r>
              <a:rPr lang="nl-NL" sz="1800" i="1" dirty="0"/>
              <a:t>“De </a:t>
            </a:r>
            <a:r>
              <a:rPr lang="nl-NL" sz="1800" b="1" i="1" dirty="0"/>
              <a:t>houding</a:t>
            </a:r>
            <a:r>
              <a:rPr lang="nl-NL" sz="1800" i="1" dirty="0"/>
              <a:t> van de leraar hangt direct samen met </a:t>
            </a:r>
            <a:r>
              <a:rPr lang="nl-NL" sz="1800" b="1" i="1" dirty="0"/>
              <a:t>de opdracht </a:t>
            </a:r>
            <a:r>
              <a:rPr lang="nl-NL" sz="1800" i="1" dirty="0"/>
              <a:t>waar hij voor staat. Die opdracht </a:t>
            </a:r>
            <a:r>
              <a:rPr lang="nl-NL" sz="1800" b="1" i="1" dirty="0"/>
              <a:t>richt zijn handelen </a:t>
            </a:r>
            <a:r>
              <a:rPr lang="nl-NL" sz="1800" i="1" dirty="0"/>
              <a:t>[...] Een pedagogische houding vereist </a:t>
            </a:r>
            <a:r>
              <a:rPr lang="nl-NL" sz="1800" b="1" i="1" dirty="0"/>
              <a:t>deugden</a:t>
            </a:r>
            <a:r>
              <a:rPr lang="nl-NL" sz="1800" i="1" dirty="0"/>
              <a:t>. De leraren noemden </a:t>
            </a:r>
            <a:r>
              <a:rPr lang="nl-NL" sz="1800" b="1" i="1" dirty="0"/>
              <a:t>geduld</a:t>
            </a:r>
            <a:r>
              <a:rPr lang="nl-NL" sz="1800" i="1" dirty="0"/>
              <a:t> en </a:t>
            </a:r>
            <a:r>
              <a:rPr lang="nl-NL" sz="1800" b="1" i="1" dirty="0"/>
              <a:t>vertrouwen</a:t>
            </a:r>
            <a:r>
              <a:rPr lang="nl-NL" sz="1800" i="1" dirty="0"/>
              <a:t>, maar ook </a:t>
            </a:r>
            <a:r>
              <a:rPr lang="nl-NL" sz="1800" b="1" i="1" dirty="0"/>
              <a:t>betrokkenheid</a:t>
            </a:r>
            <a:r>
              <a:rPr lang="nl-NL" sz="1800" i="1" dirty="0"/>
              <a:t>, </a:t>
            </a:r>
            <a:r>
              <a:rPr lang="nl-NL" sz="1800" b="1" i="1" dirty="0"/>
              <a:t>vasthoudendheid</a:t>
            </a:r>
            <a:r>
              <a:rPr lang="nl-NL" sz="1800" i="1" dirty="0"/>
              <a:t> en je </a:t>
            </a:r>
            <a:r>
              <a:rPr lang="nl-NL" sz="1800" b="1" i="1" dirty="0"/>
              <a:t>inhouden</a:t>
            </a:r>
            <a:r>
              <a:rPr lang="nl-NL" sz="1800" i="1" dirty="0"/>
              <a:t>.” </a:t>
            </a:r>
          </a:p>
          <a:p>
            <a:r>
              <a:rPr lang="nl-NL" sz="1800" i="1" dirty="0"/>
              <a:t>	</a:t>
            </a:r>
            <a:r>
              <a:rPr lang="nl-NL" sz="1600" i="1" dirty="0"/>
              <a:t>(Pols, 2018, p.73) </a:t>
            </a:r>
          </a:p>
          <a:p>
            <a:endParaRPr lang="nl-NL" sz="1800" i="1" dirty="0"/>
          </a:p>
        </p:txBody>
      </p:sp>
      <p:sp>
        <p:nvSpPr>
          <p:cNvPr id="3" name="TextBox 31"/>
          <p:cNvSpPr txBox="1">
            <a:spLocks noChangeArrowheads="1"/>
          </p:cNvSpPr>
          <p:nvPr/>
        </p:nvSpPr>
        <p:spPr bwMode="auto">
          <a:xfrm>
            <a:off x="1847529" y="332657"/>
            <a:ext cx="792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nl-NL" sz="2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Onderliggende pedagogische waarden</a:t>
            </a:r>
          </a:p>
        </p:txBody>
      </p:sp>
      <p:pic>
        <p:nvPicPr>
          <p:cNvPr id="4" name="Picture 3"/>
          <p:cNvPicPr>
            <a:picLocks noChangeAspect="1"/>
          </p:cNvPicPr>
          <p:nvPr/>
        </p:nvPicPr>
        <p:blipFill>
          <a:blip r:embed="rId2"/>
          <a:stretch>
            <a:fillRect/>
          </a:stretch>
        </p:blipFill>
        <p:spPr>
          <a:xfrm>
            <a:off x="8221321" y="5078952"/>
            <a:ext cx="2450804" cy="1749704"/>
          </a:xfrm>
          <a:prstGeom prst="rect">
            <a:avLst/>
          </a:prstGeom>
        </p:spPr>
      </p:pic>
      <p:sp>
        <p:nvSpPr>
          <p:cNvPr id="6" name="TextBox 5"/>
          <p:cNvSpPr txBox="1"/>
          <p:nvPr/>
        </p:nvSpPr>
        <p:spPr>
          <a:xfrm>
            <a:off x="2149082" y="3600527"/>
            <a:ext cx="8064698" cy="1569660"/>
          </a:xfrm>
          <a:prstGeom prst="rect">
            <a:avLst/>
          </a:prstGeom>
          <a:solidFill>
            <a:srgbClr val="FFC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gency FB" panose="020B0503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Agency FB" panose="020B0503020202020204" pitchFamily="34" charset="0"/>
                <a:ea typeface="ＭＳ Ｐゴシック" panose="020B0600070205080204" pitchFamily="34" charset="-128"/>
                <a:cs typeface="+mn-cs"/>
              </a:rPr>
              <a:t>Vanuit die houding ontstaat een relatie, binding en een geloof in eigen kunnen... Voorwaarden om door te gaan, de studie te vervolgen en succesvol af te ronden.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Agency FB" panose="020B0503020202020204" pitchFamily="34" charset="0"/>
                <a:ea typeface="ＭＳ Ｐゴシック" panose="020B0600070205080204" pitchFamily="34" charset="-128"/>
                <a:cs typeface="+mn-cs"/>
              </a:rPr>
              <a:t>  </a:t>
            </a:r>
          </a:p>
        </p:txBody>
      </p:sp>
    </p:spTree>
    <p:extLst>
      <p:ext uri="{BB962C8B-B14F-4D97-AF65-F5344CB8AC3E}">
        <p14:creationId xmlns:p14="http://schemas.microsoft.com/office/powerpoint/2010/main" val="15371419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ep 18"/>
          <p:cNvGrpSpPr/>
          <p:nvPr/>
        </p:nvGrpSpPr>
        <p:grpSpPr>
          <a:xfrm>
            <a:off x="2423593" y="1945618"/>
            <a:ext cx="7232037" cy="3859647"/>
            <a:chOff x="1497288" y="1451155"/>
            <a:chExt cx="9344883" cy="3781417"/>
          </a:xfrm>
        </p:grpSpPr>
        <p:sp>
          <p:nvSpPr>
            <p:cNvPr id="4" name="Ovaal 3"/>
            <p:cNvSpPr/>
            <p:nvPr/>
          </p:nvSpPr>
          <p:spPr>
            <a:xfrm>
              <a:off x="4999184" y="3037357"/>
              <a:ext cx="2224216" cy="84025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Sense of Belonging </a:t>
              </a:r>
            </a:p>
          </p:txBody>
        </p:sp>
        <p:sp>
          <p:nvSpPr>
            <p:cNvPr id="6" name="Afgeronde rechthoek 5"/>
            <p:cNvSpPr/>
            <p:nvPr/>
          </p:nvSpPr>
          <p:spPr>
            <a:xfrm>
              <a:off x="5122751" y="4548838"/>
              <a:ext cx="1977081" cy="683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Studiesucces in jaar 1</a:t>
              </a:r>
            </a:p>
          </p:txBody>
        </p:sp>
        <p:cxnSp>
          <p:nvCxnSpPr>
            <p:cNvPr id="12" name="Rechte verbindingslijn met pijl 11"/>
            <p:cNvCxnSpPr>
              <a:stCxn id="4" idx="6"/>
            </p:cNvCxnSpPr>
            <p:nvPr/>
          </p:nvCxnSpPr>
          <p:spPr>
            <a:xfrm flipH="1">
              <a:off x="2186730" y="3457487"/>
              <a:ext cx="5036670" cy="1371599"/>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a:endCxn id="6" idx="1"/>
            </p:cNvCxnSpPr>
            <p:nvPr/>
          </p:nvCxnSpPr>
          <p:spPr>
            <a:xfrm>
              <a:off x="3838935" y="4750668"/>
              <a:ext cx="4685014" cy="20598"/>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16" name="Afgeronde rechthoek 15"/>
            <p:cNvSpPr/>
            <p:nvPr/>
          </p:nvSpPr>
          <p:spPr>
            <a:xfrm>
              <a:off x="1497288" y="1471753"/>
              <a:ext cx="1378883" cy="62951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1. Level of </a:t>
              </a:r>
              <a:r>
                <a:rPr kumimoji="0" lang="nl-NL" sz="900" b="0" i="0" u="none" strike="noStrike" kern="1200" cap="none" spc="0" normalizeH="0" baseline="0" noProof="0" dirty="0" err="1">
                  <a:ln>
                    <a:noFill/>
                  </a:ln>
                  <a:solidFill>
                    <a:prstClr val="white"/>
                  </a:solidFill>
                  <a:effectLst/>
                  <a:uLnTx/>
                  <a:uFillTx/>
                  <a:latin typeface="Calibri" panose="020F0502020204030204"/>
                  <a:ea typeface="ＭＳ Ｐゴシック"/>
                  <a:cs typeface="+mn-cs"/>
                </a:rPr>
                <a:t>perceived</a:t>
              </a: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 </a:t>
              </a:r>
              <a:r>
                <a:rPr kumimoji="0" lang="nl-NL" sz="900" b="0" i="0" u="none" strike="noStrike" kern="1200" cap="none" spc="0" normalizeH="0" baseline="0" noProof="0" dirty="0" err="1">
                  <a:ln>
                    <a:noFill/>
                  </a:ln>
                  <a:solidFill>
                    <a:prstClr val="white"/>
                  </a:solidFill>
                  <a:effectLst/>
                  <a:uLnTx/>
                  <a:uFillTx/>
                  <a:latin typeface="Calibri" panose="020F0502020204030204"/>
                  <a:ea typeface="ＭＳ Ｐゴシック"/>
                  <a:cs typeface="+mn-cs"/>
                </a:rPr>
                <a:t>isolation</a:t>
              </a:r>
              <a:endPar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1" name="Afgeronde rechthoek 20"/>
            <p:cNvSpPr/>
            <p:nvPr/>
          </p:nvSpPr>
          <p:spPr>
            <a:xfrm>
              <a:off x="3459880" y="1471749"/>
              <a:ext cx="1378883" cy="62951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2. </a:t>
              </a:r>
              <a:r>
                <a:rPr kumimoji="0" lang="nl-NL" sz="900" b="0" i="0" u="none" strike="noStrike" kern="1200" cap="none" spc="0" normalizeH="0" baseline="0" noProof="0" dirty="0" err="1">
                  <a:ln>
                    <a:noFill/>
                  </a:ln>
                  <a:solidFill>
                    <a:prstClr val="white"/>
                  </a:solidFill>
                  <a:effectLst/>
                  <a:uLnTx/>
                  <a:uFillTx/>
                  <a:latin typeface="Calibri" panose="020F0502020204030204"/>
                  <a:ea typeface="ＭＳ Ｐゴシック"/>
                  <a:cs typeface="+mn-cs"/>
                </a:rPr>
                <a:t>Perceived</a:t>
              </a: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 classroom comfort</a:t>
              </a:r>
            </a:p>
          </p:txBody>
        </p:sp>
        <p:cxnSp>
          <p:nvCxnSpPr>
            <p:cNvPr id="23" name="Rechte verbindingslijn met pijl 22"/>
            <p:cNvCxnSpPr>
              <a:stCxn id="16" idx="2"/>
              <a:endCxn id="4" idx="2"/>
            </p:cNvCxnSpPr>
            <p:nvPr/>
          </p:nvCxnSpPr>
          <p:spPr>
            <a:xfrm>
              <a:off x="2186730" y="2101272"/>
              <a:ext cx="2812454" cy="13562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a:stCxn id="21" idx="2"/>
              <a:endCxn id="4" idx="1"/>
            </p:cNvCxnSpPr>
            <p:nvPr/>
          </p:nvCxnSpPr>
          <p:spPr>
            <a:xfrm>
              <a:off x="4149322" y="2101268"/>
              <a:ext cx="1175591" cy="105914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 name="Afgeronde rechthoek 25"/>
            <p:cNvSpPr/>
            <p:nvPr/>
          </p:nvSpPr>
          <p:spPr>
            <a:xfrm>
              <a:off x="5422472" y="1451155"/>
              <a:ext cx="1378883" cy="62951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3. </a:t>
              </a:r>
              <a:r>
                <a:rPr kumimoji="0" lang="nl-NL" sz="900" b="0" i="0" u="none" strike="noStrike" kern="1200" cap="none" spc="0" normalizeH="0" baseline="0" noProof="0" dirty="0" err="1">
                  <a:ln>
                    <a:noFill/>
                  </a:ln>
                  <a:solidFill>
                    <a:prstClr val="white"/>
                  </a:solidFill>
                  <a:effectLst/>
                  <a:uLnTx/>
                  <a:uFillTx/>
                  <a:latin typeface="Calibri" panose="020F0502020204030204"/>
                  <a:ea typeface="ＭＳ Ｐゴシック"/>
                  <a:cs typeface="+mn-cs"/>
                </a:rPr>
                <a:t>Perceived</a:t>
              </a: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 peer support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(medestudenten)</a:t>
              </a:r>
            </a:p>
          </p:txBody>
        </p:sp>
        <p:cxnSp>
          <p:nvCxnSpPr>
            <p:cNvPr id="28" name="Rechte verbindingslijn met pijl 27"/>
            <p:cNvCxnSpPr>
              <a:stCxn id="26" idx="2"/>
              <a:endCxn id="4" idx="0"/>
            </p:cNvCxnSpPr>
            <p:nvPr/>
          </p:nvCxnSpPr>
          <p:spPr>
            <a:xfrm flipH="1">
              <a:off x="6111292" y="2080674"/>
              <a:ext cx="622" cy="95668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9" name="Afgeronde rechthoek 28"/>
            <p:cNvSpPr/>
            <p:nvPr/>
          </p:nvSpPr>
          <p:spPr>
            <a:xfrm>
              <a:off x="7390618" y="1471749"/>
              <a:ext cx="1378883" cy="62951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4. </a:t>
              </a:r>
              <a:r>
                <a:rPr kumimoji="0" lang="nl-NL" sz="900" b="0" i="0" u="none" strike="noStrike" kern="1200" cap="none" spc="0" normalizeH="0" baseline="0" noProof="0" dirty="0" err="1">
                  <a:ln>
                    <a:noFill/>
                  </a:ln>
                  <a:solidFill>
                    <a:prstClr val="white"/>
                  </a:solidFill>
                  <a:effectLst/>
                  <a:uLnTx/>
                  <a:uFillTx/>
                  <a:latin typeface="Calibri" panose="020F0502020204030204"/>
                  <a:ea typeface="ＭＳ Ｐゴシック"/>
                  <a:cs typeface="+mn-cs"/>
                </a:rPr>
                <a:t>Perceived</a:t>
              </a: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 teacher support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(docenten)</a:t>
              </a:r>
            </a:p>
          </p:txBody>
        </p:sp>
        <p:cxnSp>
          <p:nvCxnSpPr>
            <p:cNvPr id="31" name="Rechte verbindingslijn met pijl 30"/>
            <p:cNvCxnSpPr>
              <a:stCxn id="29" idx="2"/>
              <a:endCxn id="4" idx="7"/>
            </p:cNvCxnSpPr>
            <p:nvPr/>
          </p:nvCxnSpPr>
          <p:spPr>
            <a:xfrm flipH="1">
              <a:off x="6897671" y="2101268"/>
              <a:ext cx="1182389" cy="105914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Rechte verbindingslijn met pijl 53"/>
            <p:cNvCxnSpPr>
              <a:stCxn id="4" idx="4"/>
            </p:cNvCxnSpPr>
            <p:nvPr/>
          </p:nvCxnSpPr>
          <p:spPr>
            <a:xfrm>
              <a:off x="6111292" y="3877616"/>
              <a:ext cx="0" cy="63020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Afgeronde rechthoek 16"/>
            <p:cNvSpPr/>
            <p:nvPr/>
          </p:nvSpPr>
          <p:spPr>
            <a:xfrm>
              <a:off x="9358764" y="1471749"/>
              <a:ext cx="1483407" cy="62951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5. </a:t>
              </a:r>
              <a:r>
                <a:rPr kumimoji="0" lang="nl-NL" sz="900" b="0" i="0" u="none" strike="noStrike" kern="1200" cap="none" spc="0" normalizeH="0" baseline="0" noProof="0" dirty="0" err="1">
                  <a:ln>
                    <a:noFill/>
                  </a:ln>
                  <a:solidFill>
                    <a:prstClr val="white"/>
                  </a:solidFill>
                  <a:effectLst/>
                  <a:uLnTx/>
                  <a:uFillTx/>
                  <a:latin typeface="Calibri" panose="020F0502020204030204"/>
                  <a:ea typeface="ＭＳ Ｐゴシック"/>
                  <a:cs typeface="+mn-cs"/>
                </a:rPr>
                <a:t>Empathetic</a:t>
              </a: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 </a:t>
              </a:r>
              <a:r>
                <a:rPr kumimoji="0" lang="nl-NL" sz="900" b="0" i="0" u="none" strike="noStrike" kern="1200" cap="none" spc="0" normalizeH="0" baseline="0" noProof="0" dirty="0" err="1">
                  <a:ln>
                    <a:noFill/>
                  </a:ln>
                  <a:solidFill>
                    <a:prstClr val="white"/>
                  </a:solidFill>
                  <a:effectLst/>
                  <a:uLnTx/>
                  <a:uFillTx/>
                  <a:latin typeface="Calibri" panose="020F0502020204030204"/>
                  <a:ea typeface="ＭＳ Ｐゴシック"/>
                  <a:cs typeface="+mn-cs"/>
                </a:rPr>
                <a:t>faculty</a:t>
              </a: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 </a:t>
              </a:r>
              <a:r>
                <a:rPr kumimoji="0" lang="nl-NL" sz="900" b="0" i="0" u="none" strike="noStrike" kern="1200" cap="none" spc="0" normalizeH="0" baseline="0" noProof="0" dirty="0" err="1">
                  <a:ln>
                    <a:noFill/>
                  </a:ln>
                  <a:solidFill>
                    <a:prstClr val="white"/>
                  </a:solidFill>
                  <a:effectLst/>
                  <a:uLnTx/>
                  <a:uFillTx/>
                  <a:latin typeface="Calibri" panose="020F0502020204030204"/>
                  <a:ea typeface="ＭＳ Ｐゴシック"/>
                  <a:cs typeface="+mn-cs"/>
                </a:rPr>
                <a:t>understanding</a:t>
              </a:r>
              <a:r>
                <a:rPr kumimoji="0" lang="nl-NL"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 (SLC)</a:t>
              </a:r>
            </a:p>
          </p:txBody>
        </p:sp>
        <p:cxnSp>
          <p:nvCxnSpPr>
            <p:cNvPr id="20" name="Rechte verbindingslijn met pijl 19"/>
            <p:cNvCxnSpPr>
              <a:stCxn id="17" idx="2"/>
              <a:endCxn id="4" idx="6"/>
            </p:cNvCxnSpPr>
            <p:nvPr/>
          </p:nvCxnSpPr>
          <p:spPr>
            <a:xfrm flipH="1">
              <a:off x="7223400" y="2101268"/>
              <a:ext cx="2877068" cy="135621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itel 1"/>
          <p:cNvSpPr txBox="1">
            <a:spLocks/>
          </p:cNvSpPr>
          <p:nvPr/>
        </p:nvSpPr>
        <p:spPr>
          <a:xfrm>
            <a:off x="2063751" y="332656"/>
            <a:ext cx="7993063" cy="810344"/>
          </a:xfrm>
          <a:prstGeom prst="rect">
            <a:avLst/>
          </a:prstGeom>
        </p:spPr>
        <p:txBody>
          <a:bodyPr/>
          <a:lstStyle>
            <a:lvl1pPr algn="l" rtl="0" eaLnBrk="0" fontAlgn="base" hangingPunct="0">
              <a:spcBef>
                <a:spcPct val="0"/>
              </a:spcBef>
              <a:spcAft>
                <a:spcPct val="0"/>
              </a:spcAft>
              <a:defRPr sz="2600">
                <a:solidFill>
                  <a:schemeClr val="bg1"/>
                </a:solidFill>
                <a:latin typeface="Arial"/>
                <a:ea typeface="ＭＳ Ｐゴシック" panose="020B0600070205080204" pitchFamily="34" charset="-128"/>
                <a:cs typeface="ＭＳ Ｐゴシック" charset="0"/>
              </a:defRPr>
            </a:lvl1pPr>
            <a:lvl2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2pPr>
            <a:lvl3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3pPr>
            <a:lvl4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4pPr>
            <a:lvl5pPr algn="l" rtl="0" eaLnBrk="0" fontAlgn="base" hangingPunct="0">
              <a:spcBef>
                <a:spcPct val="0"/>
              </a:spcBef>
              <a:spcAft>
                <a:spcPct val="0"/>
              </a:spcAft>
              <a:defRPr sz="2600">
                <a:solidFill>
                  <a:schemeClr val="bg1"/>
                </a:solidFill>
                <a:latin typeface="Arial" charset="0"/>
                <a:ea typeface="ＭＳ Ｐゴシック" panose="020B0600070205080204" pitchFamily="34" charset="-128"/>
                <a:cs typeface="ＭＳ Ｐゴシック" charset="0"/>
              </a:defRPr>
            </a:lvl5pPr>
            <a:lvl6pPr marL="457200" algn="l" rtl="0" fontAlgn="base">
              <a:spcBef>
                <a:spcPct val="0"/>
              </a:spcBef>
              <a:spcAft>
                <a:spcPct val="0"/>
              </a:spcAft>
              <a:defRPr sz="2600" b="1">
                <a:solidFill>
                  <a:schemeClr val="tx2"/>
                </a:solidFill>
                <a:latin typeface="Verdana" pitchFamily="34" charset="0"/>
                <a:ea typeface="ＭＳ Ｐゴシック" pitchFamily="-48" charset="-128"/>
              </a:defRPr>
            </a:lvl6pPr>
            <a:lvl7pPr marL="914400" algn="l" rtl="0" fontAlgn="base">
              <a:spcBef>
                <a:spcPct val="0"/>
              </a:spcBef>
              <a:spcAft>
                <a:spcPct val="0"/>
              </a:spcAft>
              <a:defRPr sz="2600" b="1">
                <a:solidFill>
                  <a:schemeClr val="tx2"/>
                </a:solidFill>
                <a:latin typeface="Verdana" pitchFamily="34" charset="0"/>
                <a:ea typeface="ＭＳ Ｐゴシック" pitchFamily="-48" charset="-128"/>
              </a:defRPr>
            </a:lvl7pPr>
            <a:lvl8pPr marL="1371600" algn="l" rtl="0" fontAlgn="base">
              <a:spcBef>
                <a:spcPct val="0"/>
              </a:spcBef>
              <a:spcAft>
                <a:spcPct val="0"/>
              </a:spcAft>
              <a:defRPr sz="2600" b="1">
                <a:solidFill>
                  <a:schemeClr val="tx2"/>
                </a:solidFill>
                <a:latin typeface="Verdana" pitchFamily="34" charset="0"/>
                <a:ea typeface="ＭＳ Ｐゴシック" pitchFamily="-48" charset="-128"/>
              </a:defRPr>
            </a:lvl8pPr>
            <a:lvl9pPr marL="1828800" algn="l" rtl="0" fontAlgn="base">
              <a:spcBef>
                <a:spcPct val="0"/>
              </a:spcBef>
              <a:spcAft>
                <a:spcPct val="0"/>
              </a:spcAft>
              <a:defRPr sz="2600" b="1">
                <a:solidFill>
                  <a:schemeClr val="tx2"/>
                </a:solidFill>
                <a:latin typeface="Verdana" pitchFamily="34" charset="0"/>
                <a:ea typeface="ＭＳ Ｐゴシック" pitchFamily="-48"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600" b="1" i="0" u="none" strike="noStrike" kern="0" cap="none" spc="0" normalizeH="0" baseline="0" noProof="0" dirty="0">
                <a:ln>
                  <a:noFill/>
                </a:ln>
                <a:solidFill>
                  <a:srgbClr val="FFFFFF"/>
                </a:solidFill>
                <a:effectLst/>
                <a:uLnTx/>
                <a:uFillTx/>
                <a:latin typeface="Arial"/>
                <a:ea typeface="ＭＳ Ｐゴシック" panose="020B0600070205080204" pitchFamily="34" charset="-128"/>
              </a:rPr>
              <a:t>Sense of </a:t>
            </a:r>
            <a:r>
              <a:rPr kumimoji="0" lang="nl-NL" sz="2600" b="1" i="0" u="none" strike="noStrike" kern="0" cap="none" spc="0" normalizeH="0" baseline="0" noProof="0" dirty="0" err="1">
                <a:ln>
                  <a:noFill/>
                </a:ln>
                <a:solidFill>
                  <a:srgbClr val="FFFFFF"/>
                </a:solidFill>
                <a:effectLst/>
                <a:uLnTx/>
                <a:uFillTx/>
                <a:latin typeface="Arial"/>
                <a:ea typeface="ＭＳ Ｐゴシック" panose="020B0600070205080204" pitchFamily="34" charset="-128"/>
              </a:rPr>
              <a:t>belonging</a:t>
            </a:r>
            <a:r>
              <a:rPr kumimoji="0" lang="nl-NL" sz="2600" b="1" i="0" u="none" strike="noStrike" kern="0" cap="none" spc="0" normalizeH="0" baseline="0" noProof="0" dirty="0">
                <a:ln>
                  <a:noFill/>
                </a:ln>
                <a:solidFill>
                  <a:srgbClr val="FFFFFF"/>
                </a:solidFill>
                <a:effectLst/>
                <a:uLnTx/>
                <a:uFillTx/>
                <a:latin typeface="Arial"/>
                <a:ea typeface="ＭＳ Ｐゴシック" panose="020B0600070205080204" pitchFamily="34" charset="-128"/>
              </a:rPr>
              <a:t> </a:t>
            </a:r>
            <a:r>
              <a:rPr kumimoji="0" lang="nl-NL" sz="2600" b="0" i="0" u="none" strike="noStrike" kern="0" cap="none" spc="0" normalizeH="0" baseline="0" noProof="0" dirty="0">
                <a:ln>
                  <a:noFill/>
                </a:ln>
                <a:solidFill>
                  <a:srgbClr val="FFFFFF"/>
                </a:solidFill>
                <a:effectLst/>
                <a:uLnTx/>
                <a:uFillTx/>
                <a:latin typeface="Arial"/>
                <a:ea typeface="ＭＳ Ｐゴシック" panose="020B0600070205080204" pitchFamily="34" charset="-128"/>
              </a:rPr>
              <a:t>- Studiesucces</a:t>
            </a:r>
          </a:p>
        </p:txBody>
      </p:sp>
      <p:sp>
        <p:nvSpPr>
          <p:cNvPr id="2" name="TextBox 1"/>
          <p:cNvSpPr txBox="1"/>
          <p:nvPr/>
        </p:nvSpPr>
        <p:spPr>
          <a:xfrm>
            <a:off x="1944900" y="6237313"/>
            <a:ext cx="198483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Claudia Gomes (2018)</a:t>
            </a:r>
          </a:p>
        </p:txBody>
      </p:sp>
    </p:spTree>
    <p:extLst>
      <p:ext uri="{BB962C8B-B14F-4D97-AF65-F5344CB8AC3E}">
        <p14:creationId xmlns:p14="http://schemas.microsoft.com/office/powerpoint/2010/main" val="3154754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el 2"/>
          <p:cNvSpPr>
            <a:spLocks noGrp="1"/>
          </p:cNvSpPr>
          <p:nvPr>
            <p:ph type="title" idx="4294967295"/>
          </p:nvPr>
        </p:nvSpPr>
        <p:spPr>
          <a:xfrm>
            <a:off x="2351089" y="0"/>
            <a:ext cx="7705725" cy="1143000"/>
          </a:xfrm>
        </p:spPr>
        <p:txBody>
          <a:bodyPr/>
          <a:lstStyle/>
          <a:p>
            <a:r>
              <a:rPr lang="nl-NL" altLang="nl-NL" sz="2400">
                <a:solidFill>
                  <a:srgbClr val="FFFFFF"/>
                </a:solidFill>
                <a:latin typeface="Open Sans" pitchFamily="34" charset="0"/>
              </a:rPr>
              <a:t>xxxxx</a:t>
            </a:r>
          </a:p>
        </p:txBody>
      </p:sp>
      <p:sp>
        <p:nvSpPr>
          <p:cNvPr id="71683" name="Tijdelijke aanduiding voor inhoud 1"/>
          <p:cNvSpPr>
            <a:spLocks noGrp="1"/>
          </p:cNvSpPr>
          <p:nvPr>
            <p:ph idx="1"/>
          </p:nvPr>
        </p:nvSpPr>
        <p:spPr>
          <a:xfrm>
            <a:off x="2351089" y="1844676"/>
            <a:ext cx="6840537" cy="4392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ts val="2200"/>
              </a:lnSpc>
              <a:buClr>
                <a:schemeClr val="tx1"/>
              </a:buClr>
              <a:buSzPct val="100000"/>
            </a:pPr>
            <a:r>
              <a:rPr lang="nl-NL" altLang="nl-NL" sz="2000" b="1">
                <a:solidFill>
                  <a:srgbClr val="FFFFFF"/>
                </a:solidFill>
                <a:latin typeface="Open Sans" pitchFamily="34" charset="0"/>
              </a:rPr>
              <a:t>Constructive Alignment - vertikaal</a:t>
            </a:r>
            <a:endParaRPr lang="nl-NL" altLang="nl-NL">
              <a:latin typeface="Open Sans" pitchFamily="34" charset="0"/>
            </a:endParaRPr>
          </a:p>
        </p:txBody>
      </p:sp>
      <p:sp>
        <p:nvSpPr>
          <p:cNvPr id="71684" name="Rechthoek 2"/>
          <p:cNvSpPr>
            <a:spLocks noChangeArrowheads="1"/>
          </p:cNvSpPr>
          <p:nvPr/>
        </p:nvSpPr>
        <p:spPr bwMode="auto">
          <a:xfrm>
            <a:off x="2497139" y="4797425"/>
            <a:ext cx="142875" cy="431800"/>
          </a:xfrm>
          <a:prstGeom prst="rect">
            <a:avLst/>
          </a:prstGeom>
          <a:solidFill>
            <a:srgbClr val="CF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a:t>
            </a:r>
          </a:p>
        </p:txBody>
      </p:sp>
      <p:pic>
        <p:nvPicPr>
          <p:cNvPr id="71685" name="Afbeelding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4292601"/>
            <a:ext cx="6338887"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Afbeelding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7176" y="260649"/>
            <a:ext cx="9140825" cy="656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Box 9"/>
          <p:cNvSpPr txBox="1">
            <a:spLocks noChangeArrowheads="1"/>
          </p:cNvSpPr>
          <p:nvPr/>
        </p:nvSpPr>
        <p:spPr bwMode="auto">
          <a:xfrm>
            <a:off x="1917701" y="1473200"/>
            <a:ext cx="86407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800" b="0" i="1" u="none" strike="noStrike" kern="1200" cap="none" spc="0" normalizeH="0" baseline="0" noProof="0">
              <a:ln>
                <a:noFill/>
              </a:ln>
              <a:solidFill>
                <a:srgbClr val="CC0033"/>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2800" b="0" i="1" u="none" strike="noStrike" kern="1200" cap="none" spc="0" normalizeH="0" baseline="0" noProof="0">
                <a:ln>
                  <a:noFill/>
                </a:ln>
                <a:solidFill>
                  <a:srgbClr val="CC0033"/>
                </a:solidFill>
                <a:effectLst/>
                <a:uLnTx/>
                <a:uFillTx/>
                <a:latin typeface="Calibri" panose="020F0502020204030204" pitchFamily="34" charset="0"/>
                <a:ea typeface="MS PGothic" panose="020B0600070205080204" pitchFamily="34" charset="-128"/>
                <a:cs typeface="Arial" panose="020B0604020202020204" pitchFamily="34" charset="0"/>
              </a:rPr>
              <a:t>	van rendement 			naar engagement</a:t>
            </a:r>
          </a:p>
        </p:txBody>
      </p:sp>
      <p:sp>
        <p:nvSpPr>
          <p:cNvPr id="9" name="Curved Up Arrow 8"/>
          <p:cNvSpPr>
            <a:spLocks noChangeArrowheads="1"/>
          </p:cNvSpPr>
          <p:nvPr/>
        </p:nvSpPr>
        <p:spPr bwMode="auto">
          <a:xfrm>
            <a:off x="4008439" y="2574925"/>
            <a:ext cx="4535487" cy="908050"/>
          </a:xfrm>
          <a:prstGeom prst="curvedUpArrow">
            <a:avLst>
              <a:gd name="adj1" fmla="val 25020"/>
              <a:gd name="adj2" fmla="val 50040"/>
              <a:gd name="adj3" fmla="val 25000"/>
            </a:avLst>
          </a:prstGeom>
          <a:solidFill>
            <a:srgbClr val="002060"/>
          </a:solidFill>
          <a:ln w="9525" algn="ctr">
            <a:solidFill>
              <a:schemeClr val="tx1"/>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 name="Curved Up Arrow 9"/>
          <p:cNvSpPr>
            <a:spLocks noChangeArrowheads="1"/>
          </p:cNvSpPr>
          <p:nvPr/>
        </p:nvSpPr>
        <p:spPr bwMode="auto">
          <a:xfrm flipH="1" flipV="1">
            <a:off x="3863975" y="698500"/>
            <a:ext cx="4535488" cy="998538"/>
          </a:xfrm>
          <a:prstGeom prst="curvedUpArrow">
            <a:avLst>
              <a:gd name="adj1" fmla="val 24982"/>
              <a:gd name="adj2" fmla="val 49963"/>
              <a:gd name="adj3" fmla="val 25000"/>
            </a:avLst>
          </a:prstGeom>
          <a:solidFill>
            <a:srgbClr val="C00000"/>
          </a:solidFill>
          <a:ln w="9525" algn="ctr">
            <a:solidFill>
              <a:schemeClr val="tx1"/>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 name="TextBox 1"/>
          <p:cNvSpPr txBox="1">
            <a:spLocks noChangeArrowheads="1"/>
          </p:cNvSpPr>
          <p:nvPr/>
        </p:nvSpPr>
        <p:spPr bwMode="auto">
          <a:xfrm>
            <a:off x="2424114" y="5061744"/>
            <a:ext cx="77771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400" b="0" i="1" u="none" strike="noStrike" kern="1200" cap="none" spc="0" normalizeH="0" baseline="0" noProof="0" dirty="0">
                <a:ln>
                  <a:noFill/>
                </a:ln>
                <a:solidFill>
                  <a:srgbClr val="B71327"/>
                </a:solidFill>
                <a:effectLst/>
                <a:uLnTx/>
                <a:uFillTx/>
                <a:latin typeface="Open Sans" pitchFamily="34" charset="0"/>
                <a:ea typeface="MS PGothic" panose="020B0600070205080204" pitchFamily="34" charset="-128"/>
                <a:cs typeface="+mn-cs"/>
              </a:rPr>
              <a:t>Not everything that counts can be counted,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400" b="0" i="1" u="none" strike="noStrike" kern="1200" cap="none" spc="0" normalizeH="0" baseline="0" noProof="0" dirty="0">
                <a:ln>
                  <a:noFill/>
                </a:ln>
                <a:solidFill>
                  <a:srgbClr val="B71327"/>
                </a:solidFill>
                <a:effectLst/>
                <a:uLnTx/>
                <a:uFillTx/>
                <a:latin typeface="Open Sans" pitchFamily="34" charset="0"/>
                <a:ea typeface="MS PGothic" panose="020B0600070205080204" pitchFamily="34" charset="-128"/>
                <a:cs typeface="+mn-cs"/>
              </a:rPr>
              <a:t>	and not everything that can be counted counts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16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(Einstein)</a:t>
            </a:r>
            <a:endParaRPr kumimoji="0" lang="nl-NL" altLang="nl-NL"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 name="Rectangle 10"/>
          <p:cNvSpPr/>
          <p:nvPr/>
        </p:nvSpPr>
        <p:spPr bwMode="auto">
          <a:xfrm>
            <a:off x="1414786" y="6237312"/>
            <a:ext cx="9253214" cy="914400"/>
          </a:xfrm>
          <a:prstGeom prst="rect">
            <a:avLst/>
          </a:prstGeom>
          <a:solidFill>
            <a:srgbClr val="B71327"/>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1"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8024949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1AFB14AE-13ED-1F4E-B6C3-F575838FC158}"/>
              </a:ext>
            </a:extLst>
          </p:cNvPr>
          <p:cNvPicPr>
            <a:picLocks noChangeAspect="1"/>
          </p:cNvPicPr>
          <p:nvPr/>
        </p:nvPicPr>
        <p:blipFill rotWithShape="1">
          <a:blip r:embed="rId2">
            <a:alphaModFix amt="35000"/>
            <a:extLst/>
          </a:blip>
          <a:srcRect t="52375" b="2638"/>
          <a:stretch/>
        </p:blipFill>
        <p:spPr>
          <a:xfrm>
            <a:off x="-3" y="-28"/>
            <a:ext cx="12192000" cy="6855958"/>
          </a:xfrm>
          <a:prstGeom prst="rect">
            <a:avLst/>
          </a:prstGeom>
        </p:spPr>
      </p:pic>
      <p:sp>
        <p:nvSpPr>
          <p:cNvPr id="13" name="TextBox 12">
            <a:extLst>
              <a:ext uri="{FF2B5EF4-FFF2-40B4-BE49-F238E27FC236}">
                <a16:creationId xmlns:a16="http://schemas.microsoft.com/office/drawing/2014/main" xmlns="" id="{4DB56D91-70C4-2B4F-A9D3-42D0C4360525}"/>
              </a:ext>
            </a:extLst>
          </p:cNvPr>
          <p:cNvSpPr txBox="1"/>
          <p:nvPr/>
        </p:nvSpPr>
        <p:spPr>
          <a:xfrm>
            <a:off x="5536504" y="3727048"/>
            <a:ext cx="6269673" cy="2483583"/>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t">
            <a:normAutofit/>
          </a:bodyPr>
          <a:lstStyle/>
          <a:p>
            <a:pPr>
              <a:lnSpc>
                <a:spcPct val="90000"/>
              </a:lnSpc>
              <a:spcBef>
                <a:spcPct val="0"/>
              </a:spcBef>
              <a:spcAft>
                <a:spcPts val="600"/>
              </a:spcAft>
            </a:pPr>
            <a:r>
              <a:rPr lang="en-US" sz="6000" b="1" kern="1200" dirty="0">
                <a:solidFill>
                  <a:srgbClr val="FFC000"/>
                </a:solidFill>
                <a:latin typeface="Bernard MT Condensed" panose="02050806060905020404" pitchFamily="18" charset="77"/>
                <a:ea typeface="Helvetica Neue Condensed Black" panose="02000503000000020004" pitchFamily="2" charset="0"/>
                <a:cs typeface="Helvetica Neue Condensed Black" panose="02000503000000020004" pitchFamily="2" charset="0"/>
              </a:rPr>
              <a:t>Tough Love </a:t>
            </a:r>
            <a:r>
              <a:rPr lang="en-US" sz="4400" b="1" kern="1200" dirty="0">
                <a:solidFill>
                  <a:srgbClr val="002060"/>
                </a:solidFill>
                <a:latin typeface="Bernard MT Condensed" panose="02050806060905020404" pitchFamily="18" charset="77"/>
                <a:ea typeface="Helvetica Neue Condensed Black" panose="02000503000000020004" pitchFamily="2" charset="0"/>
                <a:cs typeface="Helvetica Neue Condensed Black" panose="02000503000000020004" pitchFamily="2" charset="0"/>
              </a:rPr>
              <a:t>–</a:t>
            </a:r>
          </a:p>
          <a:p>
            <a:pPr>
              <a:lnSpc>
                <a:spcPct val="90000"/>
              </a:lnSpc>
              <a:spcBef>
                <a:spcPct val="0"/>
              </a:spcBef>
              <a:spcAft>
                <a:spcPts val="600"/>
              </a:spcAft>
            </a:pPr>
            <a:r>
              <a:rPr lang="en-US" sz="4400" kern="1200" dirty="0">
                <a:solidFill>
                  <a:schemeClr val="tx1"/>
                </a:solidFill>
                <a:latin typeface="Helvetica" pitchFamily="2" charset="0"/>
                <a:ea typeface="+mj-ea"/>
                <a:cs typeface="+mj-cs"/>
              </a:rPr>
              <a:t>and the lesson called</a:t>
            </a:r>
            <a:r>
              <a:rPr lang="en-US" sz="4400" b="1" kern="1200" dirty="0">
                <a:solidFill>
                  <a:schemeClr val="tx1"/>
                </a:solidFill>
                <a:latin typeface="Helvetica" pitchFamily="2" charset="0"/>
                <a:ea typeface="+mj-ea"/>
                <a:cs typeface="+mj-cs"/>
              </a:rPr>
              <a:t> </a:t>
            </a:r>
            <a:r>
              <a:rPr lang="en-US" sz="4400" b="1" u="sng" kern="1200" dirty="0">
                <a:solidFill>
                  <a:srgbClr val="FFC000"/>
                </a:solidFill>
                <a:latin typeface="Herculanum" panose="02000505000000020004" pitchFamily="2" charset="77"/>
                <a:ea typeface="Helvetica Neue Condensed Black" panose="02000503000000020004" pitchFamily="2" charset="0"/>
                <a:cs typeface="Aharoni" panose="02010803020104030203" pitchFamily="2" charset="-79"/>
              </a:rPr>
              <a:t>Failure</a:t>
            </a:r>
          </a:p>
        </p:txBody>
      </p:sp>
      <p:pic>
        <p:nvPicPr>
          <p:cNvPr id="11" name="Picture 10">
            <a:extLst>
              <a:ext uri="{FF2B5EF4-FFF2-40B4-BE49-F238E27FC236}">
                <a16:creationId xmlns:a16="http://schemas.microsoft.com/office/drawing/2014/main" xmlns="" id="{79BB001D-EEC3-1B42-87A5-FFDF7F15CA1C}"/>
              </a:ext>
            </a:extLst>
          </p:cNvPr>
          <p:cNvPicPr>
            <a:picLocks noChangeAspect="1"/>
          </p:cNvPicPr>
          <p:nvPr/>
        </p:nvPicPr>
        <p:blipFill rotWithShape="1">
          <a:blip r:embed="rId3"/>
          <a:srcRect l="16682" r="28534"/>
          <a:stretch/>
        </p:blipFill>
        <p:spPr>
          <a:xfrm>
            <a:off x="2" y="2"/>
            <a:ext cx="5234519" cy="621062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18" name="TextBox 17">
            <a:extLst>
              <a:ext uri="{FF2B5EF4-FFF2-40B4-BE49-F238E27FC236}">
                <a16:creationId xmlns:a16="http://schemas.microsoft.com/office/drawing/2014/main" xmlns="" id="{D27DE4E3-7A6D-0942-895A-B434C2B04972}"/>
              </a:ext>
            </a:extLst>
          </p:cNvPr>
          <p:cNvSpPr txBox="1"/>
          <p:nvPr/>
        </p:nvSpPr>
        <p:spPr>
          <a:xfrm>
            <a:off x="5936106" y="1219200"/>
            <a:ext cx="5870072" cy="1569660"/>
          </a:xfrm>
          <a:prstGeom prst="rect">
            <a:avLst/>
          </a:prstGeom>
          <a:noFill/>
        </p:spPr>
        <p:txBody>
          <a:bodyPr wrap="square" rtlCol="0">
            <a:spAutoFit/>
          </a:bodyPr>
          <a:lstStyle/>
          <a:p>
            <a:r>
              <a:rPr lang="nl-NL" sz="3200" dirty="0">
                <a:solidFill>
                  <a:srgbClr val="FFC000"/>
                </a:solidFill>
              </a:rPr>
              <a:t>Drs. Jean-Marie Molina</a:t>
            </a:r>
          </a:p>
          <a:p>
            <a:r>
              <a:rPr lang="nl-NL" sz="3200" dirty="0">
                <a:solidFill>
                  <a:srgbClr val="FFC000"/>
                </a:solidFill>
              </a:rPr>
              <a:t>Expertdocent Studiesucces @ Hogeschool Rotterdam</a:t>
            </a:r>
          </a:p>
        </p:txBody>
      </p:sp>
    </p:spTree>
    <p:extLst>
      <p:ext uri="{BB962C8B-B14F-4D97-AF65-F5344CB8AC3E}">
        <p14:creationId xmlns:p14="http://schemas.microsoft.com/office/powerpoint/2010/main" val="363036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wipe(down)">
                                      <p:cBhvr>
                                        <p:cTn id="1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B9FADDE-7773-7A4D-97C7-37EDC557878C}"/>
              </a:ext>
            </a:extLst>
          </p:cNvPr>
          <p:cNvPicPr>
            <a:picLocks noChangeAspect="1"/>
          </p:cNvPicPr>
          <p:nvPr/>
        </p:nvPicPr>
        <p:blipFill rotWithShape="1">
          <a:blip r:embed="rId2"/>
          <a:srcRect t="7228" r="-1" b="1812"/>
          <a:stretch/>
        </p:blipFill>
        <p:spPr>
          <a:xfrm>
            <a:off x="-1" y="10"/>
            <a:ext cx="7370057" cy="6857990"/>
          </a:xfrm>
          <a:prstGeom prst="rect">
            <a:avLst/>
          </a:prstGeom>
        </p:spPr>
      </p:pic>
      <p:pic>
        <p:nvPicPr>
          <p:cNvPr id="8" name="Picture 7">
            <a:extLst>
              <a:ext uri="{FF2B5EF4-FFF2-40B4-BE49-F238E27FC236}">
                <a16:creationId xmlns:a16="http://schemas.microsoft.com/office/drawing/2014/main" xmlns="" id="{25A47368-1F62-8344-BB63-47607F4C70F0}"/>
              </a:ext>
            </a:extLst>
          </p:cNvPr>
          <p:cNvPicPr>
            <a:picLocks noChangeAspect="1"/>
          </p:cNvPicPr>
          <p:nvPr/>
        </p:nvPicPr>
        <p:blipFill rotWithShape="1">
          <a:blip r:embed="rId3"/>
          <a:srcRect t="2753" r="-3" b="2067"/>
          <a:stretch/>
        </p:blipFill>
        <p:spPr>
          <a:xfrm>
            <a:off x="7534656" y="1"/>
            <a:ext cx="4657344" cy="3346704"/>
          </a:xfrm>
          <a:prstGeom prst="rect">
            <a:avLst/>
          </a:prstGeom>
        </p:spPr>
      </p:pic>
      <p:pic>
        <p:nvPicPr>
          <p:cNvPr id="16" name="Picture 15">
            <a:extLst>
              <a:ext uri="{FF2B5EF4-FFF2-40B4-BE49-F238E27FC236}">
                <a16:creationId xmlns:a16="http://schemas.microsoft.com/office/drawing/2014/main" xmlns="" id="{4992060C-830E-714F-A3D3-A2029C1DFD85}"/>
              </a:ext>
            </a:extLst>
          </p:cNvPr>
          <p:cNvPicPr>
            <a:picLocks noChangeAspect="1"/>
          </p:cNvPicPr>
          <p:nvPr/>
        </p:nvPicPr>
        <p:blipFill rotWithShape="1">
          <a:blip r:embed="rId4"/>
          <a:srcRect t="8840" r="3" b="19303"/>
          <a:stretch/>
        </p:blipFill>
        <p:spPr>
          <a:xfrm>
            <a:off x="7454070" y="3511296"/>
            <a:ext cx="4657346" cy="3346704"/>
          </a:xfrm>
          <a:prstGeom prst="rect">
            <a:avLst/>
          </a:prstGeom>
        </p:spPr>
      </p:pic>
    </p:spTree>
    <p:extLst>
      <p:ext uri="{BB962C8B-B14F-4D97-AF65-F5344CB8AC3E}">
        <p14:creationId xmlns:p14="http://schemas.microsoft.com/office/powerpoint/2010/main" val="39408745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ctrTitle" idx="4294967295"/>
          </p:nvPr>
        </p:nvSpPr>
        <p:spPr>
          <a:xfrm>
            <a:off x="609600" y="3711828"/>
            <a:ext cx="5013600" cy="1469706"/>
          </a:xfrm>
          <a:prstGeom prst="rect">
            <a:avLst/>
          </a:prstGeom>
        </p:spPr>
        <p:txBody>
          <a:bodyPr spcFirstLastPara="1" vert="horz" wrap="square" lIns="121900" tIns="121900" rIns="121900" bIns="121900" rtlCol="0" anchor="b" anchorCtr="0">
            <a:noAutofit/>
          </a:bodyPr>
          <a:lstStyle/>
          <a:p>
            <a:r>
              <a:rPr lang="en" sz="6000" b="1" dirty="0">
                <a:solidFill>
                  <a:srgbClr val="FF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Self Theories</a:t>
            </a:r>
            <a:endParaRPr sz="6000" b="1" dirty="0">
              <a:solidFill>
                <a:srgbClr val="FF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105" name="Google Shape;105;p19"/>
          <p:cNvSpPr txBox="1">
            <a:spLocks noGrp="1"/>
          </p:cNvSpPr>
          <p:nvPr>
            <p:ph type="subTitle" idx="4294967295"/>
          </p:nvPr>
        </p:nvSpPr>
        <p:spPr>
          <a:xfrm>
            <a:off x="609600" y="5158336"/>
            <a:ext cx="5013600" cy="1046400"/>
          </a:xfrm>
          <a:prstGeom prst="rect">
            <a:avLst/>
          </a:prstGeom>
        </p:spPr>
        <p:txBody>
          <a:bodyPr spcFirstLastPara="1" vert="horz" wrap="square" lIns="121900" tIns="121900" rIns="121900" bIns="121900" rtlCol="0" anchor="t" anchorCtr="0">
            <a:noAutofit/>
          </a:bodyPr>
          <a:lstStyle/>
          <a:p>
            <a:pPr marL="0" indent="0">
              <a:spcAft>
                <a:spcPts val="1334"/>
              </a:spcAft>
              <a:buNone/>
            </a:pPr>
            <a:r>
              <a:rPr lang="en" dirty="0"/>
              <a:t>Entity Theory vs. Incremental Theory</a:t>
            </a:r>
            <a:endParaRPr dirty="0"/>
          </a:p>
        </p:txBody>
      </p:sp>
      <p:grpSp>
        <p:nvGrpSpPr>
          <p:cNvPr id="106" name="Google Shape;106;p19"/>
          <p:cNvGrpSpPr/>
          <p:nvPr/>
        </p:nvGrpSpPr>
        <p:grpSpPr>
          <a:xfrm>
            <a:off x="1258064" y="1129802"/>
            <a:ext cx="1797319" cy="1797320"/>
            <a:chOff x="6643075" y="3664250"/>
            <a:chExt cx="407950" cy="407975"/>
          </a:xfrm>
        </p:grpSpPr>
        <p:sp>
          <p:nvSpPr>
            <p:cNvPr id="107" name="Google Shape;107;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pPr>
              <a:endParaRPr sz="1867" kern="0">
                <a:latin typeface="Arial"/>
                <a:cs typeface="Arial"/>
                <a:sym typeface="Arial"/>
              </a:endParaRPr>
            </a:p>
          </p:txBody>
        </p:sp>
        <p:sp>
          <p:nvSpPr>
            <p:cNvPr id="108" name="Google Shape;108;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pPr>
              <a:endParaRPr sz="1867" kern="0">
                <a:latin typeface="Arial"/>
                <a:cs typeface="Arial"/>
                <a:sym typeface="Arial"/>
              </a:endParaRPr>
            </a:p>
          </p:txBody>
        </p:sp>
      </p:grpSp>
      <p:grpSp>
        <p:nvGrpSpPr>
          <p:cNvPr id="109" name="Google Shape;109;p19"/>
          <p:cNvGrpSpPr/>
          <p:nvPr/>
        </p:nvGrpSpPr>
        <p:grpSpPr>
          <a:xfrm rot="-587485">
            <a:off x="1152620" y="3161065"/>
            <a:ext cx="738950" cy="738908"/>
            <a:chOff x="576250" y="4319400"/>
            <a:chExt cx="442075" cy="442050"/>
          </a:xfrm>
        </p:grpSpPr>
        <p:sp>
          <p:nvSpPr>
            <p:cNvPr id="110" name="Google Shape;110;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pPr>
              <a:endParaRPr sz="1867" kern="0">
                <a:latin typeface="Arial"/>
                <a:cs typeface="Arial"/>
                <a:sym typeface="Arial"/>
              </a:endParaRPr>
            </a:p>
          </p:txBody>
        </p:sp>
        <p:sp>
          <p:nvSpPr>
            <p:cNvPr id="111" name="Google Shape;111;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pPr>
              <a:endParaRPr sz="1867" kern="0">
                <a:latin typeface="Arial"/>
                <a:cs typeface="Arial"/>
                <a:sym typeface="Arial"/>
              </a:endParaRPr>
            </a:p>
          </p:txBody>
        </p:sp>
        <p:sp>
          <p:nvSpPr>
            <p:cNvPr id="112" name="Google Shape;112;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pPr>
              <a:endParaRPr sz="1867" kern="0">
                <a:latin typeface="Arial"/>
                <a:cs typeface="Arial"/>
                <a:sym typeface="Arial"/>
              </a:endParaRPr>
            </a:p>
          </p:txBody>
        </p:sp>
        <p:sp>
          <p:nvSpPr>
            <p:cNvPr id="113" name="Google Shape;113;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pPr>
              <a:endParaRPr sz="1867" kern="0">
                <a:latin typeface="Arial"/>
                <a:cs typeface="Arial"/>
                <a:sym typeface="Arial"/>
              </a:endParaRPr>
            </a:p>
          </p:txBody>
        </p:sp>
      </p:grpSp>
      <p:sp>
        <p:nvSpPr>
          <p:cNvPr id="114" name="Google Shape;114;p19"/>
          <p:cNvSpPr/>
          <p:nvPr/>
        </p:nvSpPr>
        <p:spPr>
          <a:xfrm>
            <a:off x="828088" y="1544730"/>
            <a:ext cx="280930" cy="26824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pPr>
            <a:endParaRPr sz="1867" kern="0">
              <a:latin typeface="Arial"/>
              <a:cs typeface="Arial"/>
              <a:sym typeface="Arial"/>
            </a:endParaRPr>
          </a:p>
        </p:txBody>
      </p:sp>
      <p:sp>
        <p:nvSpPr>
          <p:cNvPr id="115" name="Google Shape;115;p19"/>
          <p:cNvSpPr/>
          <p:nvPr/>
        </p:nvSpPr>
        <p:spPr>
          <a:xfrm rot="2697418">
            <a:off x="2679384" y="2918041"/>
            <a:ext cx="426444" cy="40718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pPr>
            <a:endParaRPr sz="1867" kern="0">
              <a:latin typeface="Arial"/>
              <a:cs typeface="Arial"/>
              <a:sym typeface="Arial"/>
            </a:endParaRPr>
          </a:p>
        </p:txBody>
      </p:sp>
      <p:sp>
        <p:nvSpPr>
          <p:cNvPr id="116" name="Google Shape;116;p19"/>
          <p:cNvSpPr/>
          <p:nvPr/>
        </p:nvSpPr>
        <p:spPr>
          <a:xfrm>
            <a:off x="3016751" y="2685578"/>
            <a:ext cx="170792" cy="16317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pPr>
            <a:endParaRPr sz="1867" kern="0">
              <a:latin typeface="Arial"/>
              <a:cs typeface="Arial"/>
              <a:sym typeface="Arial"/>
            </a:endParaRPr>
          </a:p>
        </p:txBody>
      </p:sp>
      <p:sp>
        <p:nvSpPr>
          <p:cNvPr id="117" name="Google Shape;117;p19"/>
          <p:cNvSpPr/>
          <p:nvPr/>
        </p:nvSpPr>
        <p:spPr>
          <a:xfrm rot="1279858">
            <a:off x="633449" y="2353837"/>
            <a:ext cx="170762" cy="16317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pPr>
            <a:endParaRPr sz="1867" kern="0">
              <a:latin typeface="Arial"/>
              <a:cs typeface="Arial"/>
              <a:sym typeface="Arial"/>
            </a:endParaRPr>
          </a:p>
        </p:txBody>
      </p:sp>
      <p:sp>
        <p:nvSpPr>
          <p:cNvPr id="118" name="Google Shape;118;p19"/>
          <p:cNvSpPr txBox="1">
            <a:spLocks noGrp="1"/>
          </p:cNvSpPr>
          <p:nvPr>
            <p:ph type="sldNum" idx="12"/>
          </p:nvPr>
        </p:nvSpPr>
        <p:spPr>
          <a:xfrm>
            <a:off x="609600" y="6231534"/>
            <a:ext cx="731600" cy="326800"/>
          </a:xfrm>
          <a:prstGeom prst="rect">
            <a:avLst/>
          </a:prstGeom>
        </p:spPr>
        <p:txBody>
          <a:bodyPr spcFirstLastPara="1" vert="horz" wrap="square" lIns="121900" tIns="121900" rIns="121900" bIns="121900" rtlCol="0" anchor="ctr" anchorCtr="0">
            <a:noAutofit/>
          </a:bodyPr>
          <a:lstStyle/>
          <a:p>
            <a:pPr algn="l" defTabSz="1219215">
              <a:buClr>
                <a:srgbClr val="000000"/>
              </a:buClr>
            </a:pPr>
            <a:fld id="{00000000-1234-1234-1234-123412341234}" type="slidenum">
              <a:rPr lang="en" kern="0"/>
              <a:pPr algn="l" defTabSz="1219215">
                <a:buClr>
                  <a:srgbClr val="000000"/>
                </a:buClr>
              </a:pPr>
              <a:t>66</a:t>
            </a:fld>
            <a:endParaRPr kern="0"/>
          </a:p>
        </p:txBody>
      </p:sp>
      <p:pic>
        <p:nvPicPr>
          <p:cNvPr id="17" name="Picture 16" descr="headshot_dweck.jpg">
            <a:extLst>
              <a:ext uri="{FF2B5EF4-FFF2-40B4-BE49-F238E27FC236}">
                <a16:creationId xmlns:a16="http://schemas.microsoft.com/office/drawing/2014/main" xmlns="" id="{E8917960-6A78-884F-8311-CB27860FDD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04232" y="883305"/>
            <a:ext cx="2308606" cy="2890125"/>
          </a:xfrm>
          <a:prstGeom prst="rect">
            <a:avLst/>
          </a:prstGeom>
        </p:spPr>
      </p:pic>
      <p:pic>
        <p:nvPicPr>
          <p:cNvPr id="19" name="Picture 18">
            <a:extLst>
              <a:ext uri="{FF2B5EF4-FFF2-40B4-BE49-F238E27FC236}">
                <a16:creationId xmlns:a16="http://schemas.microsoft.com/office/drawing/2014/main" xmlns="" id="{A67E179F-BBA8-4248-AFEA-F0A9000812F7}"/>
              </a:ext>
            </a:extLst>
          </p:cNvPr>
          <p:cNvPicPr>
            <a:picLocks noChangeAspect="1"/>
          </p:cNvPicPr>
          <p:nvPr/>
        </p:nvPicPr>
        <p:blipFill>
          <a:blip r:embed="rId4"/>
          <a:stretch>
            <a:fillRect/>
          </a:stretch>
        </p:blipFill>
        <p:spPr>
          <a:xfrm>
            <a:off x="6661687" y="1129802"/>
            <a:ext cx="4923672" cy="5021190"/>
          </a:xfrm>
          <a:prstGeom prst="rect">
            <a:avLst/>
          </a:prstGeom>
        </p:spPr>
      </p:pic>
    </p:spTree>
    <p:extLst>
      <p:ext uri="{BB962C8B-B14F-4D97-AF65-F5344CB8AC3E}">
        <p14:creationId xmlns:p14="http://schemas.microsoft.com/office/powerpoint/2010/main" val="452415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2E8BEB2-F776-6C45-9F3F-43FE1B014983}"/>
              </a:ext>
            </a:extLst>
          </p:cNvPr>
          <p:cNvPicPr>
            <a:picLocks noChangeAspect="1"/>
          </p:cNvPicPr>
          <p:nvPr/>
        </p:nvPicPr>
        <p:blipFill>
          <a:blip r:embed="rId2"/>
          <a:stretch>
            <a:fillRect/>
          </a:stretch>
        </p:blipFill>
        <p:spPr>
          <a:xfrm>
            <a:off x="0" y="-216385"/>
            <a:ext cx="12192000" cy="7074385"/>
          </a:xfrm>
          <a:prstGeom prst="rect">
            <a:avLst/>
          </a:prstGeom>
        </p:spPr>
      </p:pic>
      <p:sp>
        <p:nvSpPr>
          <p:cNvPr id="7" name="TextBox 6">
            <a:extLst>
              <a:ext uri="{FF2B5EF4-FFF2-40B4-BE49-F238E27FC236}">
                <a16:creationId xmlns:a16="http://schemas.microsoft.com/office/drawing/2014/main" xmlns="" id="{CFF78EB8-F3F0-8245-82AB-D732290EBFCE}"/>
              </a:ext>
            </a:extLst>
          </p:cNvPr>
          <p:cNvSpPr txBox="1"/>
          <p:nvPr/>
        </p:nvSpPr>
        <p:spPr>
          <a:xfrm>
            <a:off x="7888355" y="477128"/>
            <a:ext cx="4303645" cy="769441"/>
          </a:xfrm>
          <a:prstGeom prst="rect">
            <a:avLst/>
          </a:prstGeom>
          <a:noFill/>
        </p:spPr>
        <p:txBody>
          <a:bodyPr wrap="square" rtlCol="0">
            <a:spAutoFit/>
          </a:bodyPr>
          <a:lstStyle/>
          <a:p>
            <a:r>
              <a:rPr lang="en" sz="44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Self Theories</a:t>
            </a:r>
            <a:endParaRPr lang="nl-NL" sz="4400" dirty="0"/>
          </a:p>
        </p:txBody>
      </p:sp>
      <p:sp>
        <p:nvSpPr>
          <p:cNvPr id="11" name="Rectangle 10">
            <a:extLst>
              <a:ext uri="{FF2B5EF4-FFF2-40B4-BE49-F238E27FC236}">
                <a16:creationId xmlns:a16="http://schemas.microsoft.com/office/drawing/2014/main" xmlns="" id="{F5A8ED73-4DD7-884D-A7F8-4BFD4BEBB8F3}"/>
              </a:ext>
            </a:extLst>
          </p:cNvPr>
          <p:cNvSpPr/>
          <p:nvPr/>
        </p:nvSpPr>
        <p:spPr>
          <a:xfrm>
            <a:off x="128337" y="1246569"/>
            <a:ext cx="10780295" cy="6032421"/>
          </a:xfrm>
          <a:prstGeom prst="rect">
            <a:avLst/>
          </a:prstGeom>
        </p:spPr>
        <p:txBody>
          <a:bodyPr wrap="square">
            <a:spAutoFit/>
          </a:bodyPr>
          <a:lstStyle/>
          <a:p>
            <a:pPr defTabSz="412750" fontAlgn="base" hangingPunct="0">
              <a:spcBef>
                <a:spcPct val="0"/>
              </a:spcBef>
              <a:spcAft>
                <a:spcPct val="0"/>
              </a:spcAft>
              <a:defRPr/>
            </a:pPr>
            <a:r>
              <a:rPr lang="nl-NL" sz="3200"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Provide</a:t>
            </a:r>
            <a:r>
              <a:rPr lang="nl-NL" sz="3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 a </a:t>
            </a:r>
            <a:r>
              <a:rPr lang="nl-NL" sz="3200"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framework</a:t>
            </a:r>
            <a:r>
              <a:rPr lang="nl-NL" sz="3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 </a:t>
            </a:r>
            <a:r>
              <a:rPr lang="nl-NL" sz="3200"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for</a:t>
            </a:r>
            <a:r>
              <a:rPr lang="nl-NL" sz="3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 setting goals.</a:t>
            </a:r>
          </a:p>
          <a:p>
            <a:pPr defTabSz="412750" fontAlgn="base" hangingPunct="0">
              <a:spcBef>
                <a:spcPct val="0"/>
              </a:spcBef>
              <a:spcAft>
                <a:spcPct val="0"/>
              </a:spcAft>
              <a:defRPr/>
            </a:pPr>
            <a:r>
              <a:rPr lang="nl-NL" sz="3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         - </a:t>
            </a:r>
            <a:r>
              <a:rPr lang="nl-NL" sz="3200"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performancs</a:t>
            </a:r>
            <a:r>
              <a:rPr lang="nl-NL" sz="3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 </a:t>
            </a:r>
            <a:r>
              <a:rPr lang="nl-NL" sz="3200"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vs</a:t>
            </a:r>
            <a:r>
              <a:rPr lang="nl-NL" sz="3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 </a:t>
            </a:r>
            <a:r>
              <a:rPr lang="nl-NL" sz="3200"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learning</a:t>
            </a:r>
            <a:r>
              <a:rPr lang="nl-NL" sz="3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rPr>
              <a:t> goals.</a:t>
            </a:r>
          </a:p>
          <a:p>
            <a:pPr marL="571500" indent="-571500" defTabSz="412750" fontAlgn="base" hangingPunct="0">
              <a:spcBef>
                <a:spcPct val="0"/>
              </a:spcBef>
              <a:spcAft>
                <a:spcPct val="0"/>
              </a:spcAft>
              <a:buFont typeface="+mj-lt"/>
              <a:buAutoNum type="romanUcPeriod"/>
              <a:defRPr/>
            </a:pPr>
            <a:endParaRPr lang="nl-NL" sz="3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endParaRPr>
          </a:p>
          <a:p>
            <a:pPr defTabSz="412750" fontAlgn="base" hangingPunct="0">
              <a:spcBef>
                <a:spcPct val="0"/>
              </a:spcBef>
              <a:spcAft>
                <a:spcPct val="0"/>
              </a:spcAft>
              <a:defRPr/>
            </a:pP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Self</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Theories</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&amp; goals set up a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framework</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for</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interpretation</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and</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reaction</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setbacks</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t>
            </a:r>
          </a:p>
          <a:p>
            <a:pPr defTabSz="412750" fontAlgn="base" hangingPunct="0">
              <a:spcBef>
                <a:spcPct val="0"/>
              </a:spcBef>
              <a:spcAft>
                <a:spcPct val="0"/>
              </a:spcAft>
              <a:defRPr/>
            </a:pPr>
            <a:endPar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defTabSz="412750" fontAlgn="base" hangingPunct="0">
              <a:spcBef>
                <a:spcPct val="0"/>
              </a:spcBef>
              <a:spcAft>
                <a:spcPct val="0"/>
              </a:spcAft>
              <a:defRPr/>
            </a:pP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Self</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Theories</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can</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be</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altered</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through</a:t>
            </a:r>
            <a:r>
              <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teaching.</a:t>
            </a:r>
          </a:p>
          <a:p>
            <a:pPr marL="400050" indent="-400050" defTabSz="412750" fontAlgn="base" hangingPunct="0">
              <a:spcBef>
                <a:spcPct val="0"/>
              </a:spcBef>
              <a:spcAft>
                <a:spcPct val="0"/>
              </a:spcAft>
              <a:buFont typeface="+mj-lt"/>
              <a:buAutoNum type="romanUcPeriod"/>
              <a:defRPr/>
            </a:pPr>
            <a:endPar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400050" indent="-400050" defTabSz="412750" fontAlgn="base" hangingPunct="0">
              <a:spcBef>
                <a:spcPct val="0"/>
              </a:spcBef>
              <a:spcAft>
                <a:spcPct val="0"/>
              </a:spcAft>
              <a:buFont typeface="+mj-lt"/>
              <a:buAutoNum type="romanUcPeriod"/>
              <a:defRPr/>
            </a:pPr>
            <a:endPar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400050" indent="-400050" defTabSz="412750" fontAlgn="base" hangingPunct="0">
              <a:spcBef>
                <a:spcPct val="0"/>
              </a:spcBef>
              <a:spcAft>
                <a:spcPct val="0"/>
              </a:spcAft>
              <a:buFont typeface="+mj-lt"/>
              <a:buAutoNum type="romanUcPeriod"/>
              <a:defRPr/>
            </a:pPr>
            <a:endPar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400050" indent="-400050" defTabSz="412750" fontAlgn="base" hangingPunct="0">
              <a:spcBef>
                <a:spcPct val="0"/>
              </a:spcBef>
              <a:spcAft>
                <a:spcPct val="0"/>
              </a:spcAft>
              <a:buFont typeface="+mj-lt"/>
              <a:buAutoNum type="romanUcPeriod"/>
              <a:defRPr/>
            </a:pPr>
            <a:endParaRPr lang="nl-NL" sz="32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algn="ctr" defTabSz="412750" fontAlgn="base" hangingPunct="0">
              <a:spcBef>
                <a:spcPct val="0"/>
              </a:spcBef>
              <a:spcAft>
                <a:spcPct val="0"/>
              </a:spcAft>
              <a:defRPr/>
            </a:pPr>
            <a:endParaRPr lang="nl-NL" sz="1600"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endParaRPr>
          </a:p>
          <a:p>
            <a:pPr marL="514350" indent="-514350" algn="ctr" defTabSz="412750" fontAlgn="base" hangingPunct="0">
              <a:spcBef>
                <a:spcPct val="0"/>
              </a:spcBef>
              <a:spcAft>
                <a:spcPct val="0"/>
              </a:spcAft>
              <a:buFont typeface="+mj-lt"/>
              <a:buAutoNum type="romanUcPeriod"/>
              <a:defRPr/>
            </a:pPr>
            <a:endParaRPr lang="nl-NL" b="1"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Light" panose="020B0403020202020204" pitchFamily="34" charset="0"/>
            </a:endParaRPr>
          </a:p>
        </p:txBody>
      </p:sp>
    </p:spTree>
    <p:extLst>
      <p:ext uri="{BB962C8B-B14F-4D97-AF65-F5344CB8AC3E}">
        <p14:creationId xmlns:p14="http://schemas.microsoft.com/office/powerpoint/2010/main" val="172404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 calcmode="lin" valueType="num">
                                      <p:cBhvr additive="base">
                                        <p:cTn id="1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 calcmode="lin" valueType="num">
                                      <p:cBhvr additive="base">
                                        <p:cTn id="23"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UYEQFX5VDZ.jpg">
            <a:extLst>
              <a:ext uri="{FF2B5EF4-FFF2-40B4-BE49-F238E27FC236}">
                <a16:creationId xmlns:a16="http://schemas.microsoft.com/office/drawing/2014/main" xmlns="" id="{867AD9A1-320C-7344-B45C-14B1AB8C85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29382"/>
            <a:ext cx="12198350" cy="8132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Rectangle 2">
            <a:extLst>
              <a:ext uri="{FF2B5EF4-FFF2-40B4-BE49-F238E27FC236}">
                <a16:creationId xmlns:a16="http://schemas.microsoft.com/office/drawing/2014/main" xmlns="" id="{710F4273-B366-7B48-8D3A-16250F703A47}"/>
              </a:ext>
            </a:extLst>
          </p:cNvPr>
          <p:cNvSpPr>
            <a:spLocks/>
          </p:cNvSpPr>
          <p:nvPr/>
        </p:nvSpPr>
        <p:spPr bwMode="auto">
          <a:xfrm>
            <a:off x="-56357" y="-76994"/>
            <a:ext cx="12304713" cy="7011988"/>
          </a:xfrm>
          <a:prstGeom prst="rect">
            <a:avLst/>
          </a:prstGeom>
          <a:solidFill>
            <a:srgbClr val="143428">
              <a:alpha val="29999"/>
            </a:srgbClr>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1600">
              <a:solidFill>
                <a:srgbClr val="FFFFFF"/>
              </a:solidFill>
            </a:endParaRPr>
          </a:p>
        </p:txBody>
      </p:sp>
      <p:sp>
        <p:nvSpPr>
          <p:cNvPr id="15363" name="Rectangle 3">
            <a:extLst>
              <a:ext uri="{FF2B5EF4-FFF2-40B4-BE49-F238E27FC236}">
                <a16:creationId xmlns:a16="http://schemas.microsoft.com/office/drawing/2014/main" xmlns="" id="{73DAC4A0-01AF-1547-9A7F-6FFC8175DBF7}"/>
              </a:ext>
            </a:extLst>
          </p:cNvPr>
          <p:cNvSpPr>
            <a:spLocks noGrp="1" noChangeArrowheads="1"/>
          </p:cNvSpPr>
          <p:nvPr>
            <p:ph idx="1"/>
          </p:nvPr>
        </p:nvSpPr>
        <p:spPr>
          <a:xfrm>
            <a:off x="37307" y="4830763"/>
            <a:ext cx="12183269" cy="793750"/>
          </a:xfrm>
        </p:spPr>
        <p:txBody>
          <a:bodyPr/>
          <a:lstStyle/>
          <a:p>
            <a:r>
              <a:rPr lang="en-US" altLang="en-US" sz="35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Self theories – </a:t>
            </a:r>
            <a:r>
              <a:rPr lang="en-US" altLang="en-US" sz="3500"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belangrijk</a:t>
            </a:r>
            <a:r>
              <a:rPr lang="en-US" altLang="en-US" sz="35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US" altLang="en-US" sz="3500"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bij</a:t>
            </a:r>
            <a:r>
              <a:rPr lang="en-US" altLang="en-US" sz="35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US" altLang="en-US" sz="3500"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uitdagingen</a:t>
            </a:r>
            <a:endParaRPr lang="en-US" altLang="en-US" sz="9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15364" name="Rectangle 4">
            <a:extLst>
              <a:ext uri="{FF2B5EF4-FFF2-40B4-BE49-F238E27FC236}">
                <a16:creationId xmlns:a16="http://schemas.microsoft.com/office/drawing/2014/main" xmlns="" id="{297E3186-0243-E042-AD00-398B0ABB9343}"/>
              </a:ext>
            </a:extLst>
          </p:cNvPr>
          <p:cNvSpPr>
            <a:spLocks/>
          </p:cNvSpPr>
          <p:nvPr/>
        </p:nvSpPr>
        <p:spPr bwMode="auto">
          <a:xfrm>
            <a:off x="3969" y="5464969"/>
            <a:ext cx="12183269"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en-US" altLang="en-US" sz="2750" b="1" dirty="0">
                <a:solidFill>
                  <a:srgbClr val="E1E3AC"/>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Self theories – ‘ </a:t>
            </a:r>
            <a:r>
              <a:rPr lang="en-US" altLang="en-US" sz="2750" b="1" dirty="0" err="1">
                <a:solidFill>
                  <a:srgbClr val="E1E3AC"/>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bepalen</a:t>
            </a:r>
            <a:r>
              <a:rPr lang="en-US" altLang="en-US" sz="2750" b="1" dirty="0">
                <a:solidFill>
                  <a:srgbClr val="E1E3AC"/>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  </a:t>
            </a:r>
            <a:r>
              <a:rPr lang="en-US" altLang="en-US" sz="2750" b="1" dirty="0" err="1">
                <a:solidFill>
                  <a:srgbClr val="E1E3AC"/>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motivatie</a:t>
            </a:r>
            <a:r>
              <a:rPr lang="en-US" altLang="en-US" sz="2750" b="1" dirty="0">
                <a:solidFill>
                  <a:srgbClr val="E1E3AC"/>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 </a:t>
            </a:r>
            <a:r>
              <a:rPr lang="en-US" altLang="en-US" sz="2750" b="1" dirty="0" err="1">
                <a:solidFill>
                  <a:srgbClr val="E1E3AC"/>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inzet</a:t>
            </a:r>
            <a:r>
              <a:rPr lang="en-US" altLang="en-US" sz="2750" b="1" dirty="0">
                <a:solidFill>
                  <a:srgbClr val="E1E3AC"/>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 </a:t>
            </a:r>
            <a:r>
              <a:rPr lang="en-US" altLang="en-US" sz="2750" b="1" dirty="0" err="1">
                <a:solidFill>
                  <a:srgbClr val="E1E3AC"/>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en</a:t>
            </a:r>
            <a:r>
              <a:rPr lang="en-US" altLang="en-US" sz="2750" b="1" dirty="0">
                <a:solidFill>
                  <a:srgbClr val="E1E3AC"/>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 </a:t>
            </a:r>
            <a:r>
              <a:rPr lang="en-US" altLang="en-US" sz="2750" b="1" dirty="0" err="1">
                <a:solidFill>
                  <a:srgbClr val="E1E3AC"/>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studiesucces</a:t>
            </a:r>
            <a:endParaRPr lang="en-US" altLang="en-US" sz="900" b="1" dirty="0">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endParaRPr>
          </a:p>
        </p:txBody>
      </p:sp>
    </p:spTree>
    <p:extLst>
      <p:ext uri="{BB962C8B-B14F-4D97-AF65-F5344CB8AC3E}">
        <p14:creationId xmlns:p14="http://schemas.microsoft.com/office/powerpoint/2010/main" val="2648825956"/>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ctrTitle"/>
          </p:nvPr>
        </p:nvSpPr>
        <p:spPr>
          <a:xfrm>
            <a:off x="134911" y="3954034"/>
            <a:ext cx="4974289" cy="1342800"/>
          </a:xfrm>
          <a:prstGeom prst="rect">
            <a:avLst/>
          </a:prstGeom>
        </p:spPr>
        <p:txBody>
          <a:bodyPr spcFirstLastPara="1" vert="horz" wrap="square" lIns="121900" tIns="121900" rIns="121900" bIns="121900" rtlCol="0" anchor="b" anchorCtr="0">
            <a:noAutofit/>
          </a:bodyPr>
          <a:lstStyle/>
          <a:p>
            <a:r>
              <a:rPr lang="nl-NL" b="1" dirty="0" err="1">
                <a:solidFill>
                  <a:srgbClr val="FFC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Interpretation</a:t>
            </a:r>
            <a:r>
              <a:rPr lang="nl-NL"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dirty="0">
                <a:latin typeface="Helvetica Neue Condensed" panose="02000503000000020004" pitchFamily="2" charset="0"/>
                <a:ea typeface="Helvetica Neue Condensed" panose="02000503000000020004" pitchFamily="2" charset="0"/>
                <a:cs typeface="Helvetica Neue Condensed" panose="02000503000000020004" pitchFamily="2" charset="0"/>
              </a:rPr>
              <a:t>of </a:t>
            </a:r>
            <a:r>
              <a:rPr lang="nl-NL"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and</a:t>
            </a:r>
            <a:r>
              <a:rPr lang="nl-NL"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dirty="0" err="1">
                <a:solidFill>
                  <a:schemeClr val="accent4"/>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reaction</a:t>
            </a:r>
            <a:r>
              <a:rPr lang="nl-NL"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to</a:t>
            </a:r>
            <a:r>
              <a:rPr lang="nl-NL"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setbacks</a:t>
            </a:r>
            <a:endParaRPr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85" name="Google Shape;85;p16"/>
          <p:cNvSpPr txBox="1">
            <a:spLocks noGrp="1"/>
          </p:cNvSpPr>
          <p:nvPr>
            <p:ph type="subTitle" idx="1"/>
          </p:nvPr>
        </p:nvSpPr>
        <p:spPr>
          <a:xfrm>
            <a:off x="609600" y="5409236"/>
            <a:ext cx="4499600" cy="908800"/>
          </a:xfrm>
          <a:prstGeom prst="rect">
            <a:avLst/>
          </a:prstGeom>
        </p:spPr>
        <p:txBody>
          <a:bodyPr spcFirstLastPara="1" vert="horz" wrap="square" lIns="121900" tIns="121900" rIns="121900" bIns="121900" rtlCol="0" anchor="t" anchorCtr="0">
            <a:noAutofit/>
          </a:bodyPr>
          <a:lstStyle/>
          <a:p>
            <a:pPr marL="0" indent="0">
              <a:spcAft>
                <a:spcPts val="1334"/>
              </a:spcAft>
            </a:pPr>
            <a:r>
              <a:rPr lang="en-US" sz="1600" b="0" dirty="0">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a:t>
            </a:r>
            <a:endParaRPr lang="en-US" sz="1600" b="0"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indent="0">
              <a:spcAft>
                <a:spcPts val="1334"/>
              </a:spcAft>
            </a:pPr>
            <a:endParaRPr lang="en-US" sz="1600" b="0"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indent="0">
              <a:spcAft>
                <a:spcPts val="1334"/>
              </a:spcAft>
            </a:pPr>
            <a:endParaRPr sz="1600" b="0"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86" name="Google Shape;86;p16"/>
          <p:cNvSpPr txBox="1">
            <a:spLocks noGrp="1"/>
          </p:cNvSpPr>
          <p:nvPr>
            <p:ph type="sldNum" idx="12"/>
          </p:nvPr>
        </p:nvSpPr>
        <p:spPr>
          <a:xfrm>
            <a:off x="609600" y="6231534"/>
            <a:ext cx="731600" cy="326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69</a:t>
            </a:fld>
            <a:endParaRPr/>
          </a:p>
        </p:txBody>
      </p:sp>
      <p:graphicFrame>
        <p:nvGraphicFramePr>
          <p:cNvPr id="2" name="Table 1">
            <a:extLst>
              <a:ext uri="{FF2B5EF4-FFF2-40B4-BE49-F238E27FC236}">
                <a16:creationId xmlns:a16="http://schemas.microsoft.com/office/drawing/2014/main" xmlns="" id="{6F569DDD-EE16-8C46-B9F1-AA0D929F0CCF}"/>
              </a:ext>
            </a:extLst>
          </p:cNvPr>
          <p:cNvGraphicFramePr>
            <a:graphicFrameLocks noGrp="1"/>
          </p:cNvGraphicFramePr>
          <p:nvPr>
            <p:extLst/>
          </p:nvPr>
        </p:nvGraphicFramePr>
        <p:xfrm>
          <a:off x="5591944" y="368660"/>
          <a:ext cx="5796644" cy="5184576"/>
        </p:xfrm>
        <a:graphic>
          <a:graphicData uri="http://schemas.openxmlformats.org/drawingml/2006/table">
            <a:tbl>
              <a:tblPr firstRow="1" bandRow="1">
                <a:tableStyleId>{5C22544A-7EE6-4342-B048-85BDC9FD1C3A}</a:tableStyleId>
              </a:tblPr>
              <a:tblGrid>
                <a:gridCol w="2898322">
                  <a:extLst>
                    <a:ext uri="{9D8B030D-6E8A-4147-A177-3AD203B41FA5}">
                      <a16:colId xmlns:a16="http://schemas.microsoft.com/office/drawing/2014/main" xmlns="" val="2018526051"/>
                    </a:ext>
                  </a:extLst>
                </a:gridCol>
                <a:gridCol w="2898322">
                  <a:extLst>
                    <a:ext uri="{9D8B030D-6E8A-4147-A177-3AD203B41FA5}">
                      <a16:colId xmlns:a16="http://schemas.microsoft.com/office/drawing/2014/main" xmlns="" val="1091081650"/>
                    </a:ext>
                  </a:extLst>
                </a:gridCol>
              </a:tblGrid>
              <a:tr h="1227225">
                <a:tc>
                  <a:txBody>
                    <a:bodyPr/>
                    <a:lstStyle/>
                    <a:p>
                      <a:r>
                        <a:rPr lang="nl-NL" sz="900" b="1" i="0"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ENTITY THEORY</a:t>
                      </a:r>
                    </a:p>
                  </a:txBody>
                  <a:tcPr marL="45720" marR="45720" marT="22860" marB="22860"/>
                </a:tc>
                <a:tc>
                  <a:txBody>
                    <a:bodyPr/>
                    <a:lstStyle/>
                    <a:p>
                      <a:r>
                        <a:rPr lang="nl-NL" sz="900" b="1" i="0"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INCREMENTAL THEORY</a:t>
                      </a:r>
                    </a:p>
                  </a:txBody>
                  <a:tcPr marL="45720" marR="45720" marT="22860" marB="22860"/>
                </a:tc>
                <a:extLst>
                  <a:ext uri="{0D108BD9-81ED-4DB2-BD59-A6C34878D82A}">
                    <a16:rowId xmlns:a16="http://schemas.microsoft.com/office/drawing/2014/main" xmlns="" val="2588363861"/>
                  </a:ext>
                </a:extLst>
              </a:tr>
              <a:tr h="1227225">
                <a:tc>
                  <a:txBody>
                    <a:bodyPr/>
                    <a:lstStyle/>
                    <a:p>
                      <a:r>
                        <a:rPr lang="nl-NL" sz="900" dirty="0" err="1">
                          <a:latin typeface="Helvetica" pitchFamily="2" charset="0"/>
                          <a:ea typeface="Helvetica Neue" panose="02000503000000020004" pitchFamily="2" charset="0"/>
                          <a:cs typeface="Helvetica Neue" panose="02000503000000020004" pitchFamily="2" charset="0"/>
                        </a:rPr>
                        <a:t>Helpless</a:t>
                      </a:r>
                      <a:r>
                        <a:rPr lang="nl-NL" sz="900" dirty="0">
                          <a:latin typeface="Helvetica" pitchFamily="2" charset="0"/>
                          <a:ea typeface="Helvetica Neue" panose="02000503000000020004" pitchFamily="2" charset="0"/>
                          <a:cs typeface="Helvetica Neue" panose="02000503000000020004" pitchFamily="2" charset="0"/>
                        </a:rPr>
                        <a:t> </a:t>
                      </a:r>
                      <a:r>
                        <a:rPr lang="nl-NL" sz="900" dirty="0" err="1">
                          <a:latin typeface="Helvetica" pitchFamily="2" charset="0"/>
                          <a:ea typeface="Helvetica Neue" panose="02000503000000020004" pitchFamily="2" charset="0"/>
                          <a:cs typeface="Helvetica Neue" panose="02000503000000020004" pitchFamily="2" charset="0"/>
                        </a:rPr>
                        <a:t>reaction</a:t>
                      </a:r>
                      <a:endParaRPr lang="nl-NL" sz="900" dirty="0">
                        <a:latin typeface="Helvetica" pitchFamily="2" charset="0"/>
                        <a:ea typeface="Helvetica Neue" panose="02000503000000020004" pitchFamily="2" charset="0"/>
                        <a:cs typeface="Helvetica Neue" panose="02000503000000020004" pitchFamily="2" charset="0"/>
                      </a:endParaRPr>
                    </a:p>
                  </a:txBody>
                  <a:tcPr marL="45720" marR="45720" marT="22860" marB="22860"/>
                </a:tc>
                <a:tc>
                  <a:txBody>
                    <a:bodyPr/>
                    <a:lstStyle/>
                    <a:p>
                      <a:r>
                        <a:rPr lang="nl-NL" sz="900" dirty="0">
                          <a:latin typeface="Helvetica" pitchFamily="2" charset="0"/>
                        </a:rPr>
                        <a:t>Master </a:t>
                      </a:r>
                      <a:r>
                        <a:rPr lang="nl-NL" sz="900" dirty="0" err="1">
                          <a:latin typeface="Helvetica" pitchFamily="2" charset="0"/>
                        </a:rPr>
                        <a:t>oriented</a:t>
                      </a:r>
                      <a:r>
                        <a:rPr lang="nl-NL" sz="900" dirty="0">
                          <a:latin typeface="Helvetica" pitchFamily="2" charset="0"/>
                        </a:rPr>
                        <a:t> </a:t>
                      </a:r>
                      <a:r>
                        <a:rPr lang="nl-NL" sz="900" dirty="0" err="1">
                          <a:latin typeface="Helvetica" pitchFamily="2" charset="0"/>
                        </a:rPr>
                        <a:t>reaction</a:t>
                      </a:r>
                      <a:endParaRPr lang="nl-NL" sz="900" dirty="0">
                        <a:latin typeface="Helvetica" pitchFamily="2" charset="0"/>
                      </a:endParaRPr>
                    </a:p>
                  </a:txBody>
                  <a:tcPr marL="45720" marR="45720" marT="22860" marB="22860"/>
                </a:tc>
                <a:extLst>
                  <a:ext uri="{0D108BD9-81ED-4DB2-BD59-A6C34878D82A}">
                    <a16:rowId xmlns:a16="http://schemas.microsoft.com/office/drawing/2014/main" xmlns="" val="2046530794"/>
                  </a:ext>
                </a:extLst>
              </a:tr>
              <a:tr h="719757">
                <a:tc>
                  <a:txBody>
                    <a:bodyPr/>
                    <a:lstStyle/>
                    <a:p>
                      <a:r>
                        <a:rPr lang="nl-NL" sz="900" dirty="0">
                          <a:latin typeface="Helvetica" pitchFamily="2" charset="0"/>
                        </a:rPr>
                        <a:t>Low </a:t>
                      </a:r>
                      <a:r>
                        <a:rPr lang="nl-NL" sz="900" dirty="0" err="1">
                          <a:latin typeface="Helvetica" pitchFamily="2" charset="0"/>
                        </a:rPr>
                        <a:t>ability</a:t>
                      </a:r>
                      <a:r>
                        <a:rPr lang="nl-NL" sz="900" dirty="0">
                          <a:latin typeface="Helvetica" pitchFamily="2" charset="0"/>
                        </a:rPr>
                        <a:t> </a:t>
                      </a:r>
                      <a:r>
                        <a:rPr lang="nl-NL" sz="900" dirty="0" err="1">
                          <a:latin typeface="Helvetica" pitchFamily="2" charset="0"/>
                        </a:rPr>
                        <a:t>Attributions</a:t>
                      </a:r>
                      <a:endParaRPr lang="nl-NL" sz="900" dirty="0">
                        <a:latin typeface="Helvetica" pitchFamily="2" charset="0"/>
                      </a:endParaRPr>
                    </a:p>
                  </a:txBody>
                  <a:tcPr marL="45720" marR="45720" marT="22860" marB="22860"/>
                </a:tc>
                <a:tc>
                  <a:txBody>
                    <a:bodyPr/>
                    <a:lstStyle/>
                    <a:p>
                      <a:r>
                        <a:rPr lang="nl-NL" sz="900" dirty="0" err="1">
                          <a:latin typeface="Helvetica" pitchFamily="2" charset="0"/>
                        </a:rPr>
                        <a:t>Increase</a:t>
                      </a:r>
                      <a:r>
                        <a:rPr lang="nl-NL" sz="900" dirty="0">
                          <a:latin typeface="Helvetica" pitchFamily="2" charset="0"/>
                        </a:rPr>
                        <a:t> effort</a:t>
                      </a:r>
                    </a:p>
                  </a:txBody>
                  <a:tcPr marL="45720" marR="45720" marT="22860" marB="22860"/>
                </a:tc>
                <a:extLst>
                  <a:ext uri="{0D108BD9-81ED-4DB2-BD59-A6C34878D82A}">
                    <a16:rowId xmlns:a16="http://schemas.microsoft.com/office/drawing/2014/main" xmlns="" val="3971996782"/>
                  </a:ext>
                </a:extLst>
              </a:tr>
              <a:tr h="1290612">
                <a:tc>
                  <a:txBody>
                    <a:bodyPr/>
                    <a:lstStyle/>
                    <a:p>
                      <a:r>
                        <a:rPr lang="nl-NL" sz="900" dirty="0" err="1">
                          <a:latin typeface="Helvetica" pitchFamily="2" charset="0"/>
                        </a:rPr>
                        <a:t>Self</a:t>
                      </a:r>
                      <a:r>
                        <a:rPr lang="nl-NL" sz="900" dirty="0">
                          <a:latin typeface="Helvetica" pitchFamily="2" charset="0"/>
                        </a:rPr>
                        <a:t> handicapping</a:t>
                      </a:r>
                    </a:p>
                  </a:txBody>
                  <a:tcPr marL="45720" marR="45720" marT="22860" marB="22860"/>
                </a:tc>
                <a:tc>
                  <a:txBody>
                    <a:bodyPr/>
                    <a:lstStyle/>
                    <a:p>
                      <a:r>
                        <a:rPr lang="nl-NL" sz="900" dirty="0" err="1">
                          <a:latin typeface="Helvetica" pitchFamily="2" charset="0"/>
                        </a:rPr>
                        <a:t>Determination</a:t>
                      </a:r>
                      <a:r>
                        <a:rPr lang="nl-NL" sz="900" dirty="0">
                          <a:latin typeface="Helvetica" pitchFamily="2" charset="0"/>
                        </a:rPr>
                        <a:t> </a:t>
                      </a:r>
                      <a:r>
                        <a:rPr lang="nl-NL" sz="900" dirty="0" err="1">
                          <a:latin typeface="Helvetica" pitchFamily="2" charset="0"/>
                        </a:rPr>
                        <a:t>and</a:t>
                      </a:r>
                      <a:r>
                        <a:rPr lang="nl-NL" sz="900" dirty="0">
                          <a:latin typeface="Helvetica" pitchFamily="2" charset="0"/>
                        </a:rPr>
                        <a:t> </a:t>
                      </a:r>
                      <a:r>
                        <a:rPr lang="nl-NL" sz="900" dirty="0" err="1">
                          <a:latin typeface="Helvetica" pitchFamily="2" charset="0"/>
                        </a:rPr>
                        <a:t>Enthousiasm</a:t>
                      </a:r>
                      <a:endParaRPr lang="nl-NL" sz="900" dirty="0">
                        <a:latin typeface="Helvetica" pitchFamily="2" charset="0"/>
                      </a:endParaRPr>
                    </a:p>
                  </a:txBody>
                  <a:tcPr marL="45720" marR="45720" marT="22860" marB="22860"/>
                </a:tc>
                <a:extLst>
                  <a:ext uri="{0D108BD9-81ED-4DB2-BD59-A6C34878D82A}">
                    <a16:rowId xmlns:a16="http://schemas.microsoft.com/office/drawing/2014/main" xmlns="" val="2135413833"/>
                  </a:ext>
                </a:extLst>
              </a:tr>
              <a:tr h="719757">
                <a:tc>
                  <a:txBody>
                    <a:bodyPr/>
                    <a:lstStyle/>
                    <a:p>
                      <a:r>
                        <a:rPr lang="nl-NL" sz="900" dirty="0" err="1"/>
                        <a:t>Decreases</a:t>
                      </a:r>
                      <a:r>
                        <a:rPr lang="nl-NL" sz="900" dirty="0"/>
                        <a:t> </a:t>
                      </a:r>
                      <a:r>
                        <a:rPr lang="nl-NL" sz="900" dirty="0" err="1"/>
                        <a:t>self</a:t>
                      </a:r>
                      <a:r>
                        <a:rPr lang="nl-NL" sz="900" dirty="0"/>
                        <a:t> </a:t>
                      </a:r>
                      <a:r>
                        <a:rPr lang="nl-NL" sz="900" dirty="0" err="1"/>
                        <a:t>esteem</a:t>
                      </a:r>
                      <a:endParaRPr lang="nl-NL" sz="900" dirty="0"/>
                    </a:p>
                  </a:txBody>
                  <a:tcPr marL="45720" marR="45720" marT="22860" marB="22860"/>
                </a:tc>
                <a:tc>
                  <a:txBody>
                    <a:bodyPr/>
                    <a:lstStyle/>
                    <a:p>
                      <a:r>
                        <a:rPr lang="nl-NL" sz="900" dirty="0" err="1"/>
                        <a:t>Increases</a:t>
                      </a:r>
                      <a:r>
                        <a:rPr lang="nl-NL" sz="900" dirty="0"/>
                        <a:t> </a:t>
                      </a:r>
                      <a:r>
                        <a:rPr lang="nl-NL" sz="900" dirty="0" err="1"/>
                        <a:t>self</a:t>
                      </a:r>
                      <a:r>
                        <a:rPr lang="nl-NL" sz="900" dirty="0"/>
                        <a:t> </a:t>
                      </a:r>
                      <a:r>
                        <a:rPr lang="nl-NL" sz="900" dirty="0" err="1"/>
                        <a:t>esteem</a:t>
                      </a:r>
                      <a:endParaRPr lang="nl-NL" sz="900" dirty="0"/>
                    </a:p>
                  </a:txBody>
                  <a:tcPr marL="45720" marR="45720" marT="22860" marB="22860"/>
                </a:tc>
                <a:extLst>
                  <a:ext uri="{0D108BD9-81ED-4DB2-BD59-A6C34878D82A}">
                    <a16:rowId xmlns:a16="http://schemas.microsoft.com/office/drawing/2014/main" xmlns="" val="3368777166"/>
                  </a:ext>
                </a:extLst>
              </a:tr>
            </a:tbl>
          </a:graphicData>
        </a:graphic>
      </p:graphicFrame>
      <p:sp>
        <p:nvSpPr>
          <p:cNvPr id="3" name="TextBox 2">
            <a:extLst>
              <a:ext uri="{FF2B5EF4-FFF2-40B4-BE49-F238E27FC236}">
                <a16:creationId xmlns:a16="http://schemas.microsoft.com/office/drawing/2014/main" xmlns="" id="{9B00ACAB-A7B9-C248-86D7-931B1304325D}"/>
              </a:ext>
            </a:extLst>
          </p:cNvPr>
          <p:cNvSpPr txBox="1"/>
          <p:nvPr/>
        </p:nvSpPr>
        <p:spPr>
          <a:xfrm>
            <a:off x="6204012" y="5964093"/>
            <a:ext cx="5184576" cy="707886"/>
          </a:xfrm>
          <a:prstGeom prst="rect">
            <a:avLst/>
          </a:prstGeom>
          <a:noFill/>
        </p:spPr>
        <p:txBody>
          <a:bodyPr wrap="square" rtlCol="0">
            <a:spAutoFit/>
          </a:bodyPr>
          <a:lstStyle/>
          <a:p>
            <a:r>
              <a:rPr lang="nl-NL" sz="1600" dirty="0"/>
              <a:t>(</a:t>
            </a:r>
            <a:r>
              <a:rPr lang="nl-NL" sz="2000" dirty="0" err="1"/>
              <a:t>Blackwel</a:t>
            </a:r>
            <a:r>
              <a:rPr lang="nl-NL" sz="2000" dirty="0"/>
              <a:t> et al, 2007; </a:t>
            </a:r>
            <a:r>
              <a:rPr lang="nl-NL" sz="2000" dirty="0" err="1"/>
              <a:t>Cury</a:t>
            </a:r>
            <a:r>
              <a:rPr lang="nl-NL" sz="2000" dirty="0"/>
              <a:t> et al, 2006; Robins &amp; Pals, 2002; </a:t>
            </a:r>
            <a:r>
              <a:rPr lang="nl-NL" sz="2000" dirty="0" err="1"/>
              <a:t>Trzesniewski</a:t>
            </a:r>
            <a:r>
              <a:rPr lang="nl-NL" sz="2000" dirty="0"/>
              <a:t> &amp; Robins, 2003;)</a:t>
            </a:r>
          </a:p>
        </p:txBody>
      </p:sp>
    </p:spTree>
    <p:extLst>
      <p:ext uri="{BB962C8B-B14F-4D97-AF65-F5344CB8AC3E}">
        <p14:creationId xmlns:p14="http://schemas.microsoft.com/office/powerpoint/2010/main" val="131359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8E43FD8-015A-4C59-8BF3-84B0E41CE3E5}"/>
              </a:ext>
            </a:extLst>
          </p:cNvPr>
          <p:cNvSpPr>
            <a:spLocks noGrp="1"/>
          </p:cNvSpPr>
          <p:nvPr>
            <p:ph type="title"/>
          </p:nvPr>
        </p:nvSpPr>
        <p:spPr/>
        <p:txBody>
          <a:bodyPr/>
          <a:lstStyle/>
          <a:p>
            <a:r>
              <a:rPr lang="nl-NL" b="1" dirty="0">
                <a:solidFill>
                  <a:schemeClr val="tx2"/>
                </a:solidFill>
              </a:rPr>
              <a:t>Een selectie van de resultaten…</a:t>
            </a:r>
          </a:p>
        </p:txBody>
      </p:sp>
      <p:sp>
        <p:nvSpPr>
          <p:cNvPr id="3" name="Tijdelijke aanduiding voor inhoud 2">
            <a:extLst>
              <a:ext uri="{FF2B5EF4-FFF2-40B4-BE49-F238E27FC236}">
                <a16:creationId xmlns:a16="http://schemas.microsoft.com/office/drawing/2014/main" xmlns="" id="{0A4853C6-A028-4499-9B34-D8C5A2C73B01}"/>
              </a:ext>
            </a:extLst>
          </p:cNvPr>
          <p:cNvSpPr>
            <a:spLocks noGrp="1"/>
          </p:cNvSpPr>
          <p:nvPr>
            <p:ph idx="1"/>
          </p:nvPr>
        </p:nvSpPr>
        <p:spPr>
          <a:xfrm>
            <a:off x="1066800" y="3028950"/>
            <a:ext cx="10058400" cy="3006090"/>
          </a:xfrm>
        </p:spPr>
        <p:txBody>
          <a:bodyPr/>
          <a:lstStyle/>
          <a:p>
            <a:r>
              <a:rPr lang="nl-NL" dirty="0"/>
              <a:t>Twee grote samenwerkingsprojecten</a:t>
            </a:r>
          </a:p>
          <a:p>
            <a:r>
              <a:rPr lang="nl-NL" dirty="0"/>
              <a:t>Daarnaast vele kleine samenwerking</a:t>
            </a:r>
          </a:p>
          <a:p>
            <a:r>
              <a:rPr lang="nl-NL" dirty="0"/>
              <a:t>The Rotterdam Academy – een mooie kans voor mbo-studenten</a:t>
            </a:r>
          </a:p>
        </p:txBody>
      </p:sp>
    </p:spTree>
    <p:extLst>
      <p:ext uri="{BB962C8B-B14F-4D97-AF65-F5344CB8AC3E}">
        <p14:creationId xmlns:p14="http://schemas.microsoft.com/office/powerpoint/2010/main" val="16836272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Line 15"/>
          <p:cNvSpPr>
            <a:spLocks noChangeShapeType="1"/>
          </p:cNvSpPr>
          <p:nvPr/>
        </p:nvSpPr>
        <p:spPr bwMode="auto">
          <a:xfrm rot="10800000" flipH="1" flipV="1">
            <a:off x="2893151" y="4186201"/>
            <a:ext cx="5233278" cy="1500224"/>
          </a:xfrm>
          <a:prstGeom prst="line">
            <a:avLst/>
          </a:prstGeom>
          <a:noFill/>
          <a:ln w="101600" cap="rnd">
            <a:solidFill>
              <a:srgbClr val="FF0000"/>
            </a:solidFill>
            <a:prstDash val="solid"/>
            <a:miter lim="800000"/>
            <a:headEnd type="none" w="med" len="med"/>
            <a:tailEnd type="stealth" w="med" len="med"/>
          </a:ln>
          <a:effectLst>
            <a:outerShdw blurRad="127000" dist="76199" dir="2700000" algn="ctr" rotWithShape="0">
              <a:schemeClr val="bg2">
                <a:alpha val="20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a:defRPr/>
            </a:pPr>
            <a:endParaRPr lang="en-US" sz="1350"/>
          </a:p>
        </p:txBody>
      </p:sp>
      <p:sp>
        <p:nvSpPr>
          <p:cNvPr id="89089" name="Rectangle 1"/>
          <p:cNvSpPr>
            <a:spLocks noGrp="1" noChangeArrowheads="1"/>
          </p:cNvSpPr>
          <p:nvPr>
            <p:ph type="title"/>
          </p:nvPr>
        </p:nvSpPr>
        <p:spPr>
          <a:xfrm>
            <a:off x="2979257" y="928682"/>
            <a:ext cx="6172200" cy="857250"/>
          </a:xfrm>
        </p:spPr>
        <p:txBody>
          <a:bodyPr/>
          <a:lstStyle/>
          <a:p>
            <a:pPr algn="l" eaLnBrk="1" hangingPunct="1">
              <a:defRPr/>
            </a:pPr>
            <a:r>
              <a:rPr lang="en-US" sz="3225"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Recursive Processes</a:t>
            </a:r>
          </a:p>
        </p:txBody>
      </p:sp>
      <p:sp>
        <p:nvSpPr>
          <p:cNvPr id="22" name="Curved Left Arrow 21"/>
          <p:cNvSpPr/>
          <p:nvPr/>
        </p:nvSpPr>
        <p:spPr>
          <a:xfrm rot="17013323" flipV="1">
            <a:off x="6204609" y="2011778"/>
            <a:ext cx="830724" cy="4943514"/>
          </a:xfrm>
          <a:prstGeom prst="curvedLeftArrow">
            <a:avLst/>
          </a:prstGeom>
          <a:solidFill>
            <a:srgbClr val="FF0000"/>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1" name="Line 15"/>
          <p:cNvSpPr>
            <a:spLocks noChangeShapeType="1"/>
          </p:cNvSpPr>
          <p:nvPr/>
        </p:nvSpPr>
        <p:spPr bwMode="auto">
          <a:xfrm rot="10800000" flipH="1" flipV="1">
            <a:off x="2821039" y="4147862"/>
            <a:ext cx="1000071" cy="300075"/>
          </a:xfrm>
          <a:prstGeom prst="line">
            <a:avLst/>
          </a:prstGeom>
          <a:noFill/>
          <a:ln w="101600" cap="rnd">
            <a:solidFill>
              <a:srgbClr val="FF0000"/>
            </a:solidFill>
            <a:prstDash val="solid"/>
            <a:miter lim="800000"/>
            <a:headEnd type="none" w="med" len="med"/>
            <a:tailEnd type="stealth" w="med" len="med"/>
          </a:ln>
          <a:effectLst>
            <a:outerShdw blurRad="127000" dist="76199" dir="2700000" algn="ctr" rotWithShape="0">
              <a:schemeClr val="bg2">
                <a:alpha val="20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a:defRPr/>
            </a:pPr>
            <a:endParaRPr lang="en-US" sz="1350"/>
          </a:p>
        </p:txBody>
      </p:sp>
      <p:sp>
        <p:nvSpPr>
          <p:cNvPr id="15" name="AutoShape 4"/>
          <p:cNvSpPr>
            <a:spLocks/>
          </p:cNvSpPr>
          <p:nvPr/>
        </p:nvSpPr>
        <p:spPr bwMode="auto">
          <a:xfrm>
            <a:off x="5596492" y="4762513"/>
            <a:ext cx="1205300" cy="590542"/>
          </a:xfrm>
          <a:prstGeom prst="roundRect">
            <a:avLst>
              <a:gd name="adj" fmla="val 39139"/>
            </a:avLst>
          </a:prstGeom>
          <a:solidFill>
            <a:schemeClr val="tx2">
              <a:lumMod val="20000"/>
              <a:lumOff val="80000"/>
            </a:schemeClr>
          </a:solidFill>
          <a:ln w="25400" cap="flat">
            <a:solidFill>
              <a:srgbClr val="4F81BD"/>
            </a:solidFill>
            <a:prstDash val="solid"/>
            <a:miter lim="800000"/>
            <a:headEnd type="none" w="med" len="med"/>
            <a:tailEnd type="none" w="med" len="med"/>
          </a:ln>
          <a:effectLst>
            <a:outerShdw blurRad="127000" dist="76199" dir="2700000" algn="ctr" rotWithShape="0">
              <a:schemeClr val="bg2">
                <a:alpha val="20999"/>
              </a:schemeClr>
            </a:outerShdw>
          </a:effectLst>
        </p:spPr>
        <p:txBody>
          <a:bodyPr lIns="28575" tIns="28575" rIns="28575" bIns="28575" anchor="ctr"/>
          <a:lstStyle/>
          <a:p>
            <a:pPr algn="ctr">
              <a:defRPr/>
            </a:pPr>
            <a:r>
              <a:rPr lang="en-US" sz="1500" b="1">
                <a:solidFill>
                  <a:srgbClr val="FF0000"/>
                </a:solidFill>
                <a:ea typeface="ＭＳ Ｐゴシック" charset="0"/>
                <a:cs typeface="Gill Sans" charset="0"/>
              </a:rPr>
              <a:t>Reduced Effort</a:t>
            </a:r>
            <a:endParaRPr lang="en-US" sz="1500" b="1">
              <a:solidFill>
                <a:srgbClr val="FB120E"/>
              </a:solidFill>
              <a:ea typeface="ＭＳ Ｐゴシック" charset="0"/>
              <a:cs typeface="Gill Sans" charset="0"/>
            </a:endParaRPr>
          </a:p>
        </p:txBody>
      </p:sp>
      <p:sp>
        <p:nvSpPr>
          <p:cNvPr id="20" name="AutoShape 4"/>
          <p:cNvSpPr>
            <a:spLocks/>
          </p:cNvSpPr>
          <p:nvPr/>
        </p:nvSpPr>
        <p:spPr bwMode="auto">
          <a:xfrm>
            <a:off x="7795591" y="5353054"/>
            <a:ext cx="1586534" cy="590546"/>
          </a:xfrm>
          <a:prstGeom prst="roundRect">
            <a:avLst>
              <a:gd name="adj" fmla="val 39139"/>
            </a:avLst>
          </a:prstGeom>
          <a:solidFill>
            <a:schemeClr val="tx2">
              <a:lumMod val="20000"/>
              <a:lumOff val="80000"/>
            </a:schemeClr>
          </a:solidFill>
          <a:ln w="25400" cap="flat">
            <a:solidFill>
              <a:srgbClr val="4F81BD"/>
            </a:solidFill>
            <a:prstDash val="solid"/>
            <a:miter lim="800000"/>
            <a:headEnd type="none" w="med" len="med"/>
            <a:tailEnd type="none" w="med" len="med"/>
          </a:ln>
          <a:effectLst>
            <a:outerShdw blurRad="127000" dist="76199" dir="2700000" algn="ctr" rotWithShape="0">
              <a:schemeClr val="bg2">
                <a:alpha val="20999"/>
              </a:schemeClr>
            </a:outerShdw>
          </a:effectLst>
        </p:spPr>
        <p:txBody>
          <a:bodyPr lIns="28575" tIns="28575" rIns="28575" bIns="28575" anchor="ctr"/>
          <a:lstStyle/>
          <a:p>
            <a:pPr algn="ctr">
              <a:defRPr/>
            </a:pPr>
            <a:r>
              <a:rPr lang="en-US" sz="1500" b="1">
                <a:solidFill>
                  <a:srgbClr val="FF0000"/>
                </a:solidFill>
                <a:ea typeface="ＭＳ Ｐゴシック" charset="0"/>
                <a:cs typeface="Gill Sans Light" charset="0"/>
                <a:sym typeface="Gill Sans Light" charset="0"/>
              </a:rPr>
              <a:t>Lower Achievement</a:t>
            </a:r>
          </a:p>
        </p:txBody>
      </p:sp>
      <p:sp>
        <p:nvSpPr>
          <p:cNvPr id="21" name="Curved Left Arrow 20"/>
          <p:cNvSpPr/>
          <p:nvPr/>
        </p:nvSpPr>
        <p:spPr>
          <a:xfrm rot="4691961">
            <a:off x="6215229" y="881337"/>
            <a:ext cx="692656" cy="4797674"/>
          </a:xfrm>
          <a:prstGeom prst="curvedLeftArrow">
            <a:avLst/>
          </a:prstGeom>
          <a:solidFill>
            <a:srgbClr val="00FF00"/>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89100" name="AutoShape 12"/>
          <p:cNvSpPr>
            <a:spLocks/>
          </p:cNvSpPr>
          <p:nvPr/>
        </p:nvSpPr>
        <p:spPr bwMode="auto">
          <a:xfrm>
            <a:off x="8068214" y="1964919"/>
            <a:ext cx="1667456" cy="584379"/>
          </a:xfrm>
          <a:prstGeom prst="roundRect">
            <a:avLst>
              <a:gd name="adj" fmla="val 39139"/>
            </a:avLst>
          </a:prstGeom>
          <a:solidFill>
            <a:srgbClr val="CCFFCC"/>
          </a:solidFill>
          <a:ln w="25400" cap="flat">
            <a:solidFill>
              <a:srgbClr val="4F81BD"/>
            </a:solidFill>
            <a:prstDash val="solid"/>
            <a:miter lim="800000"/>
            <a:headEnd type="none" w="med" len="med"/>
            <a:tailEnd type="none" w="med" len="med"/>
          </a:ln>
          <a:effectLst>
            <a:outerShdw blurRad="127000" dist="76199" dir="2700000" algn="ctr" rotWithShape="0">
              <a:schemeClr val="bg2">
                <a:alpha val="20999"/>
              </a:schemeClr>
            </a:outerShdw>
          </a:effectLst>
        </p:spPr>
        <p:txBody>
          <a:bodyPr lIns="28575" tIns="28575" rIns="28575" bIns="28575" anchor="ctr"/>
          <a:lstStyle/>
          <a:p>
            <a:pPr algn="ctr">
              <a:defRPr/>
            </a:pPr>
            <a:r>
              <a:rPr lang="en-US" sz="1500" b="1">
                <a:solidFill>
                  <a:srgbClr val="008000"/>
                </a:solidFill>
                <a:ea typeface="ＭＳ Ｐゴシック" charset="0"/>
                <a:cs typeface="Avenir Book"/>
                <a:sym typeface="Gill Sans Light" charset="0"/>
              </a:rPr>
              <a:t>Higher Achievement</a:t>
            </a:r>
          </a:p>
        </p:txBody>
      </p:sp>
      <p:sp>
        <p:nvSpPr>
          <p:cNvPr id="27" name="Line 15"/>
          <p:cNvSpPr>
            <a:spLocks noChangeShapeType="1"/>
          </p:cNvSpPr>
          <p:nvPr/>
        </p:nvSpPr>
        <p:spPr bwMode="auto">
          <a:xfrm rot="10800000" flipH="1">
            <a:off x="2738070" y="2370318"/>
            <a:ext cx="5233279" cy="1147653"/>
          </a:xfrm>
          <a:prstGeom prst="line">
            <a:avLst/>
          </a:prstGeom>
          <a:noFill/>
          <a:ln w="101600" cap="rnd">
            <a:solidFill>
              <a:srgbClr val="008000"/>
            </a:solidFill>
            <a:prstDash val="solid"/>
            <a:miter lim="800000"/>
            <a:headEnd type="none" w="med" len="med"/>
            <a:tailEnd type="stealth" w="med" len="med"/>
          </a:ln>
          <a:effectLst>
            <a:outerShdw blurRad="127000" dist="76199" dir="2700000" algn="ctr" rotWithShape="0">
              <a:schemeClr val="bg2">
                <a:alpha val="20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a:defRPr/>
            </a:pPr>
            <a:endParaRPr lang="en-US" sz="1350"/>
          </a:p>
        </p:txBody>
      </p:sp>
      <p:sp>
        <p:nvSpPr>
          <p:cNvPr id="29" name="Line 15"/>
          <p:cNvSpPr>
            <a:spLocks noChangeShapeType="1"/>
          </p:cNvSpPr>
          <p:nvPr/>
        </p:nvSpPr>
        <p:spPr bwMode="auto">
          <a:xfrm rot="10800000" flipH="1">
            <a:off x="4747064" y="2832944"/>
            <a:ext cx="1188427" cy="274109"/>
          </a:xfrm>
          <a:prstGeom prst="line">
            <a:avLst/>
          </a:prstGeom>
          <a:noFill/>
          <a:ln w="101600" cap="rnd">
            <a:solidFill>
              <a:srgbClr val="008000"/>
            </a:solidFill>
            <a:prstDash val="solid"/>
            <a:miter lim="800000"/>
            <a:headEnd type="none" w="med" len="med"/>
            <a:tailEnd type="stealth" w="med" len="med"/>
          </a:ln>
          <a:effectLst>
            <a:outerShdw blurRad="127000" dist="76199" dir="2700000" algn="ctr" rotWithShape="0">
              <a:schemeClr val="bg2">
                <a:alpha val="20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a:defRPr/>
            </a:pPr>
            <a:endParaRPr lang="en-US" sz="1350"/>
          </a:p>
        </p:txBody>
      </p:sp>
      <p:sp>
        <p:nvSpPr>
          <p:cNvPr id="89098" name="AutoShape 10"/>
          <p:cNvSpPr>
            <a:spLocks/>
          </p:cNvSpPr>
          <p:nvPr/>
        </p:nvSpPr>
        <p:spPr bwMode="auto">
          <a:xfrm>
            <a:off x="3462793" y="2781614"/>
            <a:ext cx="1274744" cy="585074"/>
          </a:xfrm>
          <a:prstGeom prst="roundRect">
            <a:avLst>
              <a:gd name="adj" fmla="val 36227"/>
            </a:avLst>
          </a:prstGeom>
          <a:solidFill>
            <a:srgbClr val="CCFFCC"/>
          </a:solidFill>
          <a:ln w="25400" cap="flat">
            <a:solidFill>
              <a:srgbClr val="4F81BD"/>
            </a:solidFill>
            <a:prstDash val="solid"/>
            <a:miter lim="800000"/>
            <a:headEnd type="none" w="med" len="med"/>
            <a:tailEnd type="none" w="med" len="med"/>
          </a:ln>
          <a:effectLst>
            <a:outerShdw blurRad="127000" dist="76199" dir="2700000" algn="ctr" rotWithShape="0">
              <a:schemeClr val="bg2">
                <a:alpha val="20999"/>
              </a:schemeClr>
            </a:outerShdw>
          </a:effectLst>
        </p:spPr>
        <p:txBody>
          <a:bodyPr lIns="28575" tIns="28575" rIns="28575" bIns="28575" anchor="ctr"/>
          <a:lstStyle/>
          <a:p>
            <a:pPr algn="ctr">
              <a:defRPr/>
            </a:pPr>
            <a:r>
              <a:rPr lang="en-US" sz="1500" b="1" dirty="0">
                <a:solidFill>
                  <a:srgbClr val="008000"/>
                </a:solidFill>
                <a:ea typeface="ＭＳ Ｐゴシック" charset="0"/>
                <a:cs typeface="Gill Sans" charset="0"/>
              </a:rPr>
              <a:t>Growth Mindset </a:t>
            </a:r>
          </a:p>
        </p:txBody>
      </p:sp>
      <p:sp>
        <p:nvSpPr>
          <p:cNvPr id="30" name="Line 15"/>
          <p:cNvSpPr>
            <a:spLocks noChangeShapeType="1"/>
          </p:cNvSpPr>
          <p:nvPr/>
        </p:nvSpPr>
        <p:spPr bwMode="auto">
          <a:xfrm rot="10800000" flipH="1">
            <a:off x="2902675" y="3294848"/>
            <a:ext cx="918434" cy="205553"/>
          </a:xfrm>
          <a:prstGeom prst="line">
            <a:avLst/>
          </a:prstGeom>
          <a:noFill/>
          <a:ln w="101600" cap="rnd">
            <a:solidFill>
              <a:srgbClr val="008000"/>
            </a:solidFill>
            <a:prstDash val="solid"/>
            <a:miter lim="800000"/>
            <a:headEnd type="none" w="med" len="med"/>
            <a:tailEnd type="stealth" w="med" len="med"/>
          </a:ln>
          <a:effectLst>
            <a:outerShdw blurRad="127000" dist="76199" dir="2700000" algn="ctr" rotWithShape="0">
              <a:schemeClr val="bg2">
                <a:alpha val="20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a:defRPr/>
            </a:pPr>
            <a:endParaRPr lang="en-US" sz="1350"/>
          </a:p>
        </p:txBody>
      </p:sp>
      <p:sp>
        <p:nvSpPr>
          <p:cNvPr id="89099" name="AutoShape 11"/>
          <p:cNvSpPr>
            <a:spLocks/>
          </p:cNvSpPr>
          <p:nvPr/>
        </p:nvSpPr>
        <p:spPr bwMode="auto">
          <a:xfrm>
            <a:off x="5906915" y="2390848"/>
            <a:ext cx="1346375" cy="584379"/>
          </a:xfrm>
          <a:prstGeom prst="roundRect">
            <a:avLst>
              <a:gd name="adj" fmla="val 39139"/>
            </a:avLst>
          </a:prstGeom>
          <a:solidFill>
            <a:srgbClr val="CCFFCC"/>
          </a:solidFill>
          <a:ln w="25400" cap="flat">
            <a:solidFill>
              <a:srgbClr val="4F81BD"/>
            </a:solidFill>
            <a:prstDash val="solid"/>
            <a:miter lim="800000"/>
            <a:headEnd type="none" w="med" len="med"/>
            <a:tailEnd type="none" w="med" len="med"/>
          </a:ln>
          <a:effectLst>
            <a:outerShdw blurRad="127000" dist="76199" dir="2700000" algn="ctr" rotWithShape="0">
              <a:schemeClr val="bg2">
                <a:alpha val="20999"/>
              </a:schemeClr>
            </a:outerShdw>
          </a:effectLst>
        </p:spPr>
        <p:txBody>
          <a:bodyPr lIns="28575" tIns="28575" rIns="28575" bIns="28575" anchor="ctr"/>
          <a:lstStyle/>
          <a:p>
            <a:pPr algn="ctr">
              <a:defRPr/>
            </a:pPr>
            <a:r>
              <a:rPr lang="en-US" sz="1500" b="1">
                <a:solidFill>
                  <a:srgbClr val="008000"/>
                </a:solidFill>
                <a:ea typeface="ＭＳ Ｐゴシック" charset="0"/>
                <a:cs typeface="Gill Sans" charset="0"/>
              </a:rPr>
              <a:t>Increased Effort</a:t>
            </a:r>
          </a:p>
        </p:txBody>
      </p:sp>
      <p:grpSp>
        <p:nvGrpSpPr>
          <p:cNvPr id="11" name="Group 10"/>
          <p:cNvGrpSpPr/>
          <p:nvPr/>
        </p:nvGrpSpPr>
        <p:grpSpPr>
          <a:xfrm>
            <a:off x="2701656" y="3490876"/>
            <a:ext cx="1038225" cy="695325"/>
            <a:chOff x="533400" y="3606800"/>
            <a:chExt cx="1384300" cy="927100"/>
          </a:xfrm>
          <a:solidFill>
            <a:schemeClr val="bg1">
              <a:lumMod val="75000"/>
            </a:schemeClr>
          </a:solidFill>
        </p:grpSpPr>
        <p:sp>
          <p:nvSpPr>
            <p:cNvPr id="4" name="Rounded Rectangle 3"/>
            <p:cNvSpPr/>
            <p:nvPr/>
          </p:nvSpPr>
          <p:spPr>
            <a:xfrm>
              <a:off x="533400" y="3606800"/>
              <a:ext cx="1384300" cy="927100"/>
            </a:xfrm>
            <a:prstGeom prst="roundRect">
              <a:avLst/>
            </a:prstGeom>
            <a:grpFill/>
            <a:ln w="285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sp>
          <p:nvSpPr>
            <p:cNvPr id="5" name="TextBox 4"/>
            <p:cNvSpPr txBox="1"/>
            <p:nvPr/>
          </p:nvSpPr>
          <p:spPr>
            <a:xfrm>
              <a:off x="533400" y="3770447"/>
              <a:ext cx="1326971" cy="677108"/>
            </a:xfrm>
            <a:prstGeom prst="rect">
              <a:avLst/>
            </a:prstGeom>
            <a:grpFill/>
            <a:ln>
              <a:noFill/>
            </a:ln>
          </p:spPr>
          <p:txBody>
            <a:bodyPr wrap="square" rtlCol="0">
              <a:spAutoFit/>
            </a:bodyPr>
            <a:lstStyle/>
            <a:p>
              <a:pPr algn="ctr"/>
              <a:r>
                <a:rPr lang="en-US" sz="1350" dirty="0"/>
                <a:t>Challenge or Failure</a:t>
              </a:r>
            </a:p>
          </p:txBody>
        </p:sp>
      </p:grpSp>
      <p:sp>
        <p:nvSpPr>
          <p:cNvPr id="32" name="Line 15"/>
          <p:cNvSpPr>
            <a:spLocks noChangeShapeType="1"/>
          </p:cNvSpPr>
          <p:nvPr/>
        </p:nvSpPr>
        <p:spPr bwMode="auto">
          <a:xfrm rot="10800000" flipH="1" flipV="1">
            <a:off x="4442140" y="4694325"/>
            <a:ext cx="1082239" cy="300076"/>
          </a:xfrm>
          <a:prstGeom prst="line">
            <a:avLst/>
          </a:prstGeom>
          <a:noFill/>
          <a:ln w="101600" cap="rnd">
            <a:solidFill>
              <a:srgbClr val="FF0000"/>
            </a:solidFill>
            <a:prstDash val="solid"/>
            <a:miter lim="800000"/>
            <a:headEnd type="none" w="med" len="med"/>
            <a:tailEnd type="stealth" w="med" len="med"/>
          </a:ln>
          <a:effectLst>
            <a:outerShdw blurRad="127000" dist="76199" dir="2700000" algn="ctr" rotWithShape="0">
              <a:schemeClr val="bg2">
                <a:alpha val="20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a:defRPr/>
            </a:pPr>
            <a:endParaRPr lang="en-US" sz="1350"/>
          </a:p>
        </p:txBody>
      </p:sp>
      <p:sp>
        <p:nvSpPr>
          <p:cNvPr id="14" name="AutoShape 4"/>
          <p:cNvSpPr>
            <a:spLocks/>
          </p:cNvSpPr>
          <p:nvPr/>
        </p:nvSpPr>
        <p:spPr bwMode="auto">
          <a:xfrm>
            <a:off x="3551583" y="4365515"/>
            <a:ext cx="1111588" cy="590546"/>
          </a:xfrm>
          <a:prstGeom prst="roundRect">
            <a:avLst>
              <a:gd name="adj" fmla="val 39139"/>
            </a:avLst>
          </a:prstGeom>
          <a:solidFill>
            <a:schemeClr val="tx2">
              <a:lumMod val="20000"/>
              <a:lumOff val="80000"/>
            </a:schemeClr>
          </a:solidFill>
          <a:ln w="25400" cap="flat">
            <a:solidFill>
              <a:srgbClr val="4F81BD"/>
            </a:solidFill>
            <a:prstDash val="solid"/>
            <a:miter lim="800000"/>
            <a:headEnd type="none" w="med" len="med"/>
            <a:tailEnd type="none" w="med" len="med"/>
          </a:ln>
          <a:effectLst>
            <a:outerShdw blurRad="127000" dist="76199" dir="2700000" algn="ctr" rotWithShape="0">
              <a:schemeClr val="bg2">
                <a:alpha val="20999"/>
              </a:schemeClr>
            </a:outerShdw>
          </a:effectLst>
        </p:spPr>
        <p:txBody>
          <a:bodyPr lIns="28575" tIns="28575" rIns="28575" bIns="28575" anchor="ctr"/>
          <a:lstStyle/>
          <a:p>
            <a:pPr algn="ctr">
              <a:defRPr/>
            </a:pPr>
            <a:r>
              <a:rPr lang="en-US" sz="1500" b="1">
                <a:solidFill>
                  <a:srgbClr val="FF0000"/>
                </a:solidFill>
                <a:ea typeface="ＭＳ Ｐゴシック" charset="0"/>
                <a:cs typeface="Gill Sans" charset="0"/>
              </a:rPr>
              <a:t>Fixed</a:t>
            </a:r>
            <a:r>
              <a:rPr lang="en-US" sz="1500" b="1">
                <a:solidFill>
                  <a:srgbClr val="FB120E"/>
                </a:solidFill>
                <a:ea typeface="ＭＳ Ｐゴシック" charset="0"/>
                <a:cs typeface="Gill Sans" charset="0"/>
              </a:rPr>
              <a:t> </a:t>
            </a:r>
          </a:p>
          <a:p>
            <a:pPr algn="ctr">
              <a:defRPr/>
            </a:pPr>
            <a:r>
              <a:rPr lang="en-US" sz="1500" b="1">
                <a:solidFill>
                  <a:srgbClr val="FB120E"/>
                </a:solidFill>
                <a:ea typeface="ＭＳ Ｐゴシック" charset="0"/>
                <a:cs typeface="Gill Sans" charset="0"/>
              </a:rPr>
              <a:t>Mindset</a:t>
            </a:r>
          </a:p>
        </p:txBody>
      </p:sp>
    </p:spTree>
    <p:extLst>
      <p:ext uri="{BB962C8B-B14F-4D97-AF65-F5344CB8AC3E}">
        <p14:creationId xmlns:p14="http://schemas.microsoft.com/office/powerpoint/2010/main" val="216867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0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31" grpId="0" animBg="1"/>
      <p:bldP spid="15" grpId="0" animBg="1"/>
      <p:bldP spid="20" grpId="0" animBg="1"/>
      <p:bldP spid="21" grpId="0" animBg="1"/>
      <p:bldP spid="89100" grpId="0" animBg="1"/>
      <p:bldP spid="27" grpId="0" animBg="1"/>
      <p:bldP spid="29" grpId="0" animBg="1"/>
      <p:bldP spid="89098" grpId="0" animBg="1"/>
      <p:bldP spid="30" grpId="0" animBg="1"/>
      <p:bldP spid="89099" grpId="0" animBg="1"/>
      <p:bldP spid="32"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UYEQFX5VDZ.jpg">
            <a:extLst>
              <a:ext uri="{FF2B5EF4-FFF2-40B4-BE49-F238E27FC236}">
                <a16:creationId xmlns:a16="http://schemas.microsoft.com/office/drawing/2014/main" xmlns="" id="{867AD9A1-320C-7344-B45C-14B1AB8C85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7" y="27820"/>
            <a:ext cx="12198350" cy="8132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a:extLst>
              <a:ext uri="{FF2B5EF4-FFF2-40B4-BE49-F238E27FC236}">
                <a16:creationId xmlns:a16="http://schemas.microsoft.com/office/drawing/2014/main" xmlns="" id="{73DAC4A0-01AF-1547-9A7F-6FFC8175DBF7}"/>
              </a:ext>
            </a:extLst>
          </p:cNvPr>
          <p:cNvSpPr>
            <a:spLocks noGrp="1" noChangeArrowheads="1"/>
          </p:cNvSpPr>
          <p:nvPr>
            <p:ph idx="1"/>
          </p:nvPr>
        </p:nvSpPr>
        <p:spPr>
          <a:xfrm>
            <a:off x="-3175" y="4645026"/>
            <a:ext cx="12183269" cy="793750"/>
          </a:xfrm>
        </p:spPr>
        <p:txBody>
          <a:bodyPr/>
          <a:lstStyle/>
          <a:p>
            <a:r>
              <a:rPr lang="en-US" altLang="en-US" sz="35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The psychology of self motivation</a:t>
            </a:r>
            <a:endParaRPr lang="en-US" altLang="en-US" sz="9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15364" name="Rectangle 4">
            <a:extLst>
              <a:ext uri="{FF2B5EF4-FFF2-40B4-BE49-F238E27FC236}">
                <a16:creationId xmlns:a16="http://schemas.microsoft.com/office/drawing/2014/main" xmlns="" id="{297E3186-0243-E042-AD00-398B0ABB9343}"/>
              </a:ext>
            </a:extLst>
          </p:cNvPr>
          <p:cNvSpPr>
            <a:spLocks/>
          </p:cNvSpPr>
          <p:nvPr/>
        </p:nvSpPr>
        <p:spPr bwMode="auto">
          <a:xfrm>
            <a:off x="3969" y="5464969"/>
            <a:ext cx="12183269"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en-US" altLang="en-US" sz="2750" b="1" dirty="0" err="1">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Interventie</a:t>
            </a:r>
            <a:r>
              <a:rPr lang="en-US" altLang="en-US" sz="2750" b="1" dirty="0">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 </a:t>
            </a:r>
            <a:r>
              <a:rPr lang="en-US" altLang="en-US" sz="2750" b="1" dirty="0" err="1">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gericht</a:t>
            </a:r>
            <a:r>
              <a:rPr lang="en-US" altLang="en-US" sz="2750" b="1" dirty="0">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 op </a:t>
            </a:r>
            <a:r>
              <a:rPr lang="en-US" altLang="en-US" sz="2750" b="1" dirty="0" err="1">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anders</a:t>
            </a:r>
            <a:r>
              <a:rPr lang="en-US" altLang="en-US" sz="2750" b="1" dirty="0">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 </a:t>
            </a:r>
            <a:r>
              <a:rPr lang="en-US" altLang="en-US" sz="2750" b="1" dirty="0" err="1">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interpreteren</a:t>
            </a:r>
            <a:r>
              <a:rPr lang="en-US" altLang="en-US" sz="2750" b="1" dirty="0">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 </a:t>
            </a:r>
            <a:r>
              <a:rPr lang="en-US" altLang="en-US" sz="2750" b="1" dirty="0" err="1">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en</a:t>
            </a:r>
            <a:r>
              <a:rPr lang="en-US" altLang="en-US" sz="2750" b="1" dirty="0">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 </a:t>
            </a:r>
            <a:r>
              <a:rPr lang="en-US" altLang="en-US" sz="2750" b="1" dirty="0" err="1">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reageren</a:t>
            </a:r>
            <a:r>
              <a:rPr lang="en-US" altLang="en-US" sz="2750" b="1" dirty="0">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 op </a:t>
            </a:r>
            <a:r>
              <a:rPr lang="en-US" altLang="en-US" sz="2750" b="1" dirty="0" err="1">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uitdagingen</a:t>
            </a:r>
            <a:r>
              <a:rPr lang="en-US" altLang="en-US" sz="2750" b="1" dirty="0">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a:t>
            </a:r>
            <a:r>
              <a:rPr lang="en-US" altLang="en-US" sz="2750" b="1" dirty="0" err="1">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falen</a:t>
            </a:r>
            <a:r>
              <a:rPr lang="en-US" altLang="en-US" sz="2750" b="1" dirty="0">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rPr>
              <a:t>.</a:t>
            </a:r>
            <a:endParaRPr lang="en-US" altLang="en-US" sz="900" b="1" dirty="0">
              <a:latin typeface="Helvetica Neue Condensed" panose="02000503000000020004" pitchFamily="2" charset="0"/>
              <a:ea typeface="Helvetica Neue Condensed" panose="02000503000000020004" pitchFamily="2" charset="0"/>
              <a:cs typeface="Helvetica Neue Condensed" panose="02000503000000020004" pitchFamily="2" charset="0"/>
              <a:sym typeface="Baskerville" panose="02020502070401020303" pitchFamily="18" charset="0"/>
            </a:endParaRPr>
          </a:p>
        </p:txBody>
      </p:sp>
      <p:pic>
        <p:nvPicPr>
          <p:cNvPr id="6" name="Afbeelding 3">
            <a:extLst>
              <a:ext uri="{FF2B5EF4-FFF2-40B4-BE49-F238E27FC236}">
                <a16:creationId xmlns:a16="http://schemas.microsoft.com/office/drawing/2014/main" xmlns="" id="{19122A7C-3BDE-0941-B0CE-88EDAA4469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476" y="692696"/>
            <a:ext cx="3456384" cy="3096967"/>
          </a:xfrm>
          <a:prstGeom prst="rect">
            <a:avLst/>
          </a:prstGeom>
        </p:spPr>
      </p:pic>
      <p:sp>
        <p:nvSpPr>
          <p:cNvPr id="2" name="TextBox 1">
            <a:extLst>
              <a:ext uri="{FF2B5EF4-FFF2-40B4-BE49-F238E27FC236}">
                <a16:creationId xmlns:a16="http://schemas.microsoft.com/office/drawing/2014/main" xmlns="" id="{9ADBF693-D772-6146-9EE7-C21C6179CD91}"/>
              </a:ext>
            </a:extLst>
          </p:cNvPr>
          <p:cNvSpPr txBox="1"/>
          <p:nvPr/>
        </p:nvSpPr>
        <p:spPr>
          <a:xfrm>
            <a:off x="5627948" y="836712"/>
            <a:ext cx="5854518" cy="2062103"/>
          </a:xfrm>
          <a:prstGeom prst="rect">
            <a:avLst/>
          </a:prstGeom>
          <a:noFill/>
        </p:spPr>
        <p:txBody>
          <a:bodyPr wrap="square" rtlCol="0">
            <a:spAutoFit/>
          </a:bodyPr>
          <a:lstStyle/>
          <a:p>
            <a:pPr algn="l"/>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Competence</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Can</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you</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do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it</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a:t>
            </a:r>
          </a:p>
          <a:p>
            <a:pPr algn="l"/>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Consequence</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 Is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it</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worth</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it</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a:t>
            </a:r>
          </a:p>
          <a:p>
            <a:pPr algn="l"/>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Choice</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What</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can</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I do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differently</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a:t>
            </a:r>
          </a:p>
          <a:p>
            <a:pPr algn="l"/>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Community – I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am</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not</a:t>
            </a:r>
            <a:r>
              <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nl-NL" sz="3200" b="1" dirty="0" err="1">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alone</a:t>
            </a:r>
            <a:endParaRPr lang="nl-NL" sz="3200" b="1" dirty="0">
              <a:highlight>
                <a:srgbClr val="000000"/>
              </a:highligh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 name="TextBox 2">
            <a:extLst>
              <a:ext uri="{FF2B5EF4-FFF2-40B4-BE49-F238E27FC236}">
                <a16:creationId xmlns:a16="http://schemas.microsoft.com/office/drawing/2014/main" xmlns="" id="{4F80D4F1-E4D0-B44B-BC8A-CA316449E62A}"/>
              </a:ext>
            </a:extLst>
          </p:cNvPr>
          <p:cNvSpPr txBox="1"/>
          <p:nvPr/>
        </p:nvSpPr>
        <p:spPr>
          <a:xfrm>
            <a:off x="1764653" y="3960520"/>
            <a:ext cx="3060340" cy="230832"/>
          </a:xfrm>
          <a:prstGeom prst="rect">
            <a:avLst/>
          </a:prstGeom>
          <a:noFill/>
        </p:spPr>
        <p:txBody>
          <a:bodyPr wrap="square" rtlCol="0">
            <a:spAutoFit/>
          </a:bodyPr>
          <a:lstStyle/>
          <a:p>
            <a:r>
              <a:rPr lang="nl-NL" sz="9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 Scott </a:t>
            </a:r>
            <a:r>
              <a:rPr lang="nl-NL" sz="900" b="1"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Geller</a:t>
            </a:r>
            <a:endParaRPr lang="nl-NL" sz="9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147073979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A56AE6-BE0E-4A86-B6C4-8274FC2092BD}"/>
              </a:ext>
            </a:extLst>
          </p:cNvPr>
          <p:cNvSpPr>
            <a:spLocks noGrp="1"/>
          </p:cNvSpPr>
          <p:nvPr>
            <p:ph type="title"/>
          </p:nvPr>
        </p:nvSpPr>
        <p:spPr>
          <a:xfrm>
            <a:off x="2332109" y="656692"/>
            <a:ext cx="7119497" cy="972108"/>
          </a:xfrm>
        </p:spPr>
        <p:txBody>
          <a:bodyPr>
            <a:normAutofit fontScale="90000"/>
          </a:bodyPr>
          <a:lstStyle/>
          <a:p>
            <a:pPr algn="ctr"/>
            <a:r>
              <a:rPr lang="nl-NL" dirty="0"/>
              <a:t/>
            </a:r>
            <a:br>
              <a:rPr lang="nl-NL" dirty="0"/>
            </a:br>
            <a:r>
              <a:rPr lang="nl-NL" dirty="0">
                <a:solidFill>
                  <a:srgbClr val="FFFF00"/>
                </a:solidFill>
              </a:rPr>
              <a:t/>
            </a:r>
            <a:br>
              <a:rPr lang="nl-NL" dirty="0">
                <a:solidFill>
                  <a:srgbClr val="FFFF00"/>
                </a:solidFill>
              </a:rPr>
            </a:br>
            <a:r>
              <a:rPr lang="nl-NL"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High Performance, Teacher Student </a:t>
            </a:r>
            <a:r>
              <a:rPr lang="nl-NL" b="1" dirty="0"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Relationships</a:t>
            </a:r>
            <a:endParaRPr lang="nl-NL"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pic>
        <p:nvPicPr>
          <p:cNvPr id="5" name="Content Placeholder 4" descr="A close up of text on a black background&#10;&#10;Description generated with high confidence">
            <a:extLst>
              <a:ext uri="{FF2B5EF4-FFF2-40B4-BE49-F238E27FC236}">
                <a16:creationId xmlns:a16="http://schemas.microsoft.com/office/drawing/2014/main" xmlns="" id="{C4164180-3FB2-468F-8DD8-3DAF0F80321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19936" y="2376188"/>
            <a:ext cx="4114685" cy="4004260"/>
          </a:xfrm>
        </p:spPr>
      </p:pic>
      <p:sp>
        <p:nvSpPr>
          <p:cNvPr id="6" name="TextBox 5">
            <a:extLst>
              <a:ext uri="{FF2B5EF4-FFF2-40B4-BE49-F238E27FC236}">
                <a16:creationId xmlns:a16="http://schemas.microsoft.com/office/drawing/2014/main" xmlns="" id="{94404AA4-C1B8-48F5-AE89-47851D2CFD67}"/>
              </a:ext>
            </a:extLst>
          </p:cNvPr>
          <p:cNvSpPr txBox="1"/>
          <p:nvPr/>
        </p:nvSpPr>
        <p:spPr>
          <a:xfrm>
            <a:off x="943992" y="2219630"/>
            <a:ext cx="3705092" cy="3993401"/>
          </a:xfrm>
          <a:prstGeom prst="rect">
            <a:avLst/>
          </a:prstGeom>
          <a:noFill/>
        </p:spPr>
        <p:txBody>
          <a:bodyPr wrap="square" rtlCol="0">
            <a:spAutoFit/>
          </a:bodyPr>
          <a:lstStyle/>
          <a:p>
            <a:endParaRPr lang="nl-NL" sz="1600" i="1" dirty="0"/>
          </a:p>
          <a:p>
            <a:endParaRPr lang="nl-NL" sz="1600" i="1" dirty="0"/>
          </a:p>
          <a:p>
            <a:r>
              <a:rPr lang="nl-NL" sz="1600" b="1" dirty="0" err="1">
                <a:latin typeface="Helvetica" pitchFamily="2" charset="0"/>
              </a:rPr>
              <a:t>Productive</a:t>
            </a:r>
            <a:r>
              <a:rPr lang="nl-NL" sz="1600" b="1" dirty="0">
                <a:latin typeface="Helvetica" pitchFamily="2" charset="0"/>
              </a:rPr>
              <a:t> Teacher Student </a:t>
            </a:r>
            <a:r>
              <a:rPr lang="nl-NL" sz="1600" b="1" dirty="0" err="1">
                <a:latin typeface="Helvetica" pitchFamily="2" charset="0"/>
              </a:rPr>
              <a:t>Relationships</a:t>
            </a:r>
            <a:r>
              <a:rPr lang="nl-NL" sz="1600" b="1" dirty="0">
                <a:latin typeface="Helvetica" pitchFamily="2" charset="0"/>
              </a:rPr>
              <a:t>: Element I:  </a:t>
            </a:r>
            <a:r>
              <a:rPr lang="nl-NL" sz="1600" b="1" dirty="0" err="1"/>
              <a:t>Genuine</a:t>
            </a:r>
            <a:r>
              <a:rPr lang="nl-NL" sz="1600" b="1" dirty="0"/>
              <a:t> Care</a:t>
            </a:r>
          </a:p>
          <a:p>
            <a:pPr marL="214313" indent="-214313">
              <a:buFont typeface="Wingdings" pitchFamily="2" charset="2"/>
              <a:buChar char="§"/>
            </a:pPr>
            <a:r>
              <a:rPr lang="nl-NL" sz="1600" dirty="0" err="1"/>
              <a:t>Warmth</a:t>
            </a:r>
            <a:endParaRPr lang="nl-NL" sz="1600" dirty="0"/>
          </a:p>
          <a:p>
            <a:pPr marL="214313" indent="-214313">
              <a:buFont typeface="Wingdings" pitchFamily="2" charset="2"/>
              <a:buChar char="§"/>
            </a:pPr>
            <a:r>
              <a:rPr lang="nl-NL" sz="1600" dirty="0" err="1"/>
              <a:t>Empathy</a:t>
            </a:r>
            <a:endParaRPr lang="nl-NL" sz="1600" dirty="0"/>
          </a:p>
          <a:p>
            <a:pPr marL="214313" indent="-214313">
              <a:buFont typeface="Wingdings" pitchFamily="2" charset="2"/>
              <a:buChar char="§"/>
            </a:pPr>
            <a:r>
              <a:rPr lang="nl-NL" sz="1600" dirty="0"/>
              <a:t>Time</a:t>
            </a:r>
          </a:p>
          <a:p>
            <a:pPr marL="214313" indent="-214313">
              <a:buFont typeface="Arial" panose="020B0604020202020204" pitchFamily="34" charset="0"/>
              <a:buChar char="•"/>
            </a:pPr>
            <a:endParaRPr lang="nl-NL" sz="1600" dirty="0"/>
          </a:p>
          <a:p>
            <a:r>
              <a:rPr lang="nl-NL" sz="1600" b="1" i="1" dirty="0" err="1"/>
              <a:t>Productive</a:t>
            </a:r>
            <a:r>
              <a:rPr lang="nl-NL" sz="1600" b="1" i="1" dirty="0"/>
              <a:t> Teacher Student </a:t>
            </a:r>
            <a:r>
              <a:rPr lang="nl-NL" sz="1600" b="1" i="1" dirty="0" err="1"/>
              <a:t>Relationships</a:t>
            </a:r>
            <a:r>
              <a:rPr lang="nl-NL" sz="1600" b="1" dirty="0"/>
              <a:t>: Element II</a:t>
            </a:r>
            <a:r>
              <a:rPr lang="nl-NL" sz="1600" dirty="0"/>
              <a:t>:  </a:t>
            </a:r>
            <a:r>
              <a:rPr lang="nl-NL" sz="1600" b="1" dirty="0" err="1"/>
              <a:t>Believe</a:t>
            </a:r>
            <a:r>
              <a:rPr lang="nl-NL" sz="1600" b="1" dirty="0"/>
              <a:t> </a:t>
            </a:r>
            <a:r>
              <a:rPr lang="nl-NL" sz="1600" b="1" dirty="0" err="1"/>
              <a:t>and</a:t>
            </a:r>
            <a:r>
              <a:rPr lang="nl-NL" sz="1600" b="1" dirty="0"/>
              <a:t> </a:t>
            </a:r>
            <a:r>
              <a:rPr lang="nl-NL" sz="1600" b="1" i="1" dirty="0"/>
              <a:t>Press</a:t>
            </a:r>
          </a:p>
          <a:p>
            <a:pPr marL="214313" indent="-214313">
              <a:buFont typeface="Wingdings" panose="05000000000000000000" pitchFamily="2" charset="2"/>
              <a:buChar char="§"/>
            </a:pPr>
            <a:r>
              <a:rPr lang="nl-NL" sz="1600" dirty="0" err="1"/>
              <a:t>Behave</a:t>
            </a:r>
            <a:r>
              <a:rPr lang="nl-NL" sz="1600" dirty="0"/>
              <a:t> well</a:t>
            </a:r>
          </a:p>
          <a:p>
            <a:pPr marL="214313" indent="-214313">
              <a:buFont typeface="Wingdings" panose="05000000000000000000" pitchFamily="2" charset="2"/>
              <a:buChar char="§"/>
            </a:pPr>
            <a:r>
              <a:rPr lang="nl-NL" sz="1600" dirty="0" err="1"/>
              <a:t>Work</a:t>
            </a:r>
            <a:r>
              <a:rPr lang="nl-NL" sz="1600" dirty="0"/>
              <a:t> hard</a:t>
            </a:r>
          </a:p>
          <a:p>
            <a:pPr marL="214313" indent="-214313">
              <a:buFont typeface="Wingdings" panose="05000000000000000000" pitchFamily="2" charset="2"/>
              <a:buChar char="§"/>
            </a:pPr>
            <a:r>
              <a:rPr lang="nl-NL" sz="1600" dirty="0"/>
              <a:t>Understand </a:t>
            </a:r>
            <a:r>
              <a:rPr lang="nl-NL" sz="1600" dirty="0" err="1"/>
              <a:t>material</a:t>
            </a:r>
            <a:endParaRPr lang="nl-NL" sz="1600" dirty="0"/>
          </a:p>
          <a:p>
            <a:pPr marL="214313" indent="-214313">
              <a:buFont typeface="Wingdings" panose="05000000000000000000" pitchFamily="2" charset="2"/>
              <a:buChar char="§"/>
            </a:pPr>
            <a:endParaRPr lang="nl-NL" sz="1350" dirty="0"/>
          </a:p>
        </p:txBody>
      </p:sp>
      <p:sp>
        <p:nvSpPr>
          <p:cNvPr id="3" name="TextBox 2">
            <a:extLst>
              <a:ext uri="{FF2B5EF4-FFF2-40B4-BE49-F238E27FC236}">
                <a16:creationId xmlns:a16="http://schemas.microsoft.com/office/drawing/2014/main" xmlns="" id="{23EBBD58-69F6-7C42-B51E-770A183D1C60}"/>
              </a:ext>
            </a:extLst>
          </p:cNvPr>
          <p:cNvSpPr txBox="1"/>
          <p:nvPr/>
        </p:nvSpPr>
        <p:spPr>
          <a:xfrm>
            <a:off x="5943296" y="6213031"/>
            <a:ext cx="2820473" cy="213585"/>
          </a:xfrm>
          <a:prstGeom prst="rect">
            <a:avLst/>
          </a:prstGeom>
          <a:noFill/>
        </p:spPr>
        <p:txBody>
          <a:bodyPr wrap="square" rtlCol="0">
            <a:spAutoFit/>
          </a:bodyPr>
          <a:lstStyle/>
          <a:p>
            <a:r>
              <a:rPr lang="nl-NL" sz="788" dirty="0"/>
              <a:t>Source: (Killian, </a:t>
            </a:r>
            <a:r>
              <a:rPr lang="nl-NL" sz="788" dirty="0" err="1"/>
              <a:t>nd</a:t>
            </a:r>
            <a:r>
              <a:rPr lang="nl-NL" sz="788" dirty="0"/>
              <a:t>)</a:t>
            </a:r>
          </a:p>
        </p:txBody>
      </p:sp>
    </p:spTree>
    <p:extLst>
      <p:ext uri="{BB962C8B-B14F-4D97-AF65-F5344CB8AC3E}">
        <p14:creationId xmlns:p14="http://schemas.microsoft.com/office/powerpoint/2010/main" val="18900645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A60CB2D5-71C0-8748-A764-9B0C45DB1B72}"/>
              </a:ext>
            </a:extLst>
          </p:cNvPr>
          <p:cNvGrpSpPr/>
          <p:nvPr/>
        </p:nvGrpSpPr>
        <p:grpSpPr>
          <a:xfrm>
            <a:off x="3827314" y="1371518"/>
            <a:ext cx="5720516" cy="4565663"/>
            <a:chOff x="2437093" y="498789"/>
            <a:chExt cx="7627354" cy="6087551"/>
          </a:xfrm>
        </p:grpSpPr>
        <p:sp>
          <p:nvSpPr>
            <p:cNvPr id="23" name="Text Box 6">
              <a:extLst>
                <a:ext uri="{FF2B5EF4-FFF2-40B4-BE49-F238E27FC236}">
                  <a16:creationId xmlns:a16="http://schemas.microsoft.com/office/drawing/2014/main" xmlns="" id="{C310ABA1-4FFA-A640-A688-045A36166EBE}"/>
                </a:ext>
              </a:extLst>
            </p:cNvPr>
            <p:cNvSpPr txBox="1"/>
            <p:nvPr/>
          </p:nvSpPr>
          <p:spPr>
            <a:xfrm rot="18896784">
              <a:off x="2354506" y="5040386"/>
              <a:ext cx="2405380" cy="51182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GB" sz="1050" b="1" dirty="0">
                  <a:latin typeface="Calibri" panose="020F0502020204030204" pitchFamily="34" charset="0"/>
                  <a:ea typeface="Calibri" panose="020F0502020204030204" pitchFamily="34" charset="0"/>
                  <a:cs typeface="Times New Roman" panose="02020603050405020304" pitchFamily="18" charset="0"/>
                </a:rPr>
                <a:t>Expectations &amp; Responsibility</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11F5BE9D-27C3-7E40-90A9-CFD789BCF5F2}"/>
                </a:ext>
              </a:extLst>
            </p:cNvPr>
            <p:cNvGrpSpPr/>
            <p:nvPr/>
          </p:nvGrpSpPr>
          <p:grpSpPr>
            <a:xfrm>
              <a:off x="2437093" y="4242140"/>
              <a:ext cx="7204969" cy="2242892"/>
              <a:chOff x="2437093" y="4242140"/>
              <a:chExt cx="7204969" cy="2242892"/>
            </a:xfrm>
          </p:grpSpPr>
          <p:cxnSp>
            <p:nvCxnSpPr>
              <p:cNvPr id="5" name="Straight Arrow Connector 4">
                <a:extLst>
                  <a:ext uri="{FF2B5EF4-FFF2-40B4-BE49-F238E27FC236}">
                    <a16:creationId xmlns:a16="http://schemas.microsoft.com/office/drawing/2014/main" xmlns="" id="{6F0BF796-68B1-D746-8A8E-01CAB9030456}"/>
                  </a:ext>
                </a:extLst>
              </p:cNvPr>
              <p:cNvCxnSpPr>
                <a:cxnSpLocks/>
              </p:cNvCxnSpPr>
              <p:nvPr/>
            </p:nvCxnSpPr>
            <p:spPr>
              <a:xfrm flipH="1">
                <a:off x="2437093" y="4263405"/>
                <a:ext cx="2240207" cy="2221627"/>
              </a:xfrm>
              <a:prstGeom prst="straightConnector1">
                <a:avLst/>
              </a:prstGeom>
              <a:ln>
                <a:solidFill>
                  <a:schemeClr val="tx1">
                    <a:lumMod val="95000"/>
                    <a:lumOff val="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1ACF7D56-B9CC-EF48-985C-6FE0DEE9C824}"/>
                  </a:ext>
                </a:extLst>
              </p:cNvPr>
              <p:cNvCxnSpPr>
                <a:cxnSpLocks/>
              </p:cNvCxnSpPr>
              <p:nvPr/>
            </p:nvCxnSpPr>
            <p:spPr>
              <a:xfrm>
                <a:off x="4691602" y="4242140"/>
                <a:ext cx="4950460" cy="0"/>
              </a:xfrm>
              <a:prstGeom prst="straightConnector1">
                <a:avLst/>
              </a:prstGeom>
              <a:ln w="15875">
                <a:solidFill>
                  <a:schemeClr val="tx1">
                    <a:lumMod val="95000"/>
                    <a:lumOff val="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9" name="Text Box 10">
              <a:extLst>
                <a:ext uri="{FF2B5EF4-FFF2-40B4-BE49-F238E27FC236}">
                  <a16:creationId xmlns:a16="http://schemas.microsoft.com/office/drawing/2014/main" xmlns="" id="{B02287DD-A595-1C4C-997E-22D28CF1DA6D}"/>
                </a:ext>
              </a:extLst>
            </p:cNvPr>
            <p:cNvSpPr txBox="1"/>
            <p:nvPr/>
          </p:nvSpPr>
          <p:spPr>
            <a:xfrm>
              <a:off x="5047666" y="4242139"/>
              <a:ext cx="833028" cy="554395"/>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825" b="1" dirty="0">
                  <a:latin typeface="Calibri" panose="020F0502020204030204" pitchFamily="34" charset="0"/>
                  <a:ea typeface="Calibri" panose="020F0502020204030204" pitchFamily="34" charset="0"/>
                  <a:cs typeface="Times New Roman" panose="02020603050405020304" pitchFamily="18" charset="0"/>
                </a:rPr>
                <a:t>Fixed mindset</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40">
              <a:extLst>
                <a:ext uri="{FF2B5EF4-FFF2-40B4-BE49-F238E27FC236}">
                  <a16:creationId xmlns:a16="http://schemas.microsoft.com/office/drawing/2014/main" xmlns="" id="{00B80DA6-681A-B645-8300-5DE131835738}"/>
                </a:ext>
              </a:extLst>
            </p:cNvPr>
            <p:cNvSpPr txBox="1"/>
            <p:nvPr/>
          </p:nvSpPr>
          <p:spPr>
            <a:xfrm>
              <a:off x="8063823" y="4216884"/>
              <a:ext cx="803910" cy="52070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825" b="1" dirty="0">
                  <a:latin typeface="Calibri" panose="020F0502020204030204" pitchFamily="34" charset="0"/>
                  <a:ea typeface="Calibri" panose="020F0502020204030204" pitchFamily="34" charset="0"/>
                  <a:cs typeface="Times New Roman" panose="02020603050405020304" pitchFamily="18" charset="0"/>
                </a:rPr>
                <a:t>Growth</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r>
                <a:rPr lang="en-US" sz="825" b="1" dirty="0">
                  <a:latin typeface="Calibri" panose="020F0502020204030204" pitchFamily="34" charset="0"/>
                  <a:ea typeface="Calibri" panose="020F0502020204030204" pitchFamily="34" charset="0"/>
                  <a:cs typeface="Times New Roman" panose="02020603050405020304" pitchFamily="18" charset="0"/>
                </a:rPr>
                <a:t>mindset</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10">
              <a:extLst>
                <a:ext uri="{FF2B5EF4-FFF2-40B4-BE49-F238E27FC236}">
                  <a16:creationId xmlns:a16="http://schemas.microsoft.com/office/drawing/2014/main" xmlns="" id="{9B8F184E-AC94-474C-8BED-7EF345898A76}"/>
                </a:ext>
              </a:extLst>
            </p:cNvPr>
            <p:cNvSpPr txBox="1"/>
            <p:nvPr/>
          </p:nvSpPr>
          <p:spPr>
            <a:xfrm>
              <a:off x="4354164" y="4477234"/>
              <a:ext cx="803910" cy="52070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825" b="1" dirty="0">
                  <a:latin typeface="Calibri" panose="020F0502020204030204" pitchFamily="34" charset="0"/>
                  <a:ea typeface="Calibri" panose="020F0502020204030204" pitchFamily="34" charset="0"/>
                  <a:cs typeface="Times New Roman" panose="02020603050405020304" pitchFamily="18" charset="0"/>
                </a:rPr>
                <a:t>No/ Low</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40">
              <a:extLst>
                <a:ext uri="{FF2B5EF4-FFF2-40B4-BE49-F238E27FC236}">
                  <a16:creationId xmlns:a16="http://schemas.microsoft.com/office/drawing/2014/main" xmlns="" id="{D05ABEE8-A4B3-2541-B023-2DED806681BE}"/>
                </a:ext>
              </a:extLst>
            </p:cNvPr>
            <p:cNvSpPr txBox="1"/>
            <p:nvPr/>
          </p:nvSpPr>
          <p:spPr>
            <a:xfrm>
              <a:off x="3155241" y="5815745"/>
              <a:ext cx="803910" cy="52070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825" b="1" dirty="0">
                  <a:latin typeface="Calibri" panose="020F0502020204030204" pitchFamily="34" charset="0"/>
                  <a:ea typeface="Calibri" panose="020F0502020204030204" pitchFamily="34" charset="0"/>
                  <a:cs typeface="Times New Roman" panose="02020603050405020304" pitchFamily="18" charset="0"/>
                </a:rPr>
                <a:t>Hi</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xmlns="" id="{945E4612-B74D-6E41-811F-AD789A3646CD}"/>
                </a:ext>
              </a:extLst>
            </p:cNvPr>
            <p:cNvCxnSpPr>
              <a:cxnSpLocks/>
            </p:cNvCxnSpPr>
            <p:nvPr/>
          </p:nvCxnSpPr>
          <p:spPr>
            <a:xfrm>
              <a:off x="4699508" y="4264347"/>
              <a:ext cx="2372624" cy="2316377"/>
            </a:xfrm>
            <a:prstGeom prst="straightConnector1">
              <a:avLst/>
            </a:prstGeom>
            <a:ln w="15875">
              <a:solidFill>
                <a:schemeClr val="tx1">
                  <a:lumMod val="95000"/>
                  <a:lumOff val="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 Box 7">
              <a:extLst>
                <a:ext uri="{FF2B5EF4-FFF2-40B4-BE49-F238E27FC236}">
                  <a16:creationId xmlns:a16="http://schemas.microsoft.com/office/drawing/2014/main" xmlns="" id="{6093AF2A-4C9E-934A-BAD3-C65D6EF1DD6C}"/>
                </a:ext>
              </a:extLst>
            </p:cNvPr>
            <p:cNvSpPr txBox="1"/>
            <p:nvPr/>
          </p:nvSpPr>
          <p:spPr>
            <a:xfrm>
              <a:off x="6245478" y="3892582"/>
              <a:ext cx="1145540" cy="52070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975" b="1" dirty="0">
                  <a:latin typeface="Calibri" panose="020F0502020204030204" pitchFamily="34" charset="0"/>
                  <a:ea typeface="Calibri" panose="020F0502020204030204" pitchFamily="34" charset="0"/>
                  <a:cs typeface="Times New Roman" panose="02020603050405020304" pitchFamily="18" charset="0"/>
                </a:rPr>
                <a:t>Relationship</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xmlns="" id="{5FEA531B-CD96-4A4C-90B9-91D56BD966C1}"/>
                </a:ext>
              </a:extLst>
            </p:cNvPr>
            <p:cNvCxnSpPr>
              <a:cxnSpLocks/>
            </p:cNvCxnSpPr>
            <p:nvPr/>
          </p:nvCxnSpPr>
          <p:spPr>
            <a:xfrm flipH="1" flipV="1">
              <a:off x="4666573" y="498789"/>
              <a:ext cx="24439" cy="3753041"/>
            </a:xfrm>
            <a:prstGeom prst="straightConnector1">
              <a:avLst/>
            </a:prstGeom>
            <a:ln w="15875">
              <a:solidFill>
                <a:schemeClr val="tx1">
                  <a:lumMod val="95000"/>
                  <a:lumOff val="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ext Box 8">
              <a:extLst>
                <a:ext uri="{FF2B5EF4-FFF2-40B4-BE49-F238E27FC236}">
                  <a16:creationId xmlns:a16="http://schemas.microsoft.com/office/drawing/2014/main" xmlns="" id="{561EDF8F-EDBD-3E42-9C59-F325E6E56A7B}"/>
                </a:ext>
              </a:extLst>
            </p:cNvPr>
            <p:cNvSpPr txBox="1"/>
            <p:nvPr/>
          </p:nvSpPr>
          <p:spPr>
            <a:xfrm rot="16200000">
              <a:off x="3974375" y="2793139"/>
              <a:ext cx="1356360" cy="52070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050" b="1" dirty="0">
                  <a:latin typeface="Calibri" panose="020F0502020204030204" pitchFamily="34" charset="0"/>
                  <a:ea typeface="Calibri" panose="020F0502020204030204" pitchFamily="34" charset="0"/>
                  <a:cs typeface="Times New Roman" panose="02020603050405020304" pitchFamily="18" charset="0"/>
                </a:rPr>
                <a:t>Will to succeed</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Cube 21">
              <a:extLst>
                <a:ext uri="{FF2B5EF4-FFF2-40B4-BE49-F238E27FC236}">
                  <a16:creationId xmlns:a16="http://schemas.microsoft.com/office/drawing/2014/main" xmlns="" id="{CCEE5E3C-3377-AB42-A6ED-B598A47507AC}"/>
                </a:ext>
              </a:extLst>
            </p:cNvPr>
            <p:cNvSpPr/>
            <p:nvPr/>
          </p:nvSpPr>
          <p:spPr>
            <a:xfrm>
              <a:off x="3143666" y="1249453"/>
              <a:ext cx="4599797" cy="4517562"/>
            </a:xfrm>
            <a:prstGeom prst="cube">
              <a:avLst>
                <a:gd name="adj" fmla="val 33613"/>
              </a:avLst>
            </a:prstGeom>
            <a:solidFill>
              <a:schemeClr val="tx1">
                <a:alpha val="65098"/>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dirty="0">
                <a:solidFill>
                  <a:schemeClr val="tx1"/>
                </a:solidFill>
              </a:endParaRPr>
            </a:p>
          </p:txBody>
        </p:sp>
        <p:sp>
          <p:nvSpPr>
            <p:cNvPr id="2" name="Oval 1">
              <a:extLst>
                <a:ext uri="{FF2B5EF4-FFF2-40B4-BE49-F238E27FC236}">
                  <a16:creationId xmlns:a16="http://schemas.microsoft.com/office/drawing/2014/main" xmlns="" id="{04777D8A-1ABC-AC42-9EC4-37432EEC377E}"/>
                </a:ext>
              </a:extLst>
            </p:cNvPr>
            <p:cNvSpPr>
              <a:spLocks noChangeAspect="1"/>
            </p:cNvSpPr>
            <p:nvPr/>
          </p:nvSpPr>
          <p:spPr>
            <a:xfrm>
              <a:off x="5749098" y="2470106"/>
              <a:ext cx="824691" cy="778161"/>
            </a:xfrm>
            <a:prstGeom prst="ellipse">
              <a:avLst/>
            </a:prstGeom>
            <a:solidFill>
              <a:srgbClr val="FF0000">
                <a:alpha val="95000"/>
              </a:srgbClr>
            </a:solidFill>
            <a:ln>
              <a:noFill/>
            </a:ln>
            <a:effectLst>
              <a:innerShdw blurRad="406400" dist="101600" dir="2880000">
                <a:prstClr val="black">
                  <a:alpha val="88000"/>
                </a:prstClr>
              </a:innerShdw>
              <a:softEdge rad="0"/>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cxnSp>
          <p:nvCxnSpPr>
            <p:cNvPr id="4" name="Straight Connector 3">
              <a:extLst>
                <a:ext uri="{FF2B5EF4-FFF2-40B4-BE49-F238E27FC236}">
                  <a16:creationId xmlns:a16="http://schemas.microsoft.com/office/drawing/2014/main" xmlns="" id="{1B7F79A9-8E28-E84A-9EA0-3A44978A0DA4}"/>
                </a:ext>
              </a:extLst>
            </p:cNvPr>
            <p:cNvCxnSpPr>
              <a:cxnSpLocks/>
            </p:cNvCxnSpPr>
            <p:nvPr/>
          </p:nvCxnSpPr>
          <p:spPr>
            <a:xfrm flipV="1">
              <a:off x="6551270" y="2178637"/>
              <a:ext cx="2257064" cy="559546"/>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 Box 7">
              <a:extLst>
                <a:ext uri="{FF2B5EF4-FFF2-40B4-BE49-F238E27FC236}">
                  <a16:creationId xmlns:a16="http://schemas.microsoft.com/office/drawing/2014/main" xmlns="" id="{B5E389F4-C220-704E-BA23-BF7744C111F4}"/>
                </a:ext>
              </a:extLst>
            </p:cNvPr>
            <p:cNvSpPr txBox="1"/>
            <p:nvPr/>
          </p:nvSpPr>
          <p:spPr>
            <a:xfrm>
              <a:off x="8635540" y="1854224"/>
              <a:ext cx="1428907" cy="46828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5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Success</a:t>
              </a:r>
              <a:endParaRPr lang="en-US" sz="15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7">
              <a:extLst>
                <a:ext uri="{FF2B5EF4-FFF2-40B4-BE49-F238E27FC236}">
                  <a16:creationId xmlns:a16="http://schemas.microsoft.com/office/drawing/2014/main" xmlns="" id="{1CC600E7-BD47-1C4A-9F2E-495533F51613}"/>
                </a:ext>
              </a:extLst>
            </p:cNvPr>
            <p:cNvSpPr txBox="1"/>
            <p:nvPr/>
          </p:nvSpPr>
          <p:spPr>
            <a:xfrm>
              <a:off x="6978160" y="6118060"/>
              <a:ext cx="1723504" cy="46828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200" b="1" i="1" dirty="0">
                  <a:latin typeface="Calibri" panose="020F0502020204030204" pitchFamily="34" charset="0"/>
                  <a:ea typeface="Calibri" panose="020F0502020204030204" pitchFamily="34" charset="0"/>
                  <a:cs typeface="Times New Roman" panose="02020603050405020304" pitchFamily="18" charset="0"/>
                </a:rPr>
                <a:t>Self motivation</a:t>
              </a:r>
              <a:endParaRPr lang="en-US" sz="1200" i="1"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26" name="Text Box 7">
            <a:extLst>
              <a:ext uri="{FF2B5EF4-FFF2-40B4-BE49-F238E27FC236}">
                <a16:creationId xmlns:a16="http://schemas.microsoft.com/office/drawing/2014/main" xmlns="" id="{77621F44-2735-CB4B-96CA-D73A90F4CD06}"/>
              </a:ext>
            </a:extLst>
          </p:cNvPr>
          <p:cNvSpPr txBox="1"/>
          <p:nvPr/>
        </p:nvSpPr>
        <p:spPr>
          <a:xfrm>
            <a:off x="9056703" y="3319255"/>
            <a:ext cx="1241445" cy="652694"/>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500" b="1" u="sng" dirty="0">
                <a:latin typeface="Calibri" panose="020F0502020204030204" pitchFamily="34" charset="0"/>
                <a:ea typeface="Calibri" panose="020F0502020204030204" pitchFamily="34" charset="0"/>
                <a:cs typeface="Times New Roman" panose="02020603050405020304" pitchFamily="18" charset="0"/>
              </a:rPr>
              <a:t>Relationship</a:t>
            </a:r>
          </a:p>
          <a:p>
            <a:pPr marL="214313" indent="-214313">
              <a:buFont typeface="Arial" panose="020B0604020202020204" pitchFamily="34" charset="0"/>
              <a:buChar char="•"/>
            </a:pPr>
            <a:r>
              <a:rPr lang="en-US" sz="1350" b="1" dirty="0">
                <a:latin typeface="Calibri" panose="020F0502020204030204" pitchFamily="34" charset="0"/>
                <a:ea typeface="Calibri" panose="020F0502020204030204" pitchFamily="34" charset="0"/>
                <a:cs typeface="Times New Roman" panose="02020603050405020304" pitchFamily="18" charset="0"/>
              </a:rPr>
              <a:t>Language </a:t>
            </a:r>
          </a:p>
          <a:p>
            <a:pPr marL="214313" indent="-214313">
              <a:buFont typeface="Arial" panose="020B0604020202020204" pitchFamily="34" charset="0"/>
              <a:buChar char="•"/>
            </a:pPr>
            <a:r>
              <a:rPr lang="en-US" sz="1350" b="1" dirty="0">
                <a:latin typeface="Calibri" panose="020F0502020204030204" pitchFamily="34" charset="0"/>
                <a:ea typeface="Calibri" panose="020F0502020204030204" pitchFamily="34" charset="0"/>
                <a:cs typeface="Times New Roman" panose="02020603050405020304" pitchFamily="18" charset="0"/>
              </a:rPr>
              <a:t>Feedback</a:t>
            </a: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7">
            <a:extLst>
              <a:ext uri="{FF2B5EF4-FFF2-40B4-BE49-F238E27FC236}">
                <a16:creationId xmlns:a16="http://schemas.microsoft.com/office/drawing/2014/main" xmlns="" id="{F36A07FC-E263-874C-9ED9-12965B0A5772}"/>
              </a:ext>
            </a:extLst>
          </p:cNvPr>
          <p:cNvSpPr txBox="1"/>
          <p:nvPr/>
        </p:nvSpPr>
        <p:spPr>
          <a:xfrm>
            <a:off x="1649383" y="4221744"/>
            <a:ext cx="2486714" cy="652694"/>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500" b="1" u="sng" dirty="0">
                <a:latin typeface="Calibri" panose="020F0502020204030204" pitchFamily="34" charset="0"/>
                <a:ea typeface="Calibri" panose="020F0502020204030204" pitchFamily="34" charset="0"/>
                <a:cs typeface="Times New Roman" panose="02020603050405020304" pitchFamily="18" charset="0"/>
              </a:rPr>
              <a:t>Expectation &amp; Responsibility</a:t>
            </a:r>
          </a:p>
          <a:p>
            <a:pPr marL="214313" indent="-214313">
              <a:buFont typeface="Arial" panose="020B0604020202020204" pitchFamily="34" charset="0"/>
              <a:buChar char="•"/>
            </a:pPr>
            <a:r>
              <a:rPr lang="en-US" sz="1350" b="1" dirty="0">
                <a:latin typeface="Calibri" panose="020F0502020204030204" pitchFamily="34" charset="0"/>
                <a:ea typeface="Calibri" panose="020F0502020204030204" pitchFamily="34" charset="0"/>
                <a:cs typeface="Times New Roman" panose="02020603050405020304" pitchFamily="18" charset="0"/>
              </a:rPr>
              <a:t>Language </a:t>
            </a:r>
          </a:p>
          <a:p>
            <a:pPr marL="214313" indent="-214313">
              <a:buFont typeface="Arial" panose="020B0604020202020204" pitchFamily="34" charset="0"/>
              <a:buChar char="•"/>
            </a:pPr>
            <a:r>
              <a:rPr lang="en-US" sz="1350" b="1" dirty="0">
                <a:latin typeface="Calibri" panose="020F0502020204030204" pitchFamily="34" charset="0"/>
                <a:ea typeface="Calibri" panose="020F0502020204030204" pitchFamily="34" charset="0"/>
                <a:cs typeface="Times New Roman" panose="02020603050405020304" pitchFamily="18" charset="0"/>
              </a:rPr>
              <a:t>Feedback</a:t>
            </a: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7">
            <a:extLst>
              <a:ext uri="{FF2B5EF4-FFF2-40B4-BE49-F238E27FC236}">
                <a16:creationId xmlns:a16="http://schemas.microsoft.com/office/drawing/2014/main" xmlns="" id="{4879678C-B39B-D340-B8D6-D42985D06E05}"/>
              </a:ext>
            </a:extLst>
          </p:cNvPr>
          <p:cNvSpPr txBox="1"/>
          <p:nvPr/>
        </p:nvSpPr>
        <p:spPr>
          <a:xfrm>
            <a:off x="1966711" y="1931622"/>
            <a:ext cx="2366864" cy="1276597"/>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500" u="sng" dirty="0">
                <a:ea typeface="Calibri" panose="020F0502020204030204" pitchFamily="34" charset="0"/>
                <a:cs typeface="Times New Roman" panose="02020603050405020304" pitchFamily="18" charset="0"/>
              </a:rPr>
              <a:t>Will to succeed </a:t>
            </a:r>
          </a:p>
          <a:p>
            <a:pPr marL="214313" indent="-214313">
              <a:buFont typeface="Arial" panose="020B0604020202020204" pitchFamily="34" charset="0"/>
              <a:buChar char="•"/>
            </a:pPr>
            <a:r>
              <a:rPr lang="en-US" sz="1350" dirty="0">
                <a:ea typeface="Calibri" panose="020F0502020204030204" pitchFamily="34" charset="0"/>
                <a:cs typeface="Times New Roman" panose="02020603050405020304" pitchFamily="18" charset="0"/>
              </a:rPr>
              <a:t>Competency</a:t>
            </a:r>
          </a:p>
          <a:p>
            <a:pPr marL="214313" indent="-214313">
              <a:buFont typeface="Arial" panose="020B0604020202020204" pitchFamily="34" charset="0"/>
              <a:buChar char="•"/>
            </a:pPr>
            <a:r>
              <a:rPr lang="en-US" sz="1350" dirty="0">
                <a:ea typeface="Calibri" panose="020F0502020204030204" pitchFamily="34" charset="0"/>
                <a:cs typeface="Times New Roman" panose="02020603050405020304" pitchFamily="18" charset="0"/>
              </a:rPr>
              <a:t>Consequence</a:t>
            </a:r>
          </a:p>
          <a:p>
            <a:pPr marL="214313" indent="-214313">
              <a:buFont typeface="Arial" panose="020B0604020202020204" pitchFamily="34" charset="0"/>
              <a:buChar char="•"/>
            </a:pPr>
            <a:r>
              <a:rPr lang="en-US" sz="1350" dirty="0">
                <a:ea typeface="Calibri" panose="020F0502020204030204" pitchFamily="34" charset="0"/>
                <a:cs typeface="Times New Roman" panose="02020603050405020304" pitchFamily="18" charset="0"/>
              </a:rPr>
              <a:t>Choice</a:t>
            </a:r>
          </a:p>
          <a:p>
            <a:pPr marL="214313" indent="-214313">
              <a:buFont typeface="Arial" panose="020B0604020202020204" pitchFamily="34" charset="0"/>
              <a:buChar char="•"/>
            </a:pPr>
            <a:r>
              <a:rPr lang="en-US" sz="1350" dirty="0">
                <a:ea typeface="Calibri" panose="020F0502020204030204" pitchFamily="34" charset="0"/>
                <a:cs typeface="Times New Roman" panose="02020603050405020304" pitchFamily="18" charset="0"/>
              </a:rPr>
              <a:t>Community (Gellers 4 C’s)</a:t>
            </a:r>
          </a:p>
        </p:txBody>
      </p:sp>
      <p:sp>
        <p:nvSpPr>
          <p:cNvPr id="30" name="TextBox 29">
            <a:extLst>
              <a:ext uri="{FF2B5EF4-FFF2-40B4-BE49-F238E27FC236}">
                <a16:creationId xmlns:a16="http://schemas.microsoft.com/office/drawing/2014/main" xmlns="" id="{7CF709FE-0471-B44C-84D0-15E03DA2C449}"/>
              </a:ext>
            </a:extLst>
          </p:cNvPr>
          <p:cNvSpPr txBox="1"/>
          <p:nvPr/>
        </p:nvSpPr>
        <p:spPr>
          <a:xfrm>
            <a:off x="5497877" y="950006"/>
            <a:ext cx="6126563" cy="584775"/>
          </a:xfrm>
          <a:prstGeom prst="rect">
            <a:avLst/>
          </a:prstGeom>
          <a:noFill/>
        </p:spPr>
        <p:txBody>
          <a:bodyPr wrap="square" rtlCol="0">
            <a:spAutoFit/>
          </a:bodyPr>
          <a:lstStyle/>
          <a:p>
            <a:r>
              <a:rPr lang="en-US" sz="3200" b="1" i="1" dirty="0">
                <a:latin typeface="Helvetica Neue" panose="02000503000000020004" pitchFamily="2" charset="0"/>
                <a:ea typeface="Helvetica Neue" panose="02000503000000020004" pitchFamily="2" charset="0"/>
                <a:cs typeface="Helvetica Neue" panose="02000503000000020004" pitchFamily="2" charset="0"/>
              </a:rPr>
              <a:t>Tough Love: Teaching Model</a:t>
            </a:r>
          </a:p>
        </p:txBody>
      </p:sp>
      <p:sp>
        <p:nvSpPr>
          <p:cNvPr id="3" name="TextBox 2">
            <a:extLst>
              <a:ext uri="{FF2B5EF4-FFF2-40B4-BE49-F238E27FC236}">
                <a16:creationId xmlns:a16="http://schemas.microsoft.com/office/drawing/2014/main" xmlns="" id="{ED0E8329-D7E4-FF4D-8A76-193B323B947A}"/>
              </a:ext>
            </a:extLst>
          </p:cNvPr>
          <p:cNvSpPr txBox="1"/>
          <p:nvPr/>
        </p:nvSpPr>
        <p:spPr>
          <a:xfrm>
            <a:off x="2113972" y="903615"/>
            <a:ext cx="6182153" cy="230832"/>
          </a:xfrm>
          <a:prstGeom prst="rect">
            <a:avLst/>
          </a:prstGeom>
          <a:noFill/>
        </p:spPr>
        <p:txBody>
          <a:bodyPr wrap="square" rtlCol="0">
            <a:spAutoFit/>
          </a:bodyPr>
          <a:lstStyle/>
          <a:p>
            <a:endParaRPr lang="nl-NL" sz="9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14" name="TextBox 13">
            <a:extLst>
              <a:ext uri="{FF2B5EF4-FFF2-40B4-BE49-F238E27FC236}">
                <a16:creationId xmlns:a16="http://schemas.microsoft.com/office/drawing/2014/main" xmlns="" id="{261AD08F-6552-A840-BC52-00BDC0D9A616}"/>
              </a:ext>
            </a:extLst>
          </p:cNvPr>
          <p:cNvSpPr txBox="1"/>
          <p:nvPr/>
        </p:nvSpPr>
        <p:spPr>
          <a:xfrm>
            <a:off x="8296125" y="6031149"/>
            <a:ext cx="1406154" cy="338554"/>
          </a:xfrm>
          <a:prstGeom prst="rect">
            <a:avLst/>
          </a:prstGeom>
          <a:noFill/>
        </p:spPr>
        <p:txBody>
          <a:bodyPr wrap="none" rtlCol="0">
            <a:spAutoFit/>
          </a:bodyPr>
          <a:lstStyle/>
          <a:p>
            <a:r>
              <a:rPr lang="nl-NL" sz="1600" dirty="0"/>
              <a:t>(Molina, 2013)</a:t>
            </a:r>
          </a:p>
        </p:txBody>
      </p:sp>
    </p:spTree>
    <p:extLst>
      <p:ext uri="{BB962C8B-B14F-4D97-AF65-F5344CB8AC3E}">
        <p14:creationId xmlns:p14="http://schemas.microsoft.com/office/powerpoint/2010/main" val="3892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3" name="Picture 2">
            <a:extLst>
              <a:ext uri="{FF2B5EF4-FFF2-40B4-BE49-F238E27FC236}">
                <a16:creationId xmlns:a16="http://schemas.microsoft.com/office/drawing/2014/main" xmlns="" id="{70CEAB82-3AA0-504F-8C3C-936D7D801FDA}"/>
              </a:ext>
            </a:extLst>
          </p:cNvPr>
          <p:cNvPicPr>
            <a:picLocks noChangeAspect="1"/>
          </p:cNvPicPr>
          <p:nvPr/>
        </p:nvPicPr>
        <p:blipFill>
          <a:blip r:embed="rId3"/>
          <a:stretch>
            <a:fillRect/>
          </a:stretch>
        </p:blipFill>
        <p:spPr>
          <a:xfrm>
            <a:off x="3175000" y="1530350"/>
            <a:ext cx="5842000" cy="3797300"/>
          </a:xfrm>
          <a:prstGeom prst="rect">
            <a:avLst/>
          </a:prstGeom>
        </p:spPr>
      </p:pic>
      <p:grpSp>
        <p:nvGrpSpPr>
          <p:cNvPr id="106" name="Google Shape;106;p19"/>
          <p:cNvGrpSpPr/>
          <p:nvPr/>
        </p:nvGrpSpPr>
        <p:grpSpPr>
          <a:xfrm>
            <a:off x="1258064" y="1129802"/>
            <a:ext cx="1797319" cy="1797320"/>
            <a:chOff x="6643075" y="3664250"/>
            <a:chExt cx="407950" cy="407975"/>
          </a:xfrm>
        </p:grpSpPr>
        <p:sp>
          <p:nvSpPr>
            <p:cNvPr id="107" name="Google Shape;107;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defRPr/>
              </a:pPr>
              <a:endParaRPr sz="1867" kern="0">
                <a:solidFill>
                  <a:srgbClr val="000000"/>
                </a:solidFill>
                <a:latin typeface="Arial"/>
                <a:cs typeface="Arial"/>
                <a:sym typeface="Arial"/>
              </a:endParaRPr>
            </a:p>
          </p:txBody>
        </p:sp>
        <p:sp>
          <p:nvSpPr>
            <p:cNvPr id="108" name="Google Shape;108;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defRPr/>
              </a:pPr>
              <a:endParaRPr sz="1867" kern="0">
                <a:solidFill>
                  <a:srgbClr val="000000"/>
                </a:solidFill>
                <a:latin typeface="Arial"/>
                <a:cs typeface="Arial"/>
                <a:sym typeface="Arial"/>
              </a:endParaRPr>
            </a:p>
          </p:txBody>
        </p:sp>
      </p:grpSp>
      <p:grpSp>
        <p:nvGrpSpPr>
          <p:cNvPr id="109" name="Google Shape;109;p19"/>
          <p:cNvGrpSpPr/>
          <p:nvPr/>
        </p:nvGrpSpPr>
        <p:grpSpPr>
          <a:xfrm rot="-587485">
            <a:off x="1152620" y="3161065"/>
            <a:ext cx="738950" cy="738908"/>
            <a:chOff x="576250" y="4319400"/>
            <a:chExt cx="442075" cy="442050"/>
          </a:xfrm>
        </p:grpSpPr>
        <p:sp>
          <p:nvSpPr>
            <p:cNvPr id="110" name="Google Shape;110;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defRPr/>
              </a:pPr>
              <a:endParaRPr sz="1867" kern="0">
                <a:solidFill>
                  <a:srgbClr val="000000"/>
                </a:solidFill>
                <a:latin typeface="Arial"/>
                <a:cs typeface="Arial"/>
                <a:sym typeface="Arial"/>
              </a:endParaRPr>
            </a:p>
          </p:txBody>
        </p:sp>
        <p:sp>
          <p:nvSpPr>
            <p:cNvPr id="111" name="Google Shape;111;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defRPr/>
              </a:pPr>
              <a:endParaRPr sz="1867" kern="0">
                <a:solidFill>
                  <a:srgbClr val="000000"/>
                </a:solidFill>
                <a:latin typeface="Arial"/>
                <a:cs typeface="Arial"/>
                <a:sym typeface="Arial"/>
              </a:endParaRPr>
            </a:p>
          </p:txBody>
        </p:sp>
        <p:sp>
          <p:nvSpPr>
            <p:cNvPr id="112" name="Google Shape;112;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defRPr/>
              </a:pPr>
              <a:endParaRPr sz="1867" kern="0">
                <a:solidFill>
                  <a:srgbClr val="000000"/>
                </a:solidFill>
                <a:latin typeface="Arial"/>
                <a:cs typeface="Arial"/>
                <a:sym typeface="Arial"/>
              </a:endParaRPr>
            </a:p>
          </p:txBody>
        </p:sp>
        <p:sp>
          <p:nvSpPr>
            <p:cNvPr id="113" name="Google Shape;113;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defRPr/>
              </a:pPr>
              <a:endParaRPr sz="1867" kern="0">
                <a:solidFill>
                  <a:srgbClr val="000000"/>
                </a:solidFill>
                <a:latin typeface="Arial"/>
                <a:cs typeface="Arial"/>
                <a:sym typeface="Arial"/>
              </a:endParaRPr>
            </a:p>
          </p:txBody>
        </p:sp>
      </p:grpSp>
      <p:sp>
        <p:nvSpPr>
          <p:cNvPr id="114" name="Google Shape;114;p19"/>
          <p:cNvSpPr/>
          <p:nvPr/>
        </p:nvSpPr>
        <p:spPr>
          <a:xfrm>
            <a:off x="828088" y="1544730"/>
            <a:ext cx="280930" cy="26824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defRPr/>
            </a:pPr>
            <a:endParaRPr sz="1867" kern="0">
              <a:solidFill>
                <a:srgbClr val="000000"/>
              </a:solidFill>
              <a:latin typeface="Arial"/>
              <a:cs typeface="Arial"/>
              <a:sym typeface="Arial"/>
            </a:endParaRPr>
          </a:p>
        </p:txBody>
      </p:sp>
      <p:sp>
        <p:nvSpPr>
          <p:cNvPr id="115" name="Google Shape;115;p19"/>
          <p:cNvSpPr/>
          <p:nvPr/>
        </p:nvSpPr>
        <p:spPr>
          <a:xfrm rot="2697418">
            <a:off x="2679384" y="2918041"/>
            <a:ext cx="426444" cy="40718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defRPr/>
            </a:pPr>
            <a:endParaRPr sz="1867" kern="0">
              <a:solidFill>
                <a:srgbClr val="000000"/>
              </a:solidFill>
              <a:latin typeface="Arial"/>
              <a:cs typeface="Arial"/>
              <a:sym typeface="Arial"/>
            </a:endParaRPr>
          </a:p>
        </p:txBody>
      </p:sp>
      <p:sp>
        <p:nvSpPr>
          <p:cNvPr id="116" name="Google Shape;116;p19"/>
          <p:cNvSpPr/>
          <p:nvPr/>
        </p:nvSpPr>
        <p:spPr>
          <a:xfrm>
            <a:off x="3016751" y="2685578"/>
            <a:ext cx="170792" cy="16317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defRPr/>
            </a:pPr>
            <a:endParaRPr sz="1867" kern="0">
              <a:solidFill>
                <a:srgbClr val="000000"/>
              </a:solidFill>
              <a:latin typeface="Arial"/>
              <a:cs typeface="Arial"/>
              <a:sym typeface="Arial"/>
            </a:endParaRPr>
          </a:p>
        </p:txBody>
      </p:sp>
      <p:sp>
        <p:nvSpPr>
          <p:cNvPr id="117" name="Google Shape;117;p19"/>
          <p:cNvSpPr/>
          <p:nvPr/>
        </p:nvSpPr>
        <p:spPr>
          <a:xfrm rot="1279858">
            <a:off x="633449" y="2353837"/>
            <a:ext cx="170762" cy="16317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215">
              <a:buClr>
                <a:srgbClr val="000000"/>
              </a:buClr>
              <a:defRPr/>
            </a:pPr>
            <a:endParaRPr sz="1867" kern="0">
              <a:solidFill>
                <a:srgbClr val="000000"/>
              </a:solidFill>
              <a:latin typeface="Arial"/>
              <a:cs typeface="Arial"/>
              <a:sym typeface="Arial"/>
            </a:endParaRPr>
          </a:p>
        </p:txBody>
      </p:sp>
      <p:sp>
        <p:nvSpPr>
          <p:cNvPr id="118" name="Google Shape;118;p19"/>
          <p:cNvSpPr txBox="1">
            <a:spLocks noGrp="1"/>
          </p:cNvSpPr>
          <p:nvPr>
            <p:ph type="sldNum" idx="12"/>
          </p:nvPr>
        </p:nvSpPr>
        <p:spPr>
          <a:xfrm>
            <a:off x="609600" y="6231534"/>
            <a:ext cx="731600" cy="326800"/>
          </a:xfrm>
          <a:prstGeom prst="rect">
            <a:avLst/>
          </a:prstGeom>
        </p:spPr>
        <p:txBody>
          <a:bodyPr spcFirstLastPara="1" vert="horz" wrap="square" lIns="121900" tIns="121900" rIns="121900" bIns="121900" rtlCol="0" anchor="ctr" anchorCtr="0">
            <a:noAutofit/>
          </a:bodyPr>
          <a:lstStyle/>
          <a:p>
            <a:pPr algn="l" defTabSz="1219215">
              <a:buClr>
                <a:srgbClr val="000000"/>
              </a:buClr>
              <a:defRPr/>
            </a:pPr>
            <a:fld id="{00000000-1234-1234-1234-123412341234}" type="slidenum">
              <a:rPr lang="en" sz="1334" b="1" kern="0">
                <a:solidFill>
                  <a:srgbClr val="FFFFFF"/>
                </a:solidFill>
                <a:latin typeface="Twentieth Century"/>
                <a:sym typeface="Twentieth Century"/>
              </a:rPr>
              <a:pPr algn="l" defTabSz="1219215">
                <a:buClr>
                  <a:srgbClr val="000000"/>
                </a:buClr>
                <a:defRPr/>
              </a:pPr>
              <a:t>74</a:t>
            </a:fld>
            <a:endParaRPr sz="1334" b="1" kern="0">
              <a:solidFill>
                <a:srgbClr val="FFFFFF"/>
              </a:solidFill>
              <a:latin typeface="Twentieth Century"/>
              <a:sym typeface="Twentieth Century"/>
            </a:endParaRPr>
          </a:p>
        </p:txBody>
      </p:sp>
      <p:sp>
        <p:nvSpPr>
          <p:cNvPr id="8" name="TextBox 7">
            <a:extLst>
              <a:ext uri="{FF2B5EF4-FFF2-40B4-BE49-F238E27FC236}">
                <a16:creationId xmlns:a16="http://schemas.microsoft.com/office/drawing/2014/main" xmlns="" id="{4E06BDA0-D056-904D-9E40-566A3E7B9684}"/>
              </a:ext>
            </a:extLst>
          </p:cNvPr>
          <p:cNvSpPr txBox="1"/>
          <p:nvPr/>
        </p:nvSpPr>
        <p:spPr>
          <a:xfrm>
            <a:off x="828039" y="1129802"/>
            <a:ext cx="3971817" cy="369332"/>
          </a:xfrm>
          <a:prstGeom prst="rect">
            <a:avLst/>
          </a:prstGeom>
          <a:noFill/>
        </p:spPr>
        <p:txBody>
          <a:bodyPr wrap="square" rtlCol="0">
            <a:spAutoFit/>
          </a:bodyPr>
          <a:lstStyle/>
          <a:p>
            <a:pPr algn="l"/>
            <a:endParaRPr lang="nl-NL" sz="900" dirty="0"/>
          </a:p>
          <a:p>
            <a:pPr algn="l"/>
            <a:endParaRPr lang="nl-NL" sz="900" dirty="0"/>
          </a:p>
        </p:txBody>
      </p:sp>
      <p:graphicFrame>
        <p:nvGraphicFramePr>
          <p:cNvPr id="12" name="Diagram 11">
            <a:extLst>
              <a:ext uri="{FF2B5EF4-FFF2-40B4-BE49-F238E27FC236}">
                <a16:creationId xmlns:a16="http://schemas.microsoft.com/office/drawing/2014/main" xmlns="" id="{FC3D3D85-F45D-794D-B52D-B4371E257653}"/>
              </a:ext>
            </a:extLst>
          </p:cNvPr>
          <p:cNvGraphicFramePr/>
          <p:nvPr>
            <p:extLst/>
          </p:nvPr>
        </p:nvGraphicFramePr>
        <p:xfrm>
          <a:off x="206085" y="748797"/>
          <a:ext cx="6285959" cy="54827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xmlns="" id="{0FFE9020-16C2-1147-A292-2B2BE06696DC}"/>
              </a:ext>
            </a:extLst>
          </p:cNvPr>
          <p:cNvSpPr txBox="1"/>
          <p:nvPr/>
        </p:nvSpPr>
        <p:spPr>
          <a:xfrm>
            <a:off x="761892" y="5592726"/>
            <a:ext cx="184731" cy="230832"/>
          </a:xfrm>
          <a:prstGeom prst="rect">
            <a:avLst/>
          </a:prstGeom>
          <a:noFill/>
        </p:spPr>
        <p:txBody>
          <a:bodyPr wrap="none" rtlCol="0">
            <a:spAutoFit/>
          </a:bodyPr>
          <a:lstStyle/>
          <a:p>
            <a:endParaRPr lang="nl-NL" sz="900" dirty="0"/>
          </a:p>
        </p:txBody>
      </p:sp>
      <p:cxnSp>
        <p:nvCxnSpPr>
          <p:cNvPr id="15" name="Straight Arrow Connector 14">
            <a:extLst>
              <a:ext uri="{FF2B5EF4-FFF2-40B4-BE49-F238E27FC236}">
                <a16:creationId xmlns:a16="http://schemas.microsoft.com/office/drawing/2014/main" xmlns="" id="{52C61EE5-E5FA-924A-A62B-8D1B50F3B665}"/>
              </a:ext>
            </a:extLst>
          </p:cNvPr>
          <p:cNvCxnSpPr>
            <a:cxnSpLocks/>
          </p:cNvCxnSpPr>
          <p:nvPr/>
        </p:nvCxnSpPr>
        <p:spPr>
          <a:xfrm flipH="1">
            <a:off x="4964390" y="1544730"/>
            <a:ext cx="3363859" cy="13412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9" name="Oval 18">
            <a:extLst>
              <a:ext uri="{FF2B5EF4-FFF2-40B4-BE49-F238E27FC236}">
                <a16:creationId xmlns:a16="http://schemas.microsoft.com/office/drawing/2014/main" xmlns="" id="{27960702-5CF4-6E44-9484-40B5AB03EB21}"/>
              </a:ext>
            </a:extLst>
          </p:cNvPr>
          <p:cNvSpPr/>
          <p:nvPr/>
        </p:nvSpPr>
        <p:spPr>
          <a:xfrm>
            <a:off x="8398524" y="523732"/>
            <a:ext cx="3443705" cy="259785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TOUGH LOVE</a:t>
            </a:r>
          </a:p>
        </p:txBody>
      </p:sp>
      <p:cxnSp>
        <p:nvCxnSpPr>
          <p:cNvPr id="26" name="Straight Arrow Connector 25">
            <a:extLst>
              <a:ext uri="{FF2B5EF4-FFF2-40B4-BE49-F238E27FC236}">
                <a16:creationId xmlns:a16="http://schemas.microsoft.com/office/drawing/2014/main" xmlns="" id="{B9846DEB-5FA5-BC49-ABB4-CEA82E9C5912}"/>
              </a:ext>
            </a:extLst>
          </p:cNvPr>
          <p:cNvCxnSpPr>
            <a:cxnSpLocks/>
          </p:cNvCxnSpPr>
          <p:nvPr/>
        </p:nvCxnSpPr>
        <p:spPr>
          <a:xfrm flipH="1">
            <a:off x="3139861" y="1795027"/>
            <a:ext cx="5223525" cy="113209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a:extLst>
              <a:ext uri="{FF2B5EF4-FFF2-40B4-BE49-F238E27FC236}">
                <a16:creationId xmlns:a16="http://schemas.microsoft.com/office/drawing/2014/main" xmlns="" id="{C753BAA0-3970-7F49-8F7A-DE119400D3F1}"/>
              </a:ext>
            </a:extLst>
          </p:cNvPr>
          <p:cNvCxnSpPr/>
          <p:nvPr/>
        </p:nvCxnSpPr>
        <p:spPr>
          <a:xfrm flipH="1">
            <a:off x="5919103" y="2328368"/>
            <a:ext cx="2476414" cy="69405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35359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EDA8139-F7A8-7F4A-A921-4098FFFC05CB}"/>
              </a:ext>
            </a:extLst>
          </p:cNvPr>
          <p:cNvPicPr>
            <a:picLocks noChangeAspect="1"/>
          </p:cNvPicPr>
          <p:nvPr/>
        </p:nvPicPr>
        <p:blipFill rotWithShape="1">
          <a:blip r:embed="rId2"/>
          <a:srcRect b="34402"/>
          <a:stretch/>
        </p:blipFill>
        <p:spPr>
          <a:xfrm>
            <a:off x="20" y="10"/>
            <a:ext cx="12191980" cy="6857990"/>
          </a:xfrm>
          <a:prstGeom prst="rect">
            <a:avLst/>
          </a:prstGeom>
        </p:spPr>
      </p:pic>
    </p:spTree>
    <p:extLst>
      <p:ext uri="{BB962C8B-B14F-4D97-AF65-F5344CB8AC3E}">
        <p14:creationId xmlns:p14="http://schemas.microsoft.com/office/powerpoint/2010/main" val="2336587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77000">
              <a:schemeClr val="accent2"/>
            </a:gs>
            <a:gs pos="100000">
              <a:srgbClr val="EFBA25"/>
            </a:gs>
          </a:gsLst>
          <a:path path="circle">
            <a:fillToRect l="100000" b="100000"/>
          </a:path>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xmlns="" id="{2E6C120B-8068-4C3D-B296-A5151C82032F}"/>
              </a:ext>
            </a:extLst>
          </p:cNvPr>
          <p:cNvSpPr txBox="1"/>
          <p:nvPr/>
        </p:nvSpPr>
        <p:spPr>
          <a:xfrm>
            <a:off x="3235569" y="1547446"/>
            <a:ext cx="5060071"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
            <a:br>
              <a:rPr kumimoji="0" lang="en-US" sz="6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endParaRPr kumimoji="0" lang="en-US" sz="6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35562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754AD8D-8432-4F5D-B8A4-16D142360DA0}"/>
              </a:ext>
            </a:extLst>
          </p:cNvPr>
          <p:cNvSpPr>
            <a:spLocks noGrp="1"/>
          </p:cNvSpPr>
          <p:nvPr>
            <p:ph type="title"/>
          </p:nvPr>
        </p:nvSpPr>
        <p:spPr/>
        <p:txBody>
          <a:bodyPr>
            <a:normAutofit/>
          </a:bodyPr>
          <a:lstStyle/>
          <a:p>
            <a:r>
              <a:rPr lang="en-US" b="1" dirty="0">
                <a:solidFill>
                  <a:srgbClr val="FF0000"/>
                </a:solidFill>
                <a:latin typeface="Century Gothic" panose="020B0502020202020204" pitchFamily="34" charset="0"/>
              </a:rPr>
              <a:t>KWP Specials</a:t>
            </a:r>
            <a:endParaRPr lang="nl-NL" b="1" dirty="0">
              <a:solidFill>
                <a:srgbClr val="FF0000"/>
              </a:solidFill>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E6B89991-DBB5-424E-AFBD-DE71B084B854}"/>
              </a:ext>
            </a:extLst>
          </p:cNvPr>
          <p:cNvSpPr>
            <a:spLocks noGrp="1"/>
          </p:cNvSpPr>
          <p:nvPr>
            <p:ph idx="1"/>
          </p:nvPr>
        </p:nvSpPr>
        <p:spPr>
          <a:xfrm>
            <a:off x="923827" y="1819372"/>
            <a:ext cx="10614581" cy="4760537"/>
          </a:xfrm>
        </p:spPr>
        <p:txBody>
          <a:bodyPr>
            <a:normAutofit fontScale="92500" lnSpcReduction="20000"/>
          </a:bodyPr>
          <a:lstStyle/>
          <a:p>
            <a:pPr marL="0" indent="0">
              <a:buNone/>
            </a:pPr>
            <a:r>
              <a:rPr lang="en-US" sz="3000" b="1" dirty="0">
                <a:solidFill>
                  <a:schemeClr val="accent2"/>
                </a:solidFill>
                <a:latin typeface="Century Gothic" panose="020B0502020202020204" pitchFamily="34" charset="0"/>
              </a:rPr>
              <a:t>Special #2 – 1 oktober 2018</a:t>
            </a:r>
            <a:r>
              <a:rPr lang="en-US" sz="3000" b="1" dirty="0">
                <a:solidFill>
                  <a:srgbClr val="FFC000"/>
                </a:solidFill>
                <a:latin typeface="Century Gothic" panose="020B0502020202020204" pitchFamily="34" charset="0"/>
              </a:rPr>
              <a:t/>
            </a:r>
            <a:br>
              <a:rPr lang="en-US" sz="3000" b="1" dirty="0">
                <a:solidFill>
                  <a:srgbClr val="FFC000"/>
                </a:solidFill>
                <a:latin typeface="Century Gothic" panose="020B0502020202020204" pitchFamily="34" charset="0"/>
              </a:rPr>
            </a:br>
            <a:r>
              <a:rPr lang="en-US" sz="3000" b="1" dirty="0">
                <a:latin typeface="Century Gothic" panose="020B0502020202020204" pitchFamily="34" charset="0"/>
              </a:rPr>
              <a:t>Vergroten van kansenongelijkheid in po en vo </a:t>
            </a:r>
          </a:p>
          <a:p>
            <a:pPr marL="0" indent="0">
              <a:buNone/>
            </a:pPr>
            <a:endParaRPr lang="en-US" sz="3000" dirty="0">
              <a:solidFill>
                <a:schemeClr val="accent2"/>
              </a:solidFill>
              <a:latin typeface="Century Gothic" panose="020B0502020202020204" pitchFamily="34" charset="0"/>
            </a:endParaRPr>
          </a:p>
          <a:p>
            <a:pPr marL="0" indent="0">
              <a:buNone/>
            </a:pPr>
            <a:r>
              <a:rPr lang="en-US" sz="3000" b="1" dirty="0">
                <a:solidFill>
                  <a:schemeClr val="accent2"/>
                </a:solidFill>
                <a:latin typeface="Century Gothic" panose="020B0502020202020204" pitchFamily="34" charset="0"/>
              </a:rPr>
              <a:t>Special #3 – begin november 2018</a:t>
            </a:r>
          </a:p>
          <a:p>
            <a:pPr marL="0" indent="0">
              <a:buNone/>
            </a:pPr>
            <a:r>
              <a:rPr lang="en-US" sz="3000" b="1" dirty="0">
                <a:latin typeface="Century Gothic" panose="020B0502020202020204" pitchFamily="34" charset="0"/>
              </a:rPr>
              <a:t>Digitale geletterdheid</a:t>
            </a:r>
          </a:p>
          <a:p>
            <a:pPr marL="0" indent="0">
              <a:buNone/>
            </a:pPr>
            <a:endParaRPr lang="en-US" sz="3000" dirty="0">
              <a:latin typeface="Century Gothic" panose="020B0502020202020204" pitchFamily="34" charset="0"/>
            </a:endParaRPr>
          </a:p>
          <a:p>
            <a:pPr marL="0" indent="0">
              <a:buNone/>
            </a:pPr>
            <a:r>
              <a:rPr lang="en-US" sz="3000" b="1" dirty="0">
                <a:solidFill>
                  <a:schemeClr val="accent2"/>
                </a:solidFill>
                <a:latin typeface="Century Gothic" panose="020B0502020202020204" pitchFamily="34" charset="0"/>
              </a:rPr>
              <a:t>Special #4 – 28 november 2018</a:t>
            </a:r>
          </a:p>
          <a:p>
            <a:pPr marL="0" indent="0">
              <a:buNone/>
            </a:pPr>
            <a:r>
              <a:rPr lang="en-US" sz="3000" b="1" dirty="0">
                <a:latin typeface="Century Gothic" panose="020B0502020202020204" pitchFamily="34" charset="0"/>
              </a:rPr>
              <a:t>Loopbanen</a:t>
            </a:r>
          </a:p>
          <a:p>
            <a:pPr marL="0" indent="0">
              <a:buNone/>
            </a:pPr>
            <a:endParaRPr lang="en-US" sz="3000" b="1" dirty="0">
              <a:latin typeface="Century Gothic" panose="020B0502020202020204" pitchFamily="34" charset="0"/>
            </a:endParaRPr>
          </a:p>
          <a:p>
            <a:pPr marL="0" indent="0">
              <a:buNone/>
            </a:pPr>
            <a:r>
              <a:rPr lang="en-US" sz="3000" b="1" dirty="0">
                <a:solidFill>
                  <a:srgbClr val="FF0000"/>
                </a:solidFill>
                <a:latin typeface="Century Gothic" panose="020B0502020202020204" pitchFamily="34" charset="0"/>
              </a:rPr>
              <a:t>Aanmelden via:</a:t>
            </a:r>
          </a:p>
          <a:p>
            <a:pPr marL="0" indent="0">
              <a:buNone/>
            </a:pPr>
            <a:r>
              <a:rPr lang="en-US" sz="3000" b="1" dirty="0">
                <a:solidFill>
                  <a:srgbClr val="FF0000"/>
                </a:solidFill>
                <a:latin typeface="Century Gothic" panose="020B0502020202020204" pitchFamily="34" charset="0"/>
              </a:rPr>
              <a:t>https://www.risbo.org/kwpspecials2018/</a:t>
            </a:r>
          </a:p>
          <a:p>
            <a:pPr marL="0" indent="0">
              <a:buNone/>
            </a:pPr>
            <a:endParaRPr lang="en-US" sz="3000" b="1" dirty="0">
              <a:latin typeface="Century Gothic" panose="020B0502020202020204" pitchFamily="34" charset="0"/>
            </a:endParaRPr>
          </a:p>
          <a:p>
            <a:pPr marL="0" indent="0">
              <a:buNone/>
            </a:pPr>
            <a:endParaRPr lang="en-US" sz="3000" dirty="0">
              <a:latin typeface="Century Gothic" panose="020B0502020202020204" pitchFamily="34" charset="0"/>
            </a:endParaRPr>
          </a:p>
          <a:p>
            <a:pPr marL="0" indent="0">
              <a:buNone/>
            </a:pPr>
            <a:endParaRPr lang="en-US" sz="3000" dirty="0">
              <a:latin typeface="Century Gothic" panose="020B0502020202020204" pitchFamily="34" charset="0"/>
            </a:endParaRPr>
          </a:p>
          <a:p>
            <a:pPr marL="0" indent="0">
              <a:buNone/>
            </a:pPr>
            <a:endParaRPr lang="nl-NL" sz="3000" dirty="0">
              <a:latin typeface="Century Gothic" panose="020B0502020202020204" pitchFamily="34" charset="0"/>
            </a:endParaRPr>
          </a:p>
        </p:txBody>
      </p:sp>
    </p:spTree>
    <p:extLst>
      <p:ext uri="{BB962C8B-B14F-4D97-AF65-F5344CB8AC3E}">
        <p14:creationId xmlns:p14="http://schemas.microsoft.com/office/powerpoint/2010/main" val="32357331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77000">
              <a:schemeClr val="accent2"/>
            </a:gs>
            <a:gs pos="100000">
              <a:srgbClr val="EFBA25"/>
            </a:gs>
          </a:gsLst>
          <a:path path="circle">
            <a:fillToRect l="100000" b="100000"/>
          </a:path>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xmlns="" id="{2E6C120B-8068-4C3D-B296-A5151C82032F}"/>
              </a:ext>
            </a:extLst>
          </p:cNvPr>
          <p:cNvSpPr txBox="1"/>
          <p:nvPr/>
        </p:nvSpPr>
        <p:spPr>
          <a:xfrm>
            <a:off x="3896360" y="1706880"/>
            <a:ext cx="4399280" cy="4401205"/>
          </a:xfrm>
          <a:prstGeom prst="rect">
            <a:avLst/>
          </a:prstGeom>
          <a:noFill/>
        </p:spPr>
        <p:txBody>
          <a:bodyPr wrap="square" rtlCol="0">
            <a:spAutoFit/>
          </a:bodyPr>
          <a:lstStyle/>
          <a:p>
            <a:pPr algn="ctr"/>
            <a:r>
              <a:rPr lang="en-US" sz="6300" b="1" dirty="0">
                <a:solidFill>
                  <a:schemeClr val="bg1"/>
                </a:solidFill>
                <a:latin typeface="Century Gothic" panose="020B0502020202020204" pitchFamily="34" charset="0"/>
              </a:rPr>
              <a:t>BORREL</a:t>
            </a:r>
          </a:p>
          <a:p>
            <a:pPr algn="ctr"/>
            <a:r>
              <a:rPr lang="en-US" sz="3000" b="1" dirty="0">
                <a:solidFill>
                  <a:schemeClr val="bg1"/>
                </a:solidFill>
                <a:latin typeface="Century Gothic" panose="020B0502020202020204" pitchFamily="34" charset="0"/>
              </a:rPr>
              <a:t>16.00 – 17.00  </a:t>
            </a:r>
            <a:endParaRPr lang="nl-NL" sz="3000" b="1" dirty="0">
              <a:solidFill>
                <a:schemeClr val="bg1"/>
              </a:solidFill>
              <a:latin typeface="Century Gothic" panose="020B0502020202020204" pitchFamily="34" charset="0"/>
            </a:endParaRPr>
          </a:p>
          <a:p>
            <a:pPr algn="ctr"/>
            <a:r>
              <a:rPr lang="en-US" sz="6300" b="1" dirty="0">
                <a:solidFill>
                  <a:schemeClr val="bg1"/>
                </a:solidFill>
                <a:latin typeface="Century Gothic" panose="020B0502020202020204" pitchFamily="34" charset="0"/>
              </a:rPr>
              <a:t/>
            </a:r>
            <a:br>
              <a:rPr lang="en-US" sz="6300" b="1" dirty="0">
                <a:solidFill>
                  <a:schemeClr val="bg1"/>
                </a:solidFill>
                <a:latin typeface="Century Gothic" panose="020B0502020202020204" pitchFamily="34" charset="0"/>
              </a:rPr>
            </a:br>
            <a:r>
              <a:rPr lang="en-US" sz="2000" b="1" dirty="0">
                <a:solidFill>
                  <a:schemeClr val="bg1"/>
                </a:solidFill>
                <a:latin typeface="Century Gothic" panose="020B0502020202020204" pitchFamily="34" charset="0"/>
              </a:rPr>
              <a:t>HAPJES EN DRANK IN DE FOYER</a:t>
            </a:r>
          </a:p>
          <a:p>
            <a:pPr algn="ctr"/>
            <a:r>
              <a:rPr lang="en-US" sz="2000" b="1" dirty="0">
                <a:solidFill>
                  <a:schemeClr val="bg1"/>
                </a:solidFill>
                <a:latin typeface="Century Gothic" panose="020B0502020202020204" pitchFamily="34" charset="0"/>
              </a:rPr>
              <a:t/>
            </a:r>
            <a:br>
              <a:rPr lang="en-US" sz="2000" b="1" dirty="0">
                <a:solidFill>
                  <a:schemeClr val="bg1"/>
                </a:solidFill>
                <a:latin typeface="Century Gothic" panose="020B0502020202020204" pitchFamily="34" charset="0"/>
              </a:rPr>
            </a:br>
            <a:r>
              <a:rPr lang="en-US" sz="2000" b="1" dirty="0">
                <a:solidFill>
                  <a:schemeClr val="bg1"/>
                </a:solidFill>
                <a:latin typeface="Century Gothic" panose="020B0502020202020204" pitchFamily="34" charset="0"/>
              </a:rPr>
              <a:t/>
            </a:r>
            <a:br>
              <a:rPr lang="en-US" sz="2000" b="1" dirty="0">
                <a:solidFill>
                  <a:schemeClr val="bg1"/>
                </a:solidFill>
                <a:latin typeface="Century Gothic" panose="020B0502020202020204" pitchFamily="34" charset="0"/>
              </a:rPr>
            </a:br>
            <a:r>
              <a:rPr lang="en-US" sz="2000" b="1" dirty="0">
                <a:solidFill>
                  <a:schemeClr val="bg1"/>
                </a:solidFill>
                <a:latin typeface="Century Gothic" panose="020B0502020202020204" pitchFamily="34" charset="0"/>
              </a:rPr>
              <a:t>BEDANKT EN WEL THUIS!</a:t>
            </a:r>
            <a:endParaRPr lang="en-US" sz="6300" b="1" dirty="0">
              <a:solidFill>
                <a:schemeClr val="bg1"/>
              </a:solidFill>
              <a:latin typeface="Century Gothic" panose="020B0502020202020204" pitchFamily="34" charset="0"/>
            </a:endParaRPr>
          </a:p>
          <a:p>
            <a:endParaRPr lang="en-US" sz="4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53540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31700C1-FD0B-4076-AFE7-E13EC8B602EB}"/>
              </a:ext>
            </a:extLst>
          </p:cNvPr>
          <p:cNvSpPr>
            <a:spLocks noGrp="1"/>
          </p:cNvSpPr>
          <p:nvPr>
            <p:ph type="title"/>
          </p:nvPr>
        </p:nvSpPr>
        <p:spPr/>
        <p:txBody>
          <a:bodyPr>
            <a:normAutofit fontScale="90000"/>
          </a:bodyPr>
          <a:lstStyle/>
          <a:p>
            <a:r>
              <a:rPr lang="nl-NL" b="1" dirty="0">
                <a:solidFill>
                  <a:schemeClr val="tx2"/>
                </a:solidFill>
              </a:rPr>
              <a:t>Mbo-Pabo vs. Economisch domein</a:t>
            </a:r>
          </a:p>
        </p:txBody>
      </p:sp>
      <p:sp>
        <p:nvSpPr>
          <p:cNvPr id="3" name="Tijdelijke aanduiding voor inhoud 2">
            <a:extLst>
              <a:ext uri="{FF2B5EF4-FFF2-40B4-BE49-F238E27FC236}">
                <a16:creationId xmlns:a16="http://schemas.microsoft.com/office/drawing/2014/main" xmlns="" id="{395ACBC8-F679-4CF3-B1E6-FC4BAD59E67F}"/>
              </a:ext>
            </a:extLst>
          </p:cNvPr>
          <p:cNvSpPr>
            <a:spLocks noGrp="1"/>
          </p:cNvSpPr>
          <p:nvPr>
            <p:ph idx="1"/>
          </p:nvPr>
        </p:nvSpPr>
        <p:spPr/>
        <p:txBody>
          <a:bodyPr/>
          <a:lstStyle/>
          <a:p>
            <a:pPr algn="ctr"/>
            <a:r>
              <a:rPr lang="nl-NL" i="1" dirty="0"/>
              <a:t>“En kijk weet je, onbekend is onbemind. Als je elkaar niet goed kent, dan gebeurt er ook niks. Terwijl als je investeert in de relatie en in de samenwerking. In het feit dat je het belangrijk vindt dat we dit met elkaar doen. En mensen gaan elkaar beter leren kennen, mensen gaan elkaar vertrouwen, mensen gaan elkaar opzoeken, vanzelf.” - Beleidsmedewerker InHolland</a:t>
            </a:r>
          </a:p>
          <a:p>
            <a:pPr algn="ctr"/>
            <a:endParaRPr lang="nl-NL" i="1" dirty="0"/>
          </a:p>
          <a:p>
            <a:pPr algn="ctr"/>
            <a:endParaRPr lang="nl-NL" dirty="0"/>
          </a:p>
        </p:txBody>
      </p:sp>
    </p:spTree>
    <p:extLst>
      <p:ext uri="{BB962C8B-B14F-4D97-AF65-F5344CB8AC3E}">
        <p14:creationId xmlns:p14="http://schemas.microsoft.com/office/powerpoint/2010/main" val="1128185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10C7549-4290-4EBA-B28B-CD95D2E630E6}"/>
              </a:ext>
            </a:extLst>
          </p:cNvPr>
          <p:cNvSpPr>
            <a:spLocks noGrp="1"/>
          </p:cNvSpPr>
          <p:nvPr>
            <p:ph type="title"/>
          </p:nvPr>
        </p:nvSpPr>
        <p:spPr/>
        <p:txBody>
          <a:bodyPr/>
          <a:lstStyle/>
          <a:p>
            <a:r>
              <a:rPr lang="nl-NL" b="1" dirty="0">
                <a:solidFill>
                  <a:schemeClr val="tx2"/>
                </a:solidFill>
              </a:rPr>
              <a:t>The Rotterdam Academy</a:t>
            </a:r>
          </a:p>
        </p:txBody>
      </p:sp>
      <p:sp>
        <p:nvSpPr>
          <p:cNvPr id="3" name="Tijdelijke aanduiding voor inhoud 2">
            <a:extLst>
              <a:ext uri="{FF2B5EF4-FFF2-40B4-BE49-F238E27FC236}">
                <a16:creationId xmlns:a16="http://schemas.microsoft.com/office/drawing/2014/main" xmlns="" id="{8D6F9AF9-A25A-4062-9769-21EC93985F91}"/>
              </a:ext>
            </a:extLst>
          </p:cNvPr>
          <p:cNvSpPr>
            <a:spLocks noGrp="1"/>
          </p:cNvSpPr>
          <p:nvPr>
            <p:ph idx="1"/>
          </p:nvPr>
        </p:nvSpPr>
        <p:spPr/>
        <p:txBody>
          <a:bodyPr/>
          <a:lstStyle/>
          <a:p>
            <a:pPr algn="ctr"/>
            <a:r>
              <a:rPr lang="nl-NL" i="1" dirty="0"/>
              <a:t>“Aan de andere kant, laat maar zeggen de bekendheid van de AD's bij het mbo, zelfs dus bij je mede-</a:t>
            </a:r>
            <a:r>
              <a:rPr lang="nl-NL" i="1" dirty="0" err="1"/>
              <a:t>founding</a:t>
            </a:r>
            <a:r>
              <a:rPr lang="nl-NL" i="1" dirty="0"/>
              <a:t> </a:t>
            </a:r>
            <a:r>
              <a:rPr lang="nl-NL" i="1" dirty="0" err="1"/>
              <a:t>fathers</a:t>
            </a:r>
            <a:r>
              <a:rPr lang="nl-NL" i="1" dirty="0"/>
              <a:t>, die zou nog wel wat breder mogen.” – Beleidsmedewerker RAC</a:t>
            </a:r>
          </a:p>
          <a:p>
            <a:pPr algn="ctr"/>
            <a:endParaRPr lang="nl-NL" dirty="0"/>
          </a:p>
          <a:p>
            <a:r>
              <a:rPr lang="nl-NL" dirty="0"/>
              <a:t>De AD-opleidingen bieden een hele mooie kans voor mbo-studenten…</a:t>
            </a:r>
          </a:p>
          <a:p>
            <a:r>
              <a:rPr lang="nl-NL" dirty="0"/>
              <a:t>… maar het ontbreekt aan bekendheid</a:t>
            </a:r>
          </a:p>
          <a:p>
            <a:r>
              <a:rPr lang="nl-NL" dirty="0"/>
              <a:t>Aanbeveling 1: In kaart brengen welke samenwerkingen er allemaal zijn</a:t>
            </a:r>
          </a:p>
        </p:txBody>
      </p:sp>
    </p:spTree>
    <p:extLst>
      <p:ext uri="{BB962C8B-B14F-4D97-AF65-F5344CB8AC3E}">
        <p14:creationId xmlns:p14="http://schemas.microsoft.com/office/powerpoint/2010/main" val="34423796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3.xml><?xml version="1.0" encoding="utf-8"?>
<a:theme xmlns:a="http://schemas.openxmlformats.org/drawingml/2006/main" name="Aangepast ontwerp">
  <a:themeElements>
    <a:clrScheme name="Aangepast 2">
      <a:dk1>
        <a:srgbClr val="000066"/>
      </a:dk1>
      <a:lt1>
        <a:srgbClr val="FFFFFF"/>
      </a:lt1>
      <a:dk2>
        <a:srgbClr val="000000"/>
      </a:dk2>
      <a:lt2>
        <a:srgbClr val="808080"/>
      </a:lt2>
      <a:accent1>
        <a:srgbClr val="000066"/>
      </a:accent1>
      <a:accent2>
        <a:srgbClr val="CC0033"/>
      </a:accent2>
      <a:accent3>
        <a:srgbClr val="FBCC19"/>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kst pagina">
  <a:themeElements>
    <a:clrScheme name="3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Lege presentatie">
      <a:majorFont>
        <a:latin typeface="Verdana"/>
        <a:ea typeface="ＭＳ Ｐゴシック"/>
        <a:cs typeface=""/>
      </a:majorFont>
      <a:minorFont>
        <a:latin typeface="Verdan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3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kst pagina">
  <a:themeElements>
    <a:clrScheme name="3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Lege presentatie">
      <a:majorFont>
        <a:latin typeface="Verdana"/>
        <a:ea typeface="ＭＳ Ｐゴシック"/>
        <a:cs typeface=""/>
      </a:majorFont>
      <a:minorFont>
        <a:latin typeface="Verdan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3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kst pagina">
  <a:themeElements>
    <a:clrScheme name="3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Lege presentatie">
      <a:majorFont>
        <a:latin typeface="Verdana"/>
        <a:ea typeface="ＭＳ Ｐゴシック"/>
        <a:cs typeface=""/>
      </a:majorFont>
      <a:minorFont>
        <a:latin typeface="Verdan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3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148</TotalTime>
  <Words>1428</Words>
  <Application>Microsoft Office PowerPoint</Application>
  <PresentationFormat>Widescreen</PresentationFormat>
  <Paragraphs>297</Paragraphs>
  <Slides>78</Slides>
  <Notes>10</Notes>
  <HiddenSlides>0</HiddenSlides>
  <MMClips>0</MMClips>
  <ScaleCrop>false</ScaleCrop>
  <HeadingPairs>
    <vt:vector size="6" baseType="variant">
      <vt:variant>
        <vt:lpstr>Fonts Used</vt:lpstr>
      </vt:variant>
      <vt:variant>
        <vt:i4>31</vt:i4>
      </vt:variant>
      <vt:variant>
        <vt:lpstr>Theme</vt:lpstr>
      </vt:variant>
      <vt:variant>
        <vt:i4>6</vt:i4>
      </vt:variant>
      <vt:variant>
        <vt:lpstr>Slide Titles</vt:lpstr>
      </vt:variant>
      <vt:variant>
        <vt:i4>78</vt:i4>
      </vt:variant>
    </vt:vector>
  </HeadingPairs>
  <TitlesOfParts>
    <vt:vector size="115" baseType="lpstr">
      <vt:lpstr>MS PGothic</vt:lpstr>
      <vt:lpstr>MS PGothic</vt:lpstr>
      <vt:lpstr>Agency FB</vt:lpstr>
      <vt:lpstr>Aharoni</vt:lpstr>
      <vt:lpstr>Arial</vt:lpstr>
      <vt:lpstr>Arial Narrow</vt:lpstr>
      <vt:lpstr>Avenir Book</vt:lpstr>
      <vt:lpstr>Baskerville</vt:lpstr>
      <vt:lpstr>Bernard MT Condensed</vt:lpstr>
      <vt:lpstr>Calibri</vt:lpstr>
      <vt:lpstr>Calibri Light</vt:lpstr>
      <vt:lpstr>Century Gothic</vt:lpstr>
      <vt:lpstr>Garamond</vt:lpstr>
      <vt:lpstr>Gill Sans</vt:lpstr>
      <vt:lpstr>Gill Sans Light</vt:lpstr>
      <vt:lpstr>Helvetica</vt:lpstr>
      <vt:lpstr>Helvetica Light</vt:lpstr>
      <vt:lpstr>Helvetica Neue</vt:lpstr>
      <vt:lpstr>Helvetica Neue Condensed</vt:lpstr>
      <vt:lpstr>Helvetica Neue Condensed Black</vt:lpstr>
      <vt:lpstr>Helvetica Neue Medium</vt:lpstr>
      <vt:lpstr>Herculanum</vt:lpstr>
      <vt:lpstr>Lucida Grande</vt:lpstr>
      <vt:lpstr>Open Sans</vt:lpstr>
      <vt:lpstr>Raleway</vt:lpstr>
      <vt:lpstr>Times New Roman</vt:lpstr>
      <vt:lpstr>Twentieth Century</vt:lpstr>
      <vt:lpstr>Verdana</vt:lpstr>
      <vt:lpstr>Wingdings</vt:lpstr>
      <vt:lpstr>Wingdings 2</vt:lpstr>
      <vt:lpstr>ヒラギノ角ゴ Pro W3</vt:lpstr>
      <vt:lpstr>HDOfficeLightV0</vt:lpstr>
      <vt:lpstr>Savon</vt:lpstr>
      <vt:lpstr>Aangepast ontwerp</vt:lpstr>
      <vt:lpstr>tekst pagina</vt:lpstr>
      <vt:lpstr>1_tekst pagina</vt:lpstr>
      <vt:lpstr>2_tekst pagina</vt:lpstr>
      <vt:lpstr>PowerPoint Presentation</vt:lpstr>
      <vt:lpstr>KWP SPECIAL: Aansluiting mbo-hbo</vt:lpstr>
      <vt:lpstr>PROGRAMMA</vt:lpstr>
      <vt:lpstr>OPENING</vt:lpstr>
      <vt:lpstr>Samenwerking mbo-hbo</vt:lpstr>
      <vt:lpstr>PowerPoint Presentation</vt:lpstr>
      <vt:lpstr>Een selectie van de resultaten…</vt:lpstr>
      <vt:lpstr>Mbo-Pabo vs. Economisch domein</vt:lpstr>
      <vt:lpstr>The Rotterdam Academy</vt:lpstr>
      <vt:lpstr>Een selectie van de resultaten…</vt:lpstr>
      <vt:lpstr>Een selectie van de resultaten…</vt:lpstr>
      <vt:lpstr>Mogelijkheden en kansen voor de samenwerking in de toekomst…</vt:lpstr>
      <vt:lpstr>Mogelijkheden en kansen voor de samenwerking in de toekomst…</vt:lpstr>
      <vt:lpstr>Mogelijkheden en kansen voor de samenwerking in de toekomst…</vt:lpstr>
      <vt:lpstr>Bedankt!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xxxxx</vt:lpstr>
      <vt:lpstr>PowerPoint Presentation</vt:lpstr>
      <vt:lpstr>PowerPoint Presentation</vt:lpstr>
      <vt:lpstr>Self Theories</vt:lpstr>
      <vt:lpstr>PowerPoint Presentation</vt:lpstr>
      <vt:lpstr>PowerPoint Presentation</vt:lpstr>
      <vt:lpstr>Interpretation of and reaction to setbacks</vt:lpstr>
      <vt:lpstr>Recursive Processes</vt:lpstr>
      <vt:lpstr>PowerPoint Presentation</vt:lpstr>
      <vt:lpstr>  High Performance, Teacher Student Relationships</vt:lpstr>
      <vt:lpstr>PowerPoint Presentation</vt:lpstr>
      <vt:lpstr>PowerPoint Presentation</vt:lpstr>
      <vt:lpstr>PowerPoint Presentation</vt:lpstr>
      <vt:lpstr>PowerPoint Presentation</vt:lpstr>
      <vt:lpstr>KWP Specials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User</dc:creator>
  <cp:lastModifiedBy>T. Tudjman</cp:lastModifiedBy>
  <cp:revision>22</cp:revision>
  <dcterms:created xsi:type="dcterms:W3CDTF">2018-09-18T21:17:25Z</dcterms:created>
  <dcterms:modified xsi:type="dcterms:W3CDTF">2018-10-04T13:51:20Z</dcterms:modified>
  <cp:contentStatus/>
</cp:coreProperties>
</file>