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3" r:id="rId2"/>
    <p:sldId id="274" r:id="rId3"/>
    <p:sldId id="275" r:id="rId4"/>
    <p:sldId id="276" r:id="rId5"/>
    <p:sldId id="277" r:id="rId6"/>
    <p:sldId id="281" r:id="rId7"/>
    <p:sldId id="284" r:id="rId8"/>
    <p:sldId id="283" r:id="rId9"/>
    <p:sldId id="282" r:id="rId10"/>
    <p:sldId id="280"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B278A-2900-4055-BE99-FE5B9D7A9367}" type="datetimeFigureOut">
              <a:rPr lang="nl-NL" smtClean="0"/>
              <a:t>26-10-2018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BEA9F-8764-41EA-AA2C-168F3DE28924}" type="slidenum">
              <a:rPr lang="nl-NL" smtClean="0"/>
              <a:t>‹#›</a:t>
            </a:fld>
            <a:endParaRPr lang="nl-NL"/>
          </a:p>
        </p:txBody>
      </p:sp>
    </p:spTree>
    <p:extLst>
      <p:ext uri="{BB962C8B-B14F-4D97-AF65-F5344CB8AC3E}">
        <p14:creationId xmlns:p14="http://schemas.microsoft.com/office/powerpoint/2010/main" val="643214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37" descr="GemeenteRotterdam_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3685" y="188913"/>
            <a:ext cx="3119967" cy="22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ChangeArrowheads="1"/>
          </p:cNvSpPr>
          <p:nvPr/>
        </p:nvSpPr>
        <p:spPr bwMode="gray">
          <a:xfrm>
            <a:off x="4557184" y="6526214"/>
            <a:ext cx="1462616" cy="331787"/>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sp>
        <p:nvSpPr>
          <p:cNvPr id="6" name="Rectangle 4"/>
          <p:cNvSpPr>
            <a:spLocks noChangeArrowheads="1"/>
          </p:cNvSpPr>
          <p:nvPr/>
        </p:nvSpPr>
        <p:spPr bwMode="gray">
          <a:xfrm>
            <a:off x="4557185" y="1"/>
            <a:ext cx="3263900" cy="6508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sp>
        <p:nvSpPr>
          <p:cNvPr id="7" name="Rectangle 27"/>
          <p:cNvSpPr>
            <a:spLocks noChangeArrowheads="1"/>
          </p:cNvSpPr>
          <p:nvPr/>
        </p:nvSpPr>
        <p:spPr bwMode="gray">
          <a:xfrm>
            <a:off x="958851" y="830264"/>
            <a:ext cx="3263900" cy="2339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sp>
        <p:nvSpPr>
          <p:cNvPr id="8" name="Rectangle 28"/>
          <p:cNvSpPr>
            <a:spLocks noChangeArrowheads="1"/>
          </p:cNvSpPr>
          <p:nvPr/>
        </p:nvSpPr>
        <p:spPr bwMode="gray">
          <a:xfrm>
            <a:off x="4557185" y="830264"/>
            <a:ext cx="6862233" cy="2339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pic>
        <p:nvPicPr>
          <p:cNvPr id="9" name="Picture 38" descr="GemeenteRotterdam_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hidden">
          <a:xfrm>
            <a:off x="8303685" y="190500"/>
            <a:ext cx="311996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5"/>
          <p:cNvSpPr>
            <a:spLocks noGrp="1" noChangeArrowheads="1"/>
          </p:cNvSpPr>
          <p:nvPr>
            <p:ph type="ctrTitle"/>
          </p:nvPr>
        </p:nvSpPr>
        <p:spPr>
          <a:xfrm>
            <a:off x="4751918" y="908050"/>
            <a:ext cx="6421967" cy="2051050"/>
          </a:xfrm>
        </p:spPr>
        <p:txBody>
          <a:bodyPr anchor="t"/>
          <a:lstStyle>
            <a:lvl1pPr>
              <a:lnSpc>
                <a:spcPts val="4000"/>
              </a:lnSpc>
              <a:defRPr sz="3500"/>
            </a:lvl1pPr>
          </a:lstStyle>
          <a:p>
            <a:pPr lvl="0"/>
            <a:r>
              <a:rPr lang="en-US" altLang="nl-NL" noProof="0"/>
              <a:t>Klik om het opmaakprofiel van de modeltitel te bewerken</a:t>
            </a:r>
          </a:p>
        </p:txBody>
      </p:sp>
      <p:sp>
        <p:nvSpPr>
          <p:cNvPr id="8198" name="Rectangle 6"/>
          <p:cNvSpPr>
            <a:spLocks noGrp="1" noChangeArrowheads="1"/>
          </p:cNvSpPr>
          <p:nvPr>
            <p:ph type="subTitle" idx="1"/>
          </p:nvPr>
        </p:nvSpPr>
        <p:spPr bwMode="white">
          <a:xfrm>
            <a:off x="1178985" y="1066800"/>
            <a:ext cx="2823633" cy="1985963"/>
          </a:xfrm>
        </p:spPr>
        <p:txBody>
          <a:bodyPr/>
          <a:lstStyle>
            <a:lvl1pPr marL="0" indent="0">
              <a:lnSpc>
                <a:spcPts val="2600"/>
              </a:lnSpc>
              <a:buFont typeface="Wingdings" panose="05000000000000000000" pitchFamily="2" charset="2"/>
              <a:buNone/>
              <a:defRPr>
                <a:solidFill>
                  <a:schemeClr val="tx2"/>
                </a:solidFill>
              </a:defRPr>
            </a:lvl1pPr>
          </a:lstStyle>
          <a:p>
            <a:pPr lvl="0"/>
            <a:r>
              <a:rPr lang="en-US" altLang="nl-NL" noProof="0"/>
              <a:t>Klik om het opmaakprofiel van de modelondertitel te bewerken</a:t>
            </a:r>
          </a:p>
        </p:txBody>
      </p:sp>
      <p:sp>
        <p:nvSpPr>
          <p:cNvPr id="10" name="Rectangle 7"/>
          <p:cNvSpPr>
            <a:spLocks noGrp="1" noChangeArrowheads="1"/>
          </p:cNvSpPr>
          <p:nvPr>
            <p:ph type="dt" sz="half" idx="10"/>
          </p:nvPr>
        </p:nvSpPr>
        <p:spPr>
          <a:xfrm>
            <a:off x="4773085" y="6559550"/>
            <a:ext cx="1079500" cy="179388"/>
          </a:xfrm>
        </p:spPr>
        <p:txBody>
          <a:bodyPr/>
          <a:lstStyle>
            <a:lvl1pPr algn="l">
              <a:defRPr/>
            </a:lvl1pPr>
          </a:lstStyle>
          <a:p>
            <a:pPr>
              <a:defRPr/>
            </a:pPr>
            <a:r>
              <a:rPr lang="nl-NL" altLang="nl-NL">
                <a:solidFill>
                  <a:srgbClr val="FFFFFF"/>
                </a:solidFill>
              </a:rPr>
              <a:t>1 februari 2017</a:t>
            </a:r>
            <a:endParaRPr lang="en-US" altLang="nl-NL">
              <a:solidFill>
                <a:srgbClr val="FFFFFF"/>
              </a:solidFill>
            </a:endParaRPr>
          </a:p>
        </p:txBody>
      </p:sp>
    </p:spTree>
    <p:extLst>
      <p:ext uri="{BB962C8B-B14F-4D97-AF65-F5344CB8AC3E}">
        <p14:creationId xmlns:p14="http://schemas.microsoft.com/office/powerpoint/2010/main" val="1047430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6" name="Rectangle 6"/>
          <p:cNvSpPr>
            <a:spLocks noGrp="1" noChangeArrowheads="1"/>
          </p:cNvSpPr>
          <p:nvPr>
            <p:ph type="sldNum" sz="quarter" idx="12"/>
          </p:nvPr>
        </p:nvSpPr>
        <p:spPr>
          <a:ln/>
        </p:spPr>
        <p:txBody>
          <a:bodyPr/>
          <a:lstStyle>
            <a:lvl1pPr>
              <a:defRPr/>
            </a:lvl1pPr>
          </a:lstStyle>
          <a:p>
            <a:pPr>
              <a:defRPr/>
            </a:pPr>
            <a:fld id="{62B62A51-9F1B-4D72-A9D1-FEF03637E08A}"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815181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616951" y="1"/>
            <a:ext cx="2552700" cy="64357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958851" y="1"/>
            <a:ext cx="7454900" cy="64357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6" name="Rectangle 6"/>
          <p:cNvSpPr>
            <a:spLocks noGrp="1" noChangeArrowheads="1"/>
          </p:cNvSpPr>
          <p:nvPr>
            <p:ph type="sldNum" sz="quarter" idx="12"/>
          </p:nvPr>
        </p:nvSpPr>
        <p:spPr>
          <a:ln/>
        </p:spPr>
        <p:txBody>
          <a:bodyPr/>
          <a:lstStyle>
            <a:lvl1pPr>
              <a:defRPr/>
            </a:lvl1pPr>
          </a:lstStyle>
          <a:p>
            <a:pPr>
              <a:defRPr/>
            </a:pPr>
            <a:fld id="{C5DE9BAE-F987-47E0-9923-18CE69FAA045}"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4110100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1174751" y="1"/>
            <a:ext cx="9994900" cy="665163"/>
          </a:xfrm>
        </p:spPr>
        <p:txBody>
          <a:bodyPr/>
          <a:lstStyle/>
          <a:p>
            <a:r>
              <a:rPr lang="nl-NL"/>
              <a:t>Klik om de stijl te bewerken</a:t>
            </a:r>
          </a:p>
        </p:txBody>
      </p:sp>
      <p:sp>
        <p:nvSpPr>
          <p:cNvPr id="3" name="Tijdelijke aanduiding voor tekst 2"/>
          <p:cNvSpPr>
            <a:spLocks noGrp="1"/>
          </p:cNvSpPr>
          <p:nvPr>
            <p:ph type="body" sz="half" idx="1"/>
          </p:nvPr>
        </p:nvSpPr>
        <p:spPr>
          <a:xfrm>
            <a:off x="958851" y="746125"/>
            <a:ext cx="5003800" cy="5689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65851" y="746125"/>
            <a:ext cx="5003800" cy="5689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7" name="Rectangle 6"/>
          <p:cNvSpPr>
            <a:spLocks noGrp="1" noChangeArrowheads="1"/>
          </p:cNvSpPr>
          <p:nvPr>
            <p:ph type="sldNum" sz="quarter" idx="12"/>
          </p:nvPr>
        </p:nvSpPr>
        <p:spPr>
          <a:ln/>
        </p:spPr>
        <p:txBody>
          <a:bodyPr/>
          <a:lstStyle>
            <a:lvl1pPr>
              <a:defRPr/>
            </a:lvl1pPr>
          </a:lstStyle>
          <a:p>
            <a:pPr>
              <a:defRPr/>
            </a:pPr>
            <a:fld id="{BAE5EC61-1218-41E4-AA21-88E378C380CD}"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2840640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6" name="Rectangle 6"/>
          <p:cNvSpPr>
            <a:spLocks noGrp="1" noChangeArrowheads="1"/>
          </p:cNvSpPr>
          <p:nvPr>
            <p:ph type="sldNum" sz="quarter" idx="12"/>
          </p:nvPr>
        </p:nvSpPr>
        <p:spPr>
          <a:ln/>
        </p:spPr>
        <p:txBody>
          <a:bodyPr/>
          <a:lstStyle>
            <a:lvl1pPr>
              <a:defRPr/>
            </a:lvl1pPr>
          </a:lstStyle>
          <a:p>
            <a:pPr>
              <a:defRPr/>
            </a:pPr>
            <a:fld id="{A98D9464-83F8-4CDF-A749-B979D22D0CA6}"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3198784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1" y="1709739"/>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6" name="Rectangle 6"/>
          <p:cNvSpPr>
            <a:spLocks noGrp="1" noChangeArrowheads="1"/>
          </p:cNvSpPr>
          <p:nvPr>
            <p:ph type="sldNum" sz="quarter" idx="12"/>
          </p:nvPr>
        </p:nvSpPr>
        <p:spPr>
          <a:ln/>
        </p:spPr>
        <p:txBody>
          <a:bodyPr/>
          <a:lstStyle>
            <a:lvl1pPr>
              <a:defRPr/>
            </a:lvl1pPr>
          </a:lstStyle>
          <a:p>
            <a:pPr>
              <a:defRPr/>
            </a:pPr>
            <a:fld id="{C6C8FA0A-8461-418D-A85B-47D383871AAB}"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3086910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958851" y="746125"/>
            <a:ext cx="5003800" cy="5689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65851" y="746125"/>
            <a:ext cx="5003800" cy="5689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7" name="Rectangle 6"/>
          <p:cNvSpPr>
            <a:spLocks noGrp="1" noChangeArrowheads="1"/>
          </p:cNvSpPr>
          <p:nvPr>
            <p:ph type="sldNum" sz="quarter" idx="12"/>
          </p:nvPr>
        </p:nvSpPr>
        <p:spPr>
          <a:ln/>
        </p:spPr>
        <p:txBody>
          <a:bodyPr/>
          <a:lstStyle>
            <a:lvl1pPr>
              <a:defRPr/>
            </a:lvl1pPr>
          </a:lstStyle>
          <a:p>
            <a:pPr>
              <a:defRPr/>
            </a:pPr>
            <a:fld id="{0092F028-6B9B-426C-8BFC-99A101107D75}"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1448752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40317" y="365126"/>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40318" y="2505075"/>
            <a:ext cx="5158316"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71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9" name="Rectangle 6"/>
          <p:cNvSpPr>
            <a:spLocks noGrp="1" noChangeArrowheads="1"/>
          </p:cNvSpPr>
          <p:nvPr>
            <p:ph type="sldNum" sz="quarter" idx="12"/>
          </p:nvPr>
        </p:nvSpPr>
        <p:spPr>
          <a:ln/>
        </p:spPr>
        <p:txBody>
          <a:bodyPr/>
          <a:lstStyle>
            <a:lvl1pPr>
              <a:defRPr/>
            </a:lvl1pPr>
          </a:lstStyle>
          <a:p>
            <a:pPr>
              <a:defRPr/>
            </a:pPr>
            <a:fld id="{EB1E61B0-54F2-48B1-BDC2-C62CF2849257}"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120697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5" name="Rectangle 6"/>
          <p:cNvSpPr>
            <a:spLocks noGrp="1" noChangeArrowheads="1"/>
          </p:cNvSpPr>
          <p:nvPr>
            <p:ph type="sldNum" sz="quarter" idx="12"/>
          </p:nvPr>
        </p:nvSpPr>
        <p:spPr>
          <a:ln/>
        </p:spPr>
        <p:txBody>
          <a:bodyPr/>
          <a:lstStyle>
            <a:lvl1pPr>
              <a:defRPr/>
            </a:lvl1pPr>
          </a:lstStyle>
          <a:p>
            <a:pPr>
              <a:defRPr/>
            </a:pPr>
            <a:fld id="{9E6F2CF1-6D4C-4B8B-B194-24A716F43656}"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50336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4" name="Rectangle 6"/>
          <p:cNvSpPr>
            <a:spLocks noGrp="1" noChangeArrowheads="1"/>
          </p:cNvSpPr>
          <p:nvPr>
            <p:ph type="sldNum" sz="quarter" idx="12"/>
          </p:nvPr>
        </p:nvSpPr>
        <p:spPr>
          <a:ln/>
        </p:spPr>
        <p:txBody>
          <a:bodyPr/>
          <a:lstStyle>
            <a:lvl1pPr>
              <a:defRPr/>
            </a:lvl1pPr>
          </a:lstStyle>
          <a:p>
            <a:pPr>
              <a:defRPr/>
            </a:pPr>
            <a:fld id="{AD8A2D53-9342-42E0-9E4E-C7204508AF36}"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3563352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7" name="Rectangle 6"/>
          <p:cNvSpPr>
            <a:spLocks noGrp="1" noChangeArrowheads="1"/>
          </p:cNvSpPr>
          <p:nvPr>
            <p:ph type="sldNum" sz="quarter" idx="12"/>
          </p:nvPr>
        </p:nvSpPr>
        <p:spPr>
          <a:ln/>
        </p:spPr>
        <p:txBody>
          <a:bodyPr/>
          <a:lstStyle>
            <a:lvl1pPr>
              <a:defRPr/>
            </a:lvl1pPr>
          </a:lstStyle>
          <a:p>
            <a:pPr>
              <a:defRPr/>
            </a:pPr>
            <a:fld id="{709B8EE5-0BA5-4094-9D15-C2446D254E84}"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67033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r>
              <a:rPr lang="nl-NL" altLang="nl-NL">
                <a:solidFill>
                  <a:srgbClr val="FFFFFF"/>
                </a:solidFill>
              </a:rPr>
              <a:t>1 februari 2017</a:t>
            </a:r>
            <a:endParaRPr lang="en-US" altLang="nl-NL">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nl-NL">
                <a:solidFill>
                  <a:srgbClr val="FFFFFF"/>
                </a:solidFill>
              </a:rPr>
              <a:t>Onderwijshuisvesting 2017</a:t>
            </a:r>
          </a:p>
        </p:txBody>
      </p:sp>
      <p:sp>
        <p:nvSpPr>
          <p:cNvPr id="7" name="Rectangle 6"/>
          <p:cNvSpPr>
            <a:spLocks noGrp="1" noChangeArrowheads="1"/>
          </p:cNvSpPr>
          <p:nvPr>
            <p:ph type="sldNum" sz="quarter" idx="12"/>
          </p:nvPr>
        </p:nvSpPr>
        <p:spPr>
          <a:ln/>
        </p:spPr>
        <p:txBody>
          <a:bodyPr/>
          <a:lstStyle>
            <a:lvl1pPr>
              <a:defRPr/>
            </a:lvl1pPr>
          </a:lstStyle>
          <a:p>
            <a:pPr>
              <a:defRPr/>
            </a:pPr>
            <a:fld id="{B1BD391A-AA17-41A5-B73D-AD05CF891352}" type="slidenum">
              <a:rPr lang="en-US" altLang="nl-NL">
                <a:solidFill>
                  <a:srgbClr val="FFFFFF"/>
                </a:solidFill>
              </a:rPr>
              <a:pPr>
                <a:defRPr/>
              </a:pPr>
              <a:t>‹#›</a:t>
            </a:fld>
            <a:endParaRPr lang="en-US" altLang="nl-NL">
              <a:solidFill>
                <a:srgbClr val="FFFFFF"/>
              </a:solidFill>
            </a:endParaRPr>
          </a:p>
        </p:txBody>
      </p:sp>
    </p:spTree>
    <p:extLst>
      <p:ext uri="{BB962C8B-B14F-4D97-AF65-F5344CB8AC3E}">
        <p14:creationId xmlns:p14="http://schemas.microsoft.com/office/powerpoint/2010/main" val="419293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gray">
          <a:xfrm>
            <a:off x="4510618" y="6526214"/>
            <a:ext cx="4963583" cy="331787"/>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sp>
        <p:nvSpPr>
          <p:cNvPr id="1027" name="Rectangle 81"/>
          <p:cNvSpPr>
            <a:spLocks noChangeArrowheads="1"/>
          </p:cNvSpPr>
          <p:nvPr/>
        </p:nvSpPr>
        <p:spPr bwMode="white">
          <a:xfrm>
            <a:off x="9476317" y="6526214"/>
            <a:ext cx="1775883" cy="33178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pic>
        <p:nvPicPr>
          <p:cNvPr id="1028" name="Picture 37" descr="GemeenteRotterdam_Beeldmerk_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140951" y="6556375"/>
            <a:ext cx="855133"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7"/>
          <p:cNvSpPr>
            <a:spLocks noChangeArrowheads="1"/>
          </p:cNvSpPr>
          <p:nvPr/>
        </p:nvSpPr>
        <p:spPr bwMode="gray">
          <a:xfrm>
            <a:off x="958851" y="6526214"/>
            <a:ext cx="3215216" cy="331787"/>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sp>
        <p:nvSpPr>
          <p:cNvPr id="1030" name="Rectangle 9"/>
          <p:cNvSpPr>
            <a:spLocks noChangeArrowheads="1"/>
          </p:cNvSpPr>
          <p:nvPr/>
        </p:nvSpPr>
        <p:spPr bwMode="gray">
          <a:xfrm>
            <a:off x="958851" y="1"/>
            <a:ext cx="10426700" cy="6651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endParaRPr lang="nl-NL" altLang="nl-NL" sz="1800">
              <a:solidFill>
                <a:srgbClr val="0B1966"/>
              </a:solidFill>
            </a:endParaRPr>
          </a:p>
        </p:txBody>
      </p:sp>
      <p:sp>
        <p:nvSpPr>
          <p:cNvPr id="1031" name="Rectangle 2"/>
          <p:cNvSpPr>
            <a:spLocks noGrp="1" noChangeArrowheads="1"/>
          </p:cNvSpPr>
          <p:nvPr>
            <p:ph type="title"/>
          </p:nvPr>
        </p:nvSpPr>
        <p:spPr bwMode="white">
          <a:xfrm>
            <a:off x="1174751" y="1"/>
            <a:ext cx="9994900"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ltLang="nl-NL"/>
              <a:t>Klik om het opmaakprofiel van de modeltitel te bewerken</a:t>
            </a:r>
          </a:p>
        </p:txBody>
      </p:sp>
      <p:sp>
        <p:nvSpPr>
          <p:cNvPr id="1032" name="Rectangle 3"/>
          <p:cNvSpPr>
            <a:spLocks noGrp="1" noChangeArrowheads="1"/>
          </p:cNvSpPr>
          <p:nvPr>
            <p:ph type="body" idx="1"/>
          </p:nvPr>
        </p:nvSpPr>
        <p:spPr bwMode="auto">
          <a:xfrm>
            <a:off x="958851" y="746125"/>
            <a:ext cx="10210800" cy="568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nl-NL"/>
              <a:t>Klik om de opmaakprofielen van de modeltekst te bewerken</a:t>
            </a:r>
          </a:p>
          <a:p>
            <a:pPr lvl="1"/>
            <a:r>
              <a:rPr lang="en-US" altLang="nl-NL"/>
              <a:t>Tweede niveau</a:t>
            </a:r>
          </a:p>
          <a:p>
            <a:pPr lvl="2"/>
            <a:r>
              <a:rPr lang="en-US" altLang="nl-NL"/>
              <a:t>Derde niveau</a:t>
            </a:r>
          </a:p>
          <a:p>
            <a:pPr lvl="3"/>
            <a:r>
              <a:rPr lang="en-US" altLang="nl-NL"/>
              <a:t>Vierde niveau</a:t>
            </a:r>
          </a:p>
          <a:p>
            <a:pPr lvl="4"/>
            <a:r>
              <a:rPr lang="en-US" altLang="nl-NL"/>
              <a:t>Vijfde niveau</a:t>
            </a:r>
          </a:p>
        </p:txBody>
      </p:sp>
      <p:sp>
        <p:nvSpPr>
          <p:cNvPr id="2" name="Rectangle 4"/>
          <p:cNvSpPr>
            <a:spLocks noGrp="1" noChangeArrowheads="1"/>
          </p:cNvSpPr>
          <p:nvPr>
            <p:ph type="dt" sz="half" idx="2"/>
          </p:nvPr>
        </p:nvSpPr>
        <p:spPr bwMode="white">
          <a:xfrm>
            <a:off x="2201333" y="6564314"/>
            <a:ext cx="1761067"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hangingPunct="1">
              <a:defRPr sz="1200">
                <a:solidFill>
                  <a:schemeClr val="tx2"/>
                </a:solidFill>
              </a:defRPr>
            </a:lvl1pPr>
          </a:lstStyle>
          <a:p>
            <a:pPr fontAlgn="base">
              <a:spcBef>
                <a:spcPct val="0"/>
              </a:spcBef>
              <a:spcAft>
                <a:spcPct val="0"/>
              </a:spcAft>
              <a:defRPr/>
            </a:pPr>
            <a:r>
              <a:rPr lang="nl-NL" altLang="nl-NL">
                <a:solidFill>
                  <a:srgbClr val="FFFFFF"/>
                </a:solidFill>
              </a:rPr>
              <a:t>1 februari 2017</a:t>
            </a:r>
            <a:endParaRPr lang="en-US" altLang="nl-NL">
              <a:solidFill>
                <a:srgbClr val="FFFFFF"/>
              </a:solidFill>
            </a:endParaRPr>
          </a:p>
        </p:txBody>
      </p:sp>
      <p:sp>
        <p:nvSpPr>
          <p:cNvPr id="3" name="Rectangle 5"/>
          <p:cNvSpPr>
            <a:spLocks noGrp="1" noChangeArrowheads="1"/>
          </p:cNvSpPr>
          <p:nvPr>
            <p:ph type="ftr" sz="quarter" idx="3"/>
          </p:nvPr>
        </p:nvSpPr>
        <p:spPr bwMode="white">
          <a:xfrm>
            <a:off x="4724401" y="6561139"/>
            <a:ext cx="4536017"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hangingPunct="1">
              <a:defRPr sz="1200">
                <a:solidFill>
                  <a:schemeClr val="tx2"/>
                </a:solidFill>
              </a:defRPr>
            </a:lvl1pPr>
          </a:lstStyle>
          <a:p>
            <a:pPr fontAlgn="base">
              <a:spcBef>
                <a:spcPct val="0"/>
              </a:spcBef>
              <a:spcAft>
                <a:spcPct val="0"/>
              </a:spcAft>
              <a:defRPr/>
            </a:pPr>
            <a:r>
              <a:rPr lang="en-US" altLang="nl-NL">
                <a:solidFill>
                  <a:srgbClr val="FFFFFF"/>
                </a:solidFill>
              </a:rPr>
              <a:t>Onderwijshuisvesting 2017</a:t>
            </a:r>
          </a:p>
        </p:txBody>
      </p:sp>
      <p:sp>
        <p:nvSpPr>
          <p:cNvPr id="4" name="Rectangle 6"/>
          <p:cNvSpPr>
            <a:spLocks noGrp="1" noChangeArrowheads="1"/>
          </p:cNvSpPr>
          <p:nvPr>
            <p:ph type="sldNum" sz="quarter" idx="4"/>
          </p:nvPr>
        </p:nvSpPr>
        <p:spPr bwMode="white">
          <a:xfrm>
            <a:off x="1174752" y="6565900"/>
            <a:ext cx="552449"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hangingPunct="1">
              <a:defRPr sz="1200">
                <a:solidFill>
                  <a:schemeClr val="tx2"/>
                </a:solidFill>
              </a:defRPr>
            </a:lvl1pPr>
          </a:lstStyle>
          <a:p>
            <a:pPr fontAlgn="base">
              <a:spcBef>
                <a:spcPct val="0"/>
              </a:spcBef>
              <a:spcAft>
                <a:spcPct val="0"/>
              </a:spcAft>
              <a:defRPr/>
            </a:pPr>
            <a:fld id="{7B301E14-9150-420A-8D2F-FCD8D77ECFB9}" type="slidenum">
              <a:rPr lang="en-US" altLang="nl-NL">
                <a:solidFill>
                  <a:srgbClr val="FFFFFF"/>
                </a:solidFill>
              </a:rPr>
              <a:pPr fontAlgn="base">
                <a:spcBef>
                  <a:spcPct val="0"/>
                </a:spcBef>
                <a:spcAft>
                  <a:spcPct val="0"/>
                </a:spcAft>
                <a:defRPr/>
              </a:pPr>
              <a:t>‹#›</a:t>
            </a:fld>
            <a:endParaRPr lang="en-US" altLang="nl-NL">
              <a:solidFill>
                <a:srgbClr val="FFFFFF"/>
              </a:solidFill>
            </a:endParaRPr>
          </a:p>
        </p:txBody>
      </p:sp>
      <p:pic>
        <p:nvPicPr>
          <p:cNvPr id="1036" name="Picture 38" descr="GemeenteRotterdam_Beeldmerk_C"/>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hidden">
          <a:xfrm>
            <a:off x="10140951" y="6556375"/>
            <a:ext cx="855133"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303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rtl="0" eaLnBrk="0" fontAlgn="base" hangingPunct="0">
        <a:spcBef>
          <a:spcPct val="0"/>
        </a:spcBef>
        <a:spcAft>
          <a:spcPct val="0"/>
        </a:spcAft>
        <a:defRPr sz="2200" b="1" kern="1200">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panose="020B0604020202020204" pitchFamily="34" charset="0"/>
        </a:defRPr>
      </a:lvl2pPr>
      <a:lvl3pPr algn="l" rtl="0" eaLnBrk="0" fontAlgn="base" hangingPunct="0">
        <a:spcBef>
          <a:spcPct val="0"/>
        </a:spcBef>
        <a:spcAft>
          <a:spcPct val="0"/>
        </a:spcAft>
        <a:defRPr sz="2200" b="1">
          <a:solidFill>
            <a:schemeClr val="tx2"/>
          </a:solidFill>
          <a:latin typeface="Arial" panose="020B0604020202020204" pitchFamily="34" charset="0"/>
        </a:defRPr>
      </a:lvl3pPr>
      <a:lvl4pPr algn="l" rtl="0" eaLnBrk="0" fontAlgn="base" hangingPunct="0">
        <a:spcBef>
          <a:spcPct val="0"/>
        </a:spcBef>
        <a:spcAft>
          <a:spcPct val="0"/>
        </a:spcAft>
        <a:defRPr sz="2200" b="1">
          <a:solidFill>
            <a:schemeClr val="tx2"/>
          </a:solidFill>
          <a:latin typeface="Arial" panose="020B0604020202020204" pitchFamily="34" charset="0"/>
        </a:defRPr>
      </a:lvl4pPr>
      <a:lvl5pPr algn="l" rtl="0" eaLnBrk="0" fontAlgn="base" hangingPunct="0">
        <a:spcBef>
          <a:spcPct val="0"/>
        </a:spcBef>
        <a:spcAft>
          <a:spcPct val="0"/>
        </a:spcAft>
        <a:defRPr sz="2200" b="1">
          <a:solidFill>
            <a:schemeClr val="tx2"/>
          </a:solidFill>
          <a:latin typeface="Arial" panose="020B0604020202020204" pitchFamily="34" charset="0"/>
        </a:defRPr>
      </a:lvl5pPr>
      <a:lvl6pPr marL="457200" algn="l" rtl="0" fontAlgn="base">
        <a:spcBef>
          <a:spcPct val="0"/>
        </a:spcBef>
        <a:spcAft>
          <a:spcPct val="0"/>
        </a:spcAft>
        <a:defRPr sz="2200" b="1">
          <a:solidFill>
            <a:schemeClr val="tx2"/>
          </a:solidFill>
          <a:latin typeface="Arial" panose="020B0604020202020204" pitchFamily="34" charset="0"/>
        </a:defRPr>
      </a:lvl6pPr>
      <a:lvl7pPr marL="914400" algn="l" rtl="0" fontAlgn="base">
        <a:spcBef>
          <a:spcPct val="0"/>
        </a:spcBef>
        <a:spcAft>
          <a:spcPct val="0"/>
        </a:spcAft>
        <a:defRPr sz="2200" b="1">
          <a:solidFill>
            <a:schemeClr val="tx2"/>
          </a:solidFill>
          <a:latin typeface="Arial" panose="020B0604020202020204" pitchFamily="34" charset="0"/>
        </a:defRPr>
      </a:lvl7pPr>
      <a:lvl8pPr marL="1371600" algn="l" rtl="0" fontAlgn="base">
        <a:spcBef>
          <a:spcPct val="0"/>
        </a:spcBef>
        <a:spcAft>
          <a:spcPct val="0"/>
        </a:spcAft>
        <a:defRPr sz="2200" b="1">
          <a:solidFill>
            <a:schemeClr val="tx2"/>
          </a:solidFill>
          <a:latin typeface="Arial" panose="020B0604020202020204" pitchFamily="34" charset="0"/>
        </a:defRPr>
      </a:lvl8pPr>
      <a:lvl9pPr marL="1828800" algn="l" rtl="0" fontAlgn="base">
        <a:spcBef>
          <a:spcPct val="0"/>
        </a:spcBef>
        <a:spcAft>
          <a:spcPct val="0"/>
        </a:spcAft>
        <a:defRPr sz="2200" b="1">
          <a:solidFill>
            <a:schemeClr val="tx2"/>
          </a:solidFill>
          <a:latin typeface="Arial" panose="020B0604020202020204" pitchFamily="34" charset="0"/>
        </a:defRPr>
      </a:lvl9pPr>
    </p:titleStyle>
    <p:bodyStyle>
      <a:lvl1pPr marL="160338" indent="-160338" algn="l" rtl="0" eaLnBrk="0" fontAlgn="base" hangingPunct="0">
        <a:lnSpc>
          <a:spcPts val="4000"/>
        </a:lnSpc>
        <a:spcBef>
          <a:spcPct val="0"/>
        </a:spcBef>
        <a:spcAft>
          <a:spcPct val="0"/>
        </a:spcAft>
        <a:buFont typeface="Wingdings" panose="05000000000000000000" pitchFamily="2" charset="2"/>
        <a:buChar char="§"/>
        <a:defRPr sz="2200" b="1" kern="1200">
          <a:solidFill>
            <a:schemeClr val="tx1"/>
          </a:solidFill>
          <a:latin typeface="+mn-lt"/>
          <a:ea typeface="+mn-ea"/>
          <a:cs typeface="+mn-cs"/>
        </a:defRPr>
      </a:lvl1pPr>
      <a:lvl2pPr marL="739775" indent="-161925" algn="l" rtl="0" eaLnBrk="0" fontAlgn="base" hangingPunct="0">
        <a:lnSpc>
          <a:spcPts val="4000"/>
        </a:lnSpc>
        <a:spcBef>
          <a:spcPct val="0"/>
        </a:spcBef>
        <a:spcAft>
          <a:spcPct val="0"/>
        </a:spcAft>
        <a:buFont typeface="Wingdings" panose="05000000000000000000" pitchFamily="2" charset="2"/>
        <a:buChar char="§"/>
        <a:defRPr sz="2000" kern="1200">
          <a:solidFill>
            <a:schemeClr val="tx1"/>
          </a:solidFill>
          <a:latin typeface="+mn-lt"/>
          <a:ea typeface="+mn-ea"/>
          <a:cs typeface="+mn-cs"/>
        </a:defRPr>
      </a:lvl2pPr>
      <a:lvl3pPr marL="1311275" indent="-160338" algn="l" rtl="0" eaLnBrk="0" fontAlgn="base" hangingPunct="0">
        <a:lnSpc>
          <a:spcPts val="4000"/>
        </a:lnSpc>
        <a:spcBef>
          <a:spcPct val="0"/>
        </a:spcBef>
        <a:spcAft>
          <a:spcPct val="0"/>
        </a:spcAft>
        <a:buFont typeface="Wingdings" panose="05000000000000000000" pitchFamily="2" charset="2"/>
        <a:buChar char="§"/>
        <a:defRPr kern="1200">
          <a:solidFill>
            <a:schemeClr val="tx1"/>
          </a:solidFill>
          <a:latin typeface="+mn-lt"/>
          <a:ea typeface="+mn-ea"/>
          <a:cs typeface="+mn-cs"/>
        </a:defRPr>
      </a:lvl3pPr>
      <a:lvl4pPr marL="1889125" indent="-158750" algn="l" rtl="0" eaLnBrk="0" fontAlgn="base" hangingPunct="0">
        <a:lnSpc>
          <a:spcPts val="4000"/>
        </a:lnSpc>
        <a:spcBef>
          <a:spcPct val="0"/>
        </a:spcBef>
        <a:spcAft>
          <a:spcPct val="0"/>
        </a:spcAft>
        <a:buFont typeface="Wingdings" panose="05000000000000000000" pitchFamily="2" charset="2"/>
        <a:buChar char="§"/>
        <a:defRPr kern="1200">
          <a:solidFill>
            <a:schemeClr val="tx1"/>
          </a:solidFill>
          <a:latin typeface="+mn-lt"/>
          <a:ea typeface="+mn-ea"/>
          <a:cs typeface="+mn-cs"/>
        </a:defRPr>
      </a:lvl4pPr>
      <a:lvl5pPr marL="2498725" indent="-158750" algn="l" rtl="0" eaLnBrk="0" fontAlgn="base" hangingPunct="0">
        <a:lnSpc>
          <a:spcPts val="4000"/>
        </a:lnSpc>
        <a:spcBef>
          <a:spcPct val="0"/>
        </a:spcBef>
        <a:spcAft>
          <a:spcPct val="0"/>
        </a:spcAft>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nl-NL" altLang="nl-NL"/>
              <a:t>Verschillen in onderwijskansen</a:t>
            </a:r>
          </a:p>
        </p:txBody>
      </p:sp>
      <p:pic>
        <p:nvPicPr>
          <p:cNvPr id="5123" name="Afbeelding 3"/>
          <p:cNvPicPr>
            <a:picLocks noChangeAspect="1"/>
          </p:cNvPicPr>
          <p:nvPr/>
        </p:nvPicPr>
        <p:blipFill>
          <a:blip r:embed="rId2">
            <a:extLst>
              <a:ext uri="{28A0092B-C50C-407E-A947-70E740481C1C}">
                <a14:useLocalDpi xmlns:a14="http://schemas.microsoft.com/office/drawing/2010/main" val="0"/>
              </a:ext>
            </a:extLst>
          </a:blip>
          <a:srcRect l="11414" t="13460" r="25586" b="14090"/>
          <a:stretch>
            <a:fillRect/>
          </a:stretch>
        </p:blipFill>
        <p:spPr bwMode="auto">
          <a:xfrm>
            <a:off x="2063750" y="836613"/>
            <a:ext cx="7685088" cy="552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7801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FD0CA25-B732-47E0-B3F2-7C8019718D4E}" type="datetime1">
              <a:rPr lang="nl-NL" altLang="nl-NL" smtClean="0">
                <a:solidFill>
                  <a:schemeClr val="tx2"/>
                </a:solidFill>
              </a:rPr>
              <a:pPr/>
              <a:t>26-10-2018</a:t>
            </a:fld>
            <a:endParaRPr lang="en-US" altLang="nl-NL">
              <a:solidFill>
                <a:schemeClr val="tx2"/>
              </a:solidFill>
            </a:endParaRPr>
          </a:p>
        </p:txBody>
      </p:sp>
      <p:sp>
        <p:nvSpPr>
          <p:cNvPr id="9221"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E684D4F-D688-4297-AF66-01383663247C}" type="slidenum">
              <a:rPr lang="en-US" altLang="nl-NL" smtClean="0">
                <a:solidFill>
                  <a:schemeClr val="tx2"/>
                </a:solidFill>
              </a:rPr>
              <a:pPr/>
              <a:t>10</a:t>
            </a:fld>
            <a:endParaRPr lang="en-US" altLang="nl-NL">
              <a:solidFill>
                <a:schemeClr val="tx2"/>
              </a:solidFill>
            </a:endParaRPr>
          </a:p>
        </p:txBody>
      </p:sp>
      <p:sp>
        <p:nvSpPr>
          <p:cNvPr id="7" name="Tijdelijke aanduiding voor inhoud 2"/>
          <p:cNvSpPr>
            <a:spLocks noGrp="1"/>
          </p:cNvSpPr>
          <p:nvPr>
            <p:ph idx="1"/>
          </p:nvPr>
        </p:nvSpPr>
        <p:spPr>
          <a:xfrm>
            <a:off x="958851" y="746125"/>
            <a:ext cx="10210800" cy="5689600"/>
          </a:xfrm>
        </p:spPr>
        <p:txBody>
          <a:bodyPr/>
          <a:lstStyle/>
          <a:p>
            <a:pPr>
              <a:lnSpc>
                <a:spcPct val="150000"/>
              </a:lnSpc>
            </a:pPr>
            <a:endParaRPr lang="nl-NL" sz="1400" dirty="0"/>
          </a:p>
          <a:p>
            <a:pPr>
              <a:lnSpc>
                <a:spcPct val="150000"/>
              </a:lnSpc>
            </a:pPr>
            <a:r>
              <a:rPr lang="nl-NL" sz="1400" dirty="0"/>
              <a:t>Wat willen jullie de gemeente meegeven?</a:t>
            </a:r>
          </a:p>
          <a:p>
            <a:pPr>
              <a:lnSpc>
                <a:spcPct val="150000"/>
              </a:lnSpc>
            </a:pPr>
            <a:endParaRPr lang="nl-NL" sz="1400" dirty="0"/>
          </a:p>
          <a:p>
            <a:pPr>
              <a:lnSpc>
                <a:spcPct val="150000"/>
              </a:lnSpc>
            </a:pPr>
            <a:r>
              <a:rPr lang="nl-NL" sz="1400" dirty="0"/>
              <a:t>Wat zou er nog meer moeten gebeuren (buiten het onderwijsbeleid van gemeente)?</a:t>
            </a:r>
          </a:p>
          <a:p>
            <a:pPr>
              <a:lnSpc>
                <a:spcPct val="150000"/>
              </a:lnSpc>
            </a:pPr>
            <a:endParaRPr lang="nl-NL" sz="1400" dirty="0"/>
          </a:p>
          <a:p>
            <a:pPr>
              <a:lnSpc>
                <a:spcPct val="150000"/>
              </a:lnSpc>
            </a:pPr>
            <a:r>
              <a:rPr lang="nl-NL" sz="1400" dirty="0"/>
              <a:t>Wie zijn daarvoor nodig?</a:t>
            </a:r>
          </a:p>
          <a:p>
            <a:pPr>
              <a:lnSpc>
                <a:spcPct val="150000"/>
              </a:lnSpc>
            </a:pPr>
            <a:endParaRPr lang="nl-NL" sz="1400" dirty="0"/>
          </a:p>
          <a:p>
            <a:pPr>
              <a:lnSpc>
                <a:spcPct val="150000"/>
              </a:lnSpc>
            </a:pPr>
            <a:r>
              <a:rPr lang="nl-NL" sz="1400"/>
              <a:t>Wat kunnen jullie </a:t>
            </a:r>
            <a:r>
              <a:rPr lang="nl-NL" sz="1400" dirty="0"/>
              <a:t>bijdragen?</a:t>
            </a:r>
          </a:p>
        </p:txBody>
      </p:sp>
      <p:sp>
        <p:nvSpPr>
          <p:cNvPr id="8" name="Titel 1"/>
          <p:cNvSpPr txBox="1">
            <a:spLocks/>
          </p:cNvSpPr>
          <p:nvPr/>
        </p:nvSpPr>
        <p:spPr bwMode="white">
          <a:xfrm>
            <a:off x="1327151" y="15874"/>
            <a:ext cx="9994900"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b="1" kern="1200">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panose="020B0604020202020204" pitchFamily="34" charset="0"/>
              </a:defRPr>
            </a:lvl2pPr>
            <a:lvl3pPr algn="l" rtl="0" eaLnBrk="0" fontAlgn="base" hangingPunct="0">
              <a:spcBef>
                <a:spcPct val="0"/>
              </a:spcBef>
              <a:spcAft>
                <a:spcPct val="0"/>
              </a:spcAft>
              <a:defRPr sz="2200" b="1">
                <a:solidFill>
                  <a:schemeClr val="tx2"/>
                </a:solidFill>
                <a:latin typeface="Arial" panose="020B0604020202020204" pitchFamily="34" charset="0"/>
              </a:defRPr>
            </a:lvl3pPr>
            <a:lvl4pPr algn="l" rtl="0" eaLnBrk="0" fontAlgn="base" hangingPunct="0">
              <a:spcBef>
                <a:spcPct val="0"/>
              </a:spcBef>
              <a:spcAft>
                <a:spcPct val="0"/>
              </a:spcAft>
              <a:defRPr sz="2200" b="1">
                <a:solidFill>
                  <a:schemeClr val="tx2"/>
                </a:solidFill>
                <a:latin typeface="Arial" panose="020B0604020202020204" pitchFamily="34" charset="0"/>
              </a:defRPr>
            </a:lvl4pPr>
            <a:lvl5pPr algn="l" rtl="0" eaLnBrk="0" fontAlgn="base" hangingPunct="0">
              <a:spcBef>
                <a:spcPct val="0"/>
              </a:spcBef>
              <a:spcAft>
                <a:spcPct val="0"/>
              </a:spcAft>
              <a:defRPr sz="2200" b="1">
                <a:solidFill>
                  <a:schemeClr val="tx2"/>
                </a:solidFill>
                <a:latin typeface="Arial" panose="020B0604020202020204" pitchFamily="34" charset="0"/>
              </a:defRPr>
            </a:lvl5pPr>
            <a:lvl6pPr marL="457200" algn="l" rtl="0" fontAlgn="base">
              <a:spcBef>
                <a:spcPct val="0"/>
              </a:spcBef>
              <a:spcAft>
                <a:spcPct val="0"/>
              </a:spcAft>
              <a:defRPr sz="2200" b="1">
                <a:solidFill>
                  <a:schemeClr val="tx2"/>
                </a:solidFill>
                <a:latin typeface="Arial" panose="020B0604020202020204" pitchFamily="34" charset="0"/>
              </a:defRPr>
            </a:lvl6pPr>
            <a:lvl7pPr marL="914400" algn="l" rtl="0" fontAlgn="base">
              <a:spcBef>
                <a:spcPct val="0"/>
              </a:spcBef>
              <a:spcAft>
                <a:spcPct val="0"/>
              </a:spcAft>
              <a:defRPr sz="2200" b="1">
                <a:solidFill>
                  <a:schemeClr val="tx2"/>
                </a:solidFill>
                <a:latin typeface="Arial" panose="020B0604020202020204" pitchFamily="34" charset="0"/>
              </a:defRPr>
            </a:lvl7pPr>
            <a:lvl8pPr marL="1371600" algn="l" rtl="0" fontAlgn="base">
              <a:spcBef>
                <a:spcPct val="0"/>
              </a:spcBef>
              <a:spcAft>
                <a:spcPct val="0"/>
              </a:spcAft>
              <a:defRPr sz="2200" b="1">
                <a:solidFill>
                  <a:schemeClr val="tx2"/>
                </a:solidFill>
                <a:latin typeface="Arial" panose="020B0604020202020204" pitchFamily="34" charset="0"/>
              </a:defRPr>
            </a:lvl8pPr>
            <a:lvl9pPr marL="1828800" algn="l" rtl="0" fontAlgn="base">
              <a:spcBef>
                <a:spcPct val="0"/>
              </a:spcBef>
              <a:spcAft>
                <a:spcPct val="0"/>
              </a:spcAft>
              <a:defRPr sz="2200" b="1">
                <a:solidFill>
                  <a:schemeClr val="tx2"/>
                </a:solidFill>
                <a:latin typeface="Arial" panose="020B0604020202020204" pitchFamily="34" charset="0"/>
              </a:defRPr>
            </a:lvl9pPr>
          </a:lstStyle>
          <a:p>
            <a:r>
              <a:rPr lang="nl-NL" dirty="0"/>
              <a:t>Gelijke kansen: wat en wie nog meer</a:t>
            </a:r>
          </a:p>
        </p:txBody>
      </p:sp>
    </p:spTree>
    <p:extLst>
      <p:ext uri="{BB962C8B-B14F-4D97-AF65-F5344CB8AC3E}">
        <p14:creationId xmlns:p14="http://schemas.microsoft.com/office/powerpoint/2010/main" val="33552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a:t>Risico’s op achterstand op jonge leeftijd verkleint</a:t>
            </a:r>
          </a:p>
        </p:txBody>
      </p:sp>
      <p:sp>
        <p:nvSpPr>
          <p:cNvPr id="6147"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8F84A1D-027F-47E3-A91F-CD624B95B230}" type="datetime1">
              <a:rPr lang="nl-NL" altLang="nl-NL" smtClean="0">
                <a:solidFill>
                  <a:schemeClr val="tx2"/>
                </a:solidFill>
              </a:rPr>
              <a:pPr/>
              <a:t>26-10-2018</a:t>
            </a:fld>
            <a:endParaRPr lang="en-US" altLang="nl-NL">
              <a:solidFill>
                <a:schemeClr val="tx2"/>
              </a:solidFill>
            </a:endParaRPr>
          </a:p>
        </p:txBody>
      </p:sp>
      <p:sp>
        <p:nvSpPr>
          <p:cNvPr id="6148"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4F505AB-9CE4-40BA-B50D-E031B7F28EB9}" type="slidenum">
              <a:rPr lang="en-US" altLang="nl-NL" smtClean="0">
                <a:solidFill>
                  <a:schemeClr val="tx2"/>
                </a:solidFill>
              </a:rPr>
              <a:pPr/>
              <a:t>2</a:t>
            </a:fld>
            <a:endParaRPr lang="en-US" altLang="nl-NL">
              <a:solidFill>
                <a:schemeClr val="tx2"/>
              </a:solidFill>
            </a:endParaRPr>
          </a:p>
        </p:txBody>
      </p:sp>
      <p:pic>
        <p:nvPicPr>
          <p:cNvPr id="6149" name="Afbeelding 5"/>
          <p:cNvPicPr>
            <a:picLocks noChangeAspect="1"/>
          </p:cNvPicPr>
          <p:nvPr/>
        </p:nvPicPr>
        <p:blipFill>
          <a:blip r:embed="rId2">
            <a:extLst>
              <a:ext uri="{28A0092B-C50C-407E-A947-70E740481C1C}">
                <a14:useLocalDpi xmlns:a14="http://schemas.microsoft.com/office/drawing/2010/main" val="0"/>
              </a:ext>
            </a:extLst>
          </a:blip>
          <a:srcRect l="8263" t="24802" r="19289" b="25430"/>
          <a:stretch>
            <a:fillRect/>
          </a:stretch>
        </p:blipFill>
        <p:spPr bwMode="auto">
          <a:xfrm>
            <a:off x="1516063" y="1412876"/>
            <a:ext cx="9224963"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985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nl-NL" altLang="nl-NL"/>
              <a:t>Risico’s in Rotterdamse po en vo: ‘misplaatst’</a:t>
            </a:r>
          </a:p>
        </p:txBody>
      </p:sp>
      <p:sp>
        <p:nvSpPr>
          <p:cNvPr id="7171"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4A153EE-D1D4-444F-9123-7989F85DD81A}" type="datetime1">
              <a:rPr lang="nl-NL" altLang="nl-NL" smtClean="0">
                <a:solidFill>
                  <a:schemeClr val="tx2"/>
                </a:solidFill>
              </a:rPr>
              <a:pPr/>
              <a:t>26-10-2018</a:t>
            </a:fld>
            <a:endParaRPr lang="en-US" altLang="nl-NL">
              <a:solidFill>
                <a:schemeClr val="tx2"/>
              </a:solidFill>
            </a:endParaRPr>
          </a:p>
        </p:txBody>
      </p:sp>
      <p:sp>
        <p:nvSpPr>
          <p:cNvPr id="7172"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70B64AB-B938-436E-A5A0-6D457F2D42B2}" type="slidenum">
              <a:rPr lang="en-US" altLang="nl-NL" smtClean="0">
                <a:solidFill>
                  <a:schemeClr val="tx2"/>
                </a:solidFill>
              </a:rPr>
              <a:pPr/>
              <a:t>3</a:t>
            </a:fld>
            <a:endParaRPr lang="en-US" altLang="nl-NL">
              <a:solidFill>
                <a:schemeClr val="tx2"/>
              </a:solidFill>
            </a:endParaRPr>
          </a:p>
        </p:txBody>
      </p:sp>
      <p:pic>
        <p:nvPicPr>
          <p:cNvPr id="7173" name="Afbeelding 6"/>
          <p:cNvPicPr>
            <a:picLocks noChangeAspect="1"/>
          </p:cNvPicPr>
          <p:nvPr/>
        </p:nvPicPr>
        <p:blipFill>
          <a:blip r:embed="rId2">
            <a:extLst>
              <a:ext uri="{28A0092B-C50C-407E-A947-70E740481C1C}">
                <a14:useLocalDpi xmlns:a14="http://schemas.microsoft.com/office/drawing/2010/main" val="0"/>
              </a:ext>
            </a:extLst>
          </a:blip>
          <a:srcRect l="7475" t="16611" r="22044" b="34880"/>
          <a:stretch>
            <a:fillRect/>
          </a:stretch>
        </p:blipFill>
        <p:spPr bwMode="auto">
          <a:xfrm>
            <a:off x="1868489" y="1268414"/>
            <a:ext cx="856932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Tijdelijke aanduiding voor inhoud 7"/>
          <p:cNvSpPr>
            <a:spLocks noGrp="1"/>
          </p:cNvSpPr>
          <p:nvPr>
            <p:ph idx="1"/>
          </p:nvPr>
        </p:nvSpPr>
        <p:spPr/>
        <p:txBody>
          <a:bodyPr/>
          <a:lstStyle/>
          <a:p>
            <a:pPr>
              <a:tabLst>
                <a:tab pos="3048000" algn="l"/>
              </a:tabLst>
            </a:pPr>
            <a:endParaRPr lang="nl-NL" altLang="nl-NL"/>
          </a:p>
        </p:txBody>
      </p:sp>
      <p:sp>
        <p:nvSpPr>
          <p:cNvPr id="9" name="Rechthoek 8"/>
          <p:cNvSpPr/>
          <p:nvPr/>
        </p:nvSpPr>
        <p:spPr>
          <a:xfrm>
            <a:off x="6888163" y="4221163"/>
            <a:ext cx="3168650" cy="7921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l-NL"/>
          </a:p>
        </p:txBody>
      </p:sp>
    </p:spTree>
    <p:extLst>
      <p:ext uri="{BB962C8B-B14F-4D97-AF65-F5344CB8AC3E}">
        <p14:creationId xmlns:p14="http://schemas.microsoft.com/office/powerpoint/2010/main" val="4266108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nl-NL" altLang="nl-NL"/>
              <a:t>Risico’s in Rotterdamse po en vo: afstroom </a:t>
            </a:r>
          </a:p>
        </p:txBody>
      </p:sp>
      <p:sp>
        <p:nvSpPr>
          <p:cNvPr id="8195"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1C017D6-5CA4-4E91-9687-E6D82754446C}" type="datetime1">
              <a:rPr lang="nl-NL" altLang="nl-NL" smtClean="0">
                <a:solidFill>
                  <a:schemeClr val="tx2"/>
                </a:solidFill>
              </a:rPr>
              <a:pPr/>
              <a:t>26-10-2018</a:t>
            </a:fld>
            <a:endParaRPr lang="en-US" altLang="nl-NL">
              <a:solidFill>
                <a:schemeClr val="tx2"/>
              </a:solidFill>
            </a:endParaRPr>
          </a:p>
        </p:txBody>
      </p:sp>
      <p:sp>
        <p:nvSpPr>
          <p:cNvPr id="8196"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48CFF6E-FBF2-43F7-A30D-2BC8732D7CE6}" type="slidenum">
              <a:rPr lang="en-US" altLang="nl-NL" smtClean="0">
                <a:solidFill>
                  <a:schemeClr val="tx2"/>
                </a:solidFill>
              </a:rPr>
              <a:pPr/>
              <a:t>4</a:t>
            </a:fld>
            <a:endParaRPr lang="en-US" altLang="nl-NL">
              <a:solidFill>
                <a:schemeClr val="tx2"/>
              </a:solidFill>
            </a:endParaRPr>
          </a:p>
        </p:txBody>
      </p:sp>
      <p:grpSp>
        <p:nvGrpSpPr>
          <p:cNvPr id="8197" name="Groep 11"/>
          <p:cNvGrpSpPr>
            <a:grpSpLocks/>
          </p:cNvGrpSpPr>
          <p:nvPr/>
        </p:nvGrpSpPr>
        <p:grpSpPr bwMode="auto">
          <a:xfrm>
            <a:off x="1871664" y="1125538"/>
            <a:ext cx="8472487" cy="4679950"/>
            <a:chOff x="-396552" y="722641"/>
            <a:chExt cx="10657184" cy="5202384"/>
          </a:xfrm>
        </p:grpSpPr>
        <p:pic>
          <p:nvPicPr>
            <p:cNvPr id="8198" name="Afbeelding 8"/>
            <p:cNvPicPr>
              <a:picLocks noChangeAspect="1"/>
            </p:cNvPicPr>
            <p:nvPr/>
          </p:nvPicPr>
          <p:blipFill>
            <a:blip r:embed="rId2">
              <a:extLst>
                <a:ext uri="{28A0092B-C50C-407E-A947-70E740481C1C}">
                  <a14:useLocalDpi xmlns:a14="http://schemas.microsoft.com/office/drawing/2010/main" val="0"/>
                </a:ext>
              </a:extLst>
            </a:blip>
            <a:srcRect l="6294" t="26691" r="18895" b="15350"/>
            <a:stretch>
              <a:fillRect/>
            </a:stretch>
          </p:blipFill>
          <p:spPr bwMode="auto">
            <a:xfrm>
              <a:off x="-396552" y="764704"/>
              <a:ext cx="10657184" cy="5160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Afbeelding 10"/>
            <p:cNvPicPr>
              <a:picLocks noChangeAspect="1"/>
            </p:cNvPicPr>
            <p:nvPr/>
          </p:nvPicPr>
          <p:blipFill>
            <a:blip r:embed="rId2">
              <a:extLst>
                <a:ext uri="{28A0092B-C50C-407E-A947-70E740481C1C}">
                  <a14:useLocalDpi xmlns:a14="http://schemas.microsoft.com/office/drawing/2010/main" val="0"/>
                </a:ext>
              </a:extLst>
            </a:blip>
            <a:srcRect l="19293" t="34019" r="52357" b="58421"/>
            <a:stretch>
              <a:fillRect/>
            </a:stretch>
          </p:blipFill>
          <p:spPr bwMode="auto">
            <a:xfrm>
              <a:off x="687105" y="722641"/>
              <a:ext cx="4182609" cy="78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767139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nl-NL" altLang="nl-NL"/>
              <a:t>Schoolverschillen</a:t>
            </a:r>
          </a:p>
        </p:txBody>
      </p:sp>
      <p:sp>
        <p:nvSpPr>
          <p:cNvPr id="9219" name="Tijdelijke aanduiding voor inhoud 2"/>
          <p:cNvSpPr>
            <a:spLocks noGrp="1"/>
          </p:cNvSpPr>
          <p:nvPr>
            <p:ph idx="1"/>
          </p:nvPr>
        </p:nvSpPr>
        <p:spPr/>
        <p:txBody>
          <a:bodyPr/>
          <a:lstStyle/>
          <a:p>
            <a:endParaRPr lang="nl-NL" altLang="nl-NL"/>
          </a:p>
        </p:txBody>
      </p:sp>
      <p:sp>
        <p:nvSpPr>
          <p:cNvPr id="9220"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FD0CA25-B732-47E0-B3F2-7C8019718D4E}" type="datetime1">
              <a:rPr lang="nl-NL" altLang="nl-NL" smtClean="0">
                <a:solidFill>
                  <a:schemeClr val="tx2"/>
                </a:solidFill>
              </a:rPr>
              <a:pPr/>
              <a:t>26-10-2018</a:t>
            </a:fld>
            <a:endParaRPr lang="en-US" altLang="nl-NL">
              <a:solidFill>
                <a:schemeClr val="tx2"/>
              </a:solidFill>
            </a:endParaRPr>
          </a:p>
        </p:txBody>
      </p:sp>
      <p:sp>
        <p:nvSpPr>
          <p:cNvPr id="9221"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E684D4F-D688-4297-AF66-01383663247C}" type="slidenum">
              <a:rPr lang="en-US" altLang="nl-NL" smtClean="0">
                <a:solidFill>
                  <a:schemeClr val="tx2"/>
                </a:solidFill>
              </a:rPr>
              <a:pPr/>
              <a:t>5</a:t>
            </a:fld>
            <a:endParaRPr lang="en-US" altLang="nl-NL">
              <a:solidFill>
                <a:schemeClr val="tx2"/>
              </a:solidFill>
            </a:endParaRPr>
          </a:p>
        </p:txBody>
      </p:sp>
      <p:pic>
        <p:nvPicPr>
          <p:cNvPr id="9222" name="Afbeelding 5"/>
          <p:cNvPicPr>
            <a:picLocks noChangeAspect="1"/>
          </p:cNvPicPr>
          <p:nvPr/>
        </p:nvPicPr>
        <p:blipFill>
          <a:blip r:embed="rId2">
            <a:extLst>
              <a:ext uri="{28A0092B-C50C-407E-A947-70E740481C1C}">
                <a14:useLocalDpi xmlns:a14="http://schemas.microsoft.com/office/drawing/2010/main" val="0"/>
              </a:ext>
            </a:extLst>
          </a:blip>
          <a:srcRect l="19287" t="12202" r="34645" b="5901"/>
          <a:stretch>
            <a:fillRect/>
          </a:stretch>
        </p:blipFill>
        <p:spPr bwMode="auto">
          <a:xfrm>
            <a:off x="2405063" y="884239"/>
            <a:ext cx="53467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9484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FD0CA25-B732-47E0-B3F2-7C8019718D4E}" type="datetime1">
              <a:rPr lang="nl-NL" altLang="nl-NL" smtClean="0">
                <a:solidFill>
                  <a:schemeClr val="tx2"/>
                </a:solidFill>
              </a:rPr>
              <a:pPr/>
              <a:t>26-10-2018</a:t>
            </a:fld>
            <a:endParaRPr lang="en-US" altLang="nl-NL">
              <a:solidFill>
                <a:schemeClr val="tx2"/>
              </a:solidFill>
            </a:endParaRPr>
          </a:p>
        </p:txBody>
      </p:sp>
      <p:sp>
        <p:nvSpPr>
          <p:cNvPr id="9221"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E684D4F-D688-4297-AF66-01383663247C}" type="slidenum">
              <a:rPr lang="en-US" altLang="nl-NL" smtClean="0">
                <a:solidFill>
                  <a:schemeClr val="tx2"/>
                </a:solidFill>
              </a:rPr>
              <a:pPr/>
              <a:t>6</a:t>
            </a:fld>
            <a:endParaRPr lang="en-US" altLang="nl-NL">
              <a:solidFill>
                <a:schemeClr val="tx2"/>
              </a:solidFill>
            </a:endParaRPr>
          </a:p>
        </p:txBody>
      </p:sp>
      <p:sp>
        <p:nvSpPr>
          <p:cNvPr id="7" name="Tijdelijke aanduiding voor inhoud 2"/>
          <p:cNvSpPr>
            <a:spLocks noGrp="1"/>
          </p:cNvSpPr>
          <p:nvPr>
            <p:ph idx="1"/>
          </p:nvPr>
        </p:nvSpPr>
        <p:spPr>
          <a:xfrm>
            <a:off x="958851" y="746125"/>
            <a:ext cx="10210800" cy="5689600"/>
          </a:xfrm>
        </p:spPr>
        <p:txBody>
          <a:bodyPr/>
          <a:lstStyle/>
          <a:p>
            <a:pPr marL="0" indent="0">
              <a:lnSpc>
                <a:spcPts val="2500"/>
              </a:lnSpc>
              <a:buNone/>
            </a:pPr>
            <a:r>
              <a:rPr lang="nl-NL" sz="1400" dirty="0"/>
              <a:t>Masterplan onderwijs (&gt;2030)</a:t>
            </a:r>
          </a:p>
          <a:p>
            <a:pPr marL="0" indent="0">
              <a:lnSpc>
                <a:spcPts val="2500"/>
              </a:lnSpc>
              <a:buNone/>
            </a:pPr>
            <a:r>
              <a:rPr lang="nl-NL" sz="1400" b="0" dirty="0"/>
              <a:t>O.M bouwstenen:</a:t>
            </a:r>
          </a:p>
          <a:p>
            <a:pPr marL="0" indent="0">
              <a:lnSpc>
                <a:spcPts val="2500"/>
              </a:lnSpc>
              <a:buNone/>
            </a:pPr>
            <a:r>
              <a:rPr lang="nl-NL" sz="1400" b="0" dirty="0"/>
              <a:t>-Mogelijkheden leerling leidend voor onderwijscarrière, </a:t>
            </a:r>
          </a:p>
          <a:p>
            <a:pPr marL="0" indent="0">
              <a:lnSpc>
                <a:spcPts val="2500"/>
              </a:lnSpc>
              <a:buNone/>
            </a:pPr>
            <a:r>
              <a:rPr lang="nl-NL" sz="1400" b="0" dirty="0"/>
              <a:t>-Sterk en gevarieerd voortgezet onderwijs in de hele stad’</a:t>
            </a:r>
          </a:p>
          <a:p>
            <a:pPr marL="0" indent="0">
              <a:lnSpc>
                <a:spcPts val="2500"/>
              </a:lnSpc>
              <a:buNone/>
            </a:pPr>
            <a:r>
              <a:rPr lang="nl-NL" sz="1400" b="0" dirty="0"/>
              <a:t>- Beste basisschool in de buurt </a:t>
            </a:r>
          </a:p>
          <a:p>
            <a:pPr>
              <a:lnSpc>
                <a:spcPts val="2500"/>
              </a:lnSpc>
            </a:pPr>
            <a:endParaRPr lang="nl-NL" sz="1400" dirty="0"/>
          </a:p>
          <a:p>
            <a:pPr>
              <a:lnSpc>
                <a:spcPts val="2500"/>
              </a:lnSpc>
            </a:pPr>
            <a:r>
              <a:rPr lang="nl-NL" sz="1400" dirty="0"/>
              <a:t>Landelijk beleid</a:t>
            </a:r>
          </a:p>
          <a:p>
            <a:pPr marL="0" indent="0">
              <a:lnSpc>
                <a:spcPts val="2500"/>
              </a:lnSpc>
              <a:buNone/>
            </a:pPr>
            <a:r>
              <a:rPr lang="nl-NL" sz="1400" b="0" dirty="0"/>
              <a:t>-Gelijke Kansen Alliantie</a:t>
            </a:r>
          </a:p>
          <a:p>
            <a:pPr marL="0" indent="0">
              <a:lnSpc>
                <a:spcPts val="2500"/>
              </a:lnSpc>
              <a:buNone/>
            </a:pPr>
            <a:r>
              <a:rPr lang="nl-NL" sz="1400" b="0" dirty="0"/>
              <a:t>-Doorstroomsubsidies</a:t>
            </a:r>
          </a:p>
          <a:p>
            <a:pPr>
              <a:lnSpc>
                <a:spcPts val="2500"/>
              </a:lnSpc>
              <a:buFontTx/>
              <a:buChar char="-"/>
            </a:pPr>
            <a:r>
              <a:rPr lang="nl-NL" sz="1400" b="0" dirty="0"/>
              <a:t>Experimenteer ruimte (10-14 scholen)</a:t>
            </a:r>
          </a:p>
          <a:p>
            <a:pPr>
              <a:lnSpc>
                <a:spcPts val="2500"/>
              </a:lnSpc>
              <a:buFontTx/>
              <a:buChar char="-"/>
            </a:pPr>
            <a:r>
              <a:rPr lang="nl-NL" sz="1400" b="0" dirty="0"/>
              <a:t>Interdepartementaal (o.m. armoedebeleid)</a:t>
            </a:r>
          </a:p>
          <a:p>
            <a:pPr>
              <a:lnSpc>
                <a:spcPts val="2500"/>
              </a:lnSpc>
              <a:buFontTx/>
              <a:buChar char="-"/>
            </a:pPr>
            <a:endParaRPr lang="nl-NL" sz="1400" b="0" dirty="0"/>
          </a:p>
          <a:p>
            <a:pPr marL="0" indent="0">
              <a:lnSpc>
                <a:spcPts val="2500"/>
              </a:lnSpc>
              <a:buNone/>
            </a:pPr>
            <a:endParaRPr lang="nl-NL" sz="1400" dirty="0"/>
          </a:p>
          <a:p>
            <a:pPr marL="0" indent="0">
              <a:lnSpc>
                <a:spcPts val="2500"/>
              </a:lnSpc>
              <a:buNone/>
            </a:pPr>
            <a:endParaRPr lang="nl-NL" sz="1400" dirty="0"/>
          </a:p>
          <a:p>
            <a:pPr>
              <a:lnSpc>
                <a:spcPts val="2500"/>
              </a:lnSpc>
            </a:pPr>
            <a:endParaRPr lang="nl-NL" sz="1400" dirty="0"/>
          </a:p>
          <a:p>
            <a:pPr marL="0" indent="0">
              <a:lnSpc>
                <a:spcPts val="2500"/>
              </a:lnSpc>
              <a:buNone/>
            </a:pPr>
            <a:endParaRPr lang="nl-NL" sz="1400" b="0" dirty="0"/>
          </a:p>
          <a:p>
            <a:endParaRPr lang="nl-NL" sz="1400" dirty="0"/>
          </a:p>
        </p:txBody>
      </p:sp>
      <p:sp>
        <p:nvSpPr>
          <p:cNvPr id="8" name="Titel 1"/>
          <p:cNvSpPr txBox="1">
            <a:spLocks/>
          </p:cNvSpPr>
          <p:nvPr/>
        </p:nvSpPr>
        <p:spPr bwMode="white">
          <a:xfrm>
            <a:off x="1327151" y="15874"/>
            <a:ext cx="9994900"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b="1" kern="1200">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panose="020B0604020202020204" pitchFamily="34" charset="0"/>
              </a:defRPr>
            </a:lvl2pPr>
            <a:lvl3pPr algn="l" rtl="0" eaLnBrk="0" fontAlgn="base" hangingPunct="0">
              <a:spcBef>
                <a:spcPct val="0"/>
              </a:spcBef>
              <a:spcAft>
                <a:spcPct val="0"/>
              </a:spcAft>
              <a:defRPr sz="2200" b="1">
                <a:solidFill>
                  <a:schemeClr val="tx2"/>
                </a:solidFill>
                <a:latin typeface="Arial" panose="020B0604020202020204" pitchFamily="34" charset="0"/>
              </a:defRPr>
            </a:lvl3pPr>
            <a:lvl4pPr algn="l" rtl="0" eaLnBrk="0" fontAlgn="base" hangingPunct="0">
              <a:spcBef>
                <a:spcPct val="0"/>
              </a:spcBef>
              <a:spcAft>
                <a:spcPct val="0"/>
              </a:spcAft>
              <a:defRPr sz="2200" b="1">
                <a:solidFill>
                  <a:schemeClr val="tx2"/>
                </a:solidFill>
                <a:latin typeface="Arial" panose="020B0604020202020204" pitchFamily="34" charset="0"/>
              </a:defRPr>
            </a:lvl4pPr>
            <a:lvl5pPr algn="l" rtl="0" eaLnBrk="0" fontAlgn="base" hangingPunct="0">
              <a:spcBef>
                <a:spcPct val="0"/>
              </a:spcBef>
              <a:spcAft>
                <a:spcPct val="0"/>
              </a:spcAft>
              <a:defRPr sz="2200" b="1">
                <a:solidFill>
                  <a:schemeClr val="tx2"/>
                </a:solidFill>
                <a:latin typeface="Arial" panose="020B0604020202020204" pitchFamily="34" charset="0"/>
              </a:defRPr>
            </a:lvl5pPr>
            <a:lvl6pPr marL="457200" algn="l" rtl="0" fontAlgn="base">
              <a:spcBef>
                <a:spcPct val="0"/>
              </a:spcBef>
              <a:spcAft>
                <a:spcPct val="0"/>
              </a:spcAft>
              <a:defRPr sz="2200" b="1">
                <a:solidFill>
                  <a:schemeClr val="tx2"/>
                </a:solidFill>
                <a:latin typeface="Arial" panose="020B0604020202020204" pitchFamily="34" charset="0"/>
              </a:defRPr>
            </a:lvl6pPr>
            <a:lvl7pPr marL="914400" algn="l" rtl="0" fontAlgn="base">
              <a:spcBef>
                <a:spcPct val="0"/>
              </a:spcBef>
              <a:spcAft>
                <a:spcPct val="0"/>
              </a:spcAft>
              <a:defRPr sz="2200" b="1">
                <a:solidFill>
                  <a:schemeClr val="tx2"/>
                </a:solidFill>
                <a:latin typeface="Arial" panose="020B0604020202020204" pitchFamily="34" charset="0"/>
              </a:defRPr>
            </a:lvl7pPr>
            <a:lvl8pPr marL="1371600" algn="l" rtl="0" fontAlgn="base">
              <a:spcBef>
                <a:spcPct val="0"/>
              </a:spcBef>
              <a:spcAft>
                <a:spcPct val="0"/>
              </a:spcAft>
              <a:defRPr sz="2200" b="1">
                <a:solidFill>
                  <a:schemeClr val="tx2"/>
                </a:solidFill>
                <a:latin typeface="Arial" panose="020B0604020202020204" pitchFamily="34" charset="0"/>
              </a:defRPr>
            </a:lvl8pPr>
            <a:lvl9pPr marL="1828800" algn="l" rtl="0" fontAlgn="base">
              <a:spcBef>
                <a:spcPct val="0"/>
              </a:spcBef>
              <a:spcAft>
                <a:spcPct val="0"/>
              </a:spcAft>
              <a:defRPr sz="2200" b="1">
                <a:solidFill>
                  <a:schemeClr val="tx2"/>
                </a:solidFill>
                <a:latin typeface="Arial" panose="020B0604020202020204" pitchFamily="34" charset="0"/>
              </a:defRPr>
            </a:lvl9pPr>
          </a:lstStyle>
          <a:p>
            <a:r>
              <a:rPr lang="nl-NL" dirty="0"/>
              <a:t>Masterplan Onderwijs/ Landelijk beleid</a:t>
            </a:r>
          </a:p>
        </p:txBody>
      </p:sp>
    </p:spTree>
    <p:extLst>
      <p:ext uri="{BB962C8B-B14F-4D97-AF65-F5344CB8AC3E}">
        <p14:creationId xmlns:p14="http://schemas.microsoft.com/office/powerpoint/2010/main" val="217954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FD0CA25-B732-47E0-B3F2-7C8019718D4E}" type="datetime1">
              <a:rPr lang="nl-NL" altLang="nl-NL" smtClean="0">
                <a:solidFill>
                  <a:schemeClr val="tx2"/>
                </a:solidFill>
              </a:rPr>
              <a:pPr/>
              <a:t>26-10-2018</a:t>
            </a:fld>
            <a:endParaRPr lang="en-US" altLang="nl-NL">
              <a:solidFill>
                <a:schemeClr val="tx2"/>
              </a:solidFill>
            </a:endParaRPr>
          </a:p>
        </p:txBody>
      </p:sp>
      <p:sp>
        <p:nvSpPr>
          <p:cNvPr id="9221"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E684D4F-D688-4297-AF66-01383663247C}" type="slidenum">
              <a:rPr lang="en-US" altLang="nl-NL" smtClean="0">
                <a:solidFill>
                  <a:schemeClr val="tx2"/>
                </a:solidFill>
              </a:rPr>
              <a:pPr/>
              <a:t>7</a:t>
            </a:fld>
            <a:endParaRPr lang="en-US" altLang="nl-NL">
              <a:solidFill>
                <a:schemeClr val="tx2"/>
              </a:solidFill>
            </a:endParaRPr>
          </a:p>
        </p:txBody>
      </p:sp>
      <p:sp>
        <p:nvSpPr>
          <p:cNvPr id="7" name="Tijdelijke aanduiding voor inhoud 2"/>
          <p:cNvSpPr>
            <a:spLocks noGrp="1"/>
          </p:cNvSpPr>
          <p:nvPr>
            <p:ph idx="1"/>
          </p:nvPr>
        </p:nvSpPr>
        <p:spPr>
          <a:xfrm>
            <a:off x="958851" y="746125"/>
            <a:ext cx="10210800" cy="5689600"/>
          </a:xfrm>
        </p:spPr>
        <p:txBody>
          <a:bodyPr/>
          <a:lstStyle/>
          <a:p>
            <a:pPr marL="0" indent="0">
              <a:lnSpc>
                <a:spcPts val="2500"/>
              </a:lnSpc>
              <a:buNone/>
            </a:pPr>
            <a:r>
              <a:rPr lang="nl-NL" sz="1400" dirty="0"/>
              <a:t>Coalitieakkoord (2018-2022)</a:t>
            </a:r>
          </a:p>
          <a:p>
            <a:pPr marL="0" indent="0">
              <a:lnSpc>
                <a:spcPts val="2500"/>
              </a:lnSpc>
              <a:buNone/>
            </a:pPr>
            <a:r>
              <a:rPr lang="nl-NL" sz="1400" dirty="0"/>
              <a:t> Thema- Vergroten kansengelijkheid</a:t>
            </a:r>
          </a:p>
          <a:p>
            <a:pPr marL="0" indent="0">
              <a:lnSpc>
                <a:spcPts val="2500"/>
              </a:lnSpc>
              <a:buNone/>
            </a:pPr>
            <a:r>
              <a:rPr lang="nl-NL" sz="1400" b="0" dirty="0"/>
              <a:t>-Afspraken met het scholenveld over alle overgangsmomenten in het onderwijs door bijvoorbeeld de verbetering van schooladviezen en goede ‘warme’ overdrachten.</a:t>
            </a:r>
          </a:p>
          <a:p>
            <a:pPr marL="0" indent="0">
              <a:lnSpc>
                <a:spcPts val="2500"/>
              </a:lnSpc>
              <a:buNone/>
            </a:pPr>
            <a:r>
              <a:rPr lang="nl-NL" sz="1400" b="0" dirty="0"/>
              <a:t>-Kwaliteitsverschillen tussen scholen verkleinen</a:t>
            </a:r>
          </a:p>
          <a:p>
            <a:pPr>
              <a:lnSpc>
                <a:spcPts val="2500"/>
              </a:lnSpc>
              <a:buFontTx/>
              <a:buChar char="-"/>
            </a:pPr>
            <a:r>
              <a:rPr lang="nl-NL" sz="1400" b="0" dirty="0"/>
              <a:t>Rol van ouders versterken (o.m. Ouders010)</a:t>
            </a:r>
          </a:p>
          <a:p>
            <a:pPr>
              <a:lnSpc>
                <a:spcPts val="2500"/>
              </a:lnSpc>
              <a:buFontTx/>
              <a:buChar char="-"/>
            </a:pPr>
            <a:r>
              <a:rPr lang="nl-NL" sz="1400" b="0" dirty="0"/>
              <a:t>Inzetten in op mentorprogramma’s waarbij werkstudenten en scholieren aan elkaar gekoppeld worden.</a:t>
            </a:r>
          </a:p>
          <a:p>
            <a:pPr marL="0" indent="0">
              <a:lnSpc>
                <a:spcPts val="2500"/>
              </a:lnSpc>
              <a:buNone/>
            </a:pPr>
            <a:r>
              <a:rPr lang="nl-NL" sz="1400" b="0" dirty="0"/>
              <a:t>- In de </a:t>
            </a:r>
            <a:r>
              <a:rPr lang="nl-NL" sz="1400" b="0" i="1" dirty="0" err="1"/>
              <a:t>Children’s</a:t>
            </a:r>
            <a:r>
              <a:rPr lang="nl-NL" sz="1400" b="0" i="1" dirty="0"/>
              <a:t> Zone </a:t>
            </a:r>
            <a:r>
              <a:rPr lang="nl-NL" sz="1400" b="0" dirty="0"/>
              <a:t>binnen het NPRZ starten we met </a:t>
            </a:r>
            <a:r>
              <a:rPr lang="nl-NL" sz="1400" b="0" dirty="0" err="1"/>
              <a:t>dagprogrammering</a:t>
            </a:r>
            <a:endParaRPr lang="nl-NL" sz="1400" b="0" dirty="0"/>
          </a:p>
          <a:p>
            <a:pPr marL="0" indent="0">
              <a:lnSpc>
                <a:spcPts val="2500"/>
              </a:lnSpc>
              <a:buNone/>
            </a:pPr>
            <a:r>
              <a:rPr lang="nl-NL" sz="1400" b="0" dirty="0"/>
              <a:t>- Ieder kind moet kunnen deelnemen aan schoolactiviteiten die betaald worden uit</a:t>
            </a:r>
          </a:p>
          <a:p>
            <a:pPr marL="0" indent="0">
              <a:lnSpc>
                <a:spcPts val="2500"/>
              </a:lnSpc>
              <a:buNone/>
            </a:pPr>
            <a:r>
              <a:rPr lang="nl-NL" sz="1400" b="0" dirty="0"/>
              <a:t>de vrijwillige bijdrage van ouders. </a:t>
            </a:r>
          </a:p>
          <a:p>
            <a:pPr marL="0" indent="0">
              <a:lnSpc>
                <a:spcPts val="2500"/>
              </a:lnSpc>
              <a:buNone/>
            </a:pPr>
            <a:r>
              <a:rPr lang="nl-NL" sz="1400" b="0" dirty="0"/>
              <a:t>-Onderwijs-zorgarrangementen (OZA) worden ingezet om de integratie van onderwijs</a:t>
            </a:r>
          </a:p>
          <a:p>
            <a:pPr marL="0" indent="0">
              <a:lnSpc>
                <a:spcPts val="2500"/>
              </a:lnSpc>
              <a:buNone/>
            </a:pPr>
            <a:r>
              <a:rPr lang="nl-NL" sz="1400" b="0" dirty="0"/>
              <a:t>en jeugdhulp op school te verbeteren.</a:t>
            </a:r>
          </a:p>
          <a:p>
            <a:pPr marL="0" indent="0">
              <a:lnSpc>
                <a:spcPts val="2500"/>
              </a:lnSpc>
              <a:buNone/>
            </a:pPr>
            <a:endParaRPr lang="nl-NL" sz="1400" b="0" dirty="0"/>
          </a:p>
          <a:p>
            <a:endParaRPr lang="nl-NL" sz="1400" dirty="0"/>
          </a:p>
        </p:txBody>
      </p:sp>
      <p:sp>
        <p:nvSpPr>
          <p:cNvPr id="8" name="Titel 1"/>
          <p:cNvSpPr txBox="1">
            <a:spLocks/>
          </p:cNvSpPr>
          <p:nvPr/>
        </p:nvSpPr>
        <p:spPr bwMode="white">
          <a:xfrm>
            <a:off x="1327151" y="15874"/>
            <a:ext cx="9994900"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b="1" kern="1200">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panose="020B0604020202020204" pitchFamily="34" charset="0"/>
              </a:defRPr>
            </a:lvl2pPr>
            <a:lvl3pPr algn="l" rtl="0" eaLnBrk="0" fontAlgn="base" hangingPunct="0">
              <a:spcBef>
                <a:spcPct val="0"/>
              </a:spcBef>
              <a:spcAft>
                <a:spcPct val="0"/>
              </a:spcAft>
              <a:defRPr sz="2200" b="1">
                <a:solidFill>
                  <a:schemeClr val="tx2"/>
                </a:solidFill>
                <a:latin typeface="Arial" panose="020B0604020202020204" pitchFamily="34" charset="0"/>
              </a:defRPr>
            </a:lvl3pPr>
            <a:lvl4pPr algn="l" rtl="0" eaLnBrk="0" fontAlgn="base" hangingPunct="0">
              <a:spcBef>
                <a:spcPct val="0"/>
              </a:spcBef>
              <a:spcAft>
                <a:spcPct val="0"/>
              </a:spcAft>
              <a:defRPr sz="2200" b="1">
                <a:solidFill>
                  <a:schemeClr val="tx2"/>
                </a:solidFill>
                <a:latin typeface="Arial" panose="020B0604020202020204" pitchFamily="34" charset="0"/>
              </a:defRPr>
            </a:lvl4pPr>
            <a:lvl5pPr algn="l" rtl="0" eaLnBrk="0" fontAlgn="base" hangingPunct="0">
              <a:spcBef>
                <a:spcPct val="0"/>
              </a:spcBef>
              <a:spcAft>
                <a:spcPct val="0"/>
              </a:spcAft>
              <a:defRPr sz="2200" b="1">
                <a:solidFill>
                  <a:schemeClr val="tx2"/>
                </a:solidFill>
                <a:latin typeface="Arial" panose="020B0604020202020204" pitchFamily="34" charset="0"/>
              </a:defRPr>
            </a:lvl5pPr>
            <a:lvl6pPr marL="457200" algn="l" rtl="0" fontAlgn="base">
              <a:spcBef>
                <a:spcPct val="0"/>
              </a:spcBef>
              <a:spcAft>
                <a:spcPct val="0"/>
              </a:spcAft>
              <a:defRPr sz="2200" b="1">
                <a:solidFill>
                  <a:schemeClr val="tx2"/>
                </a:solidFill>
                <a:latin typeface="Arial" panose="020B0604020202020204" pitchFamily="34" charset="0"/>
              </a:defRPr>
            </a:lvl6pPr>
            <a:lvl7pPr marL="914400" algn="l" rtl="0" fontAlgn="base">
              <a:spcBef>
                <a:spcPct val="0"/>
              </a:spcBef>
              <a:spcAft>
                <a:spcPct val="0"/>
              </a:spcAft>
              <a:defRPr sz="2200" b="1">
                <a:solidFill>
                  <a:schemeClr val="tx2"/>
                </a:solidFill>
                <a:latin typeface="Arial" panose="020B0604020202020204" pitchFamily="34" charset="0"/>
              </a:defRPr>
            </a:lvl7pPr>
            <a:lvl8pPr marL="1371600" algn="l" rtl="0" fontAlgn="base">
              <a:spcBef>
                <a:spcPct val="0"/>
              </a:spcBef>
              <a:spcAft>
                <a:spcPct val="0"/>
              </a:spcAft>
              <a:defRPr sz="2200" b="1">
                <a:solidFill>
                  <a:schemeClr val="tx2"/>
                </a:solidFill>
                <a:latin typeface="Arial" panose="020B0604020202020204" pitchFamily="34" charset="0"/>
              </a:defRPr>
            </a:lvl8pPr>
            <a:lvl9pPr marL="1828800" algn="l" rtl="0" fontAlgn="base">
              <a:spcBef>
                <a:spcPct val="0"/>
              </a:spcBef>
              <a:spcAft>
                <a:spcPct val="0"/>
              </a:spcAft>
              <a:defRPr sz="2200" b="1">
                <a:solidFill>
                  <a:schemeClr val="tx2"/>
                </a:solidFill>
                <a:latin typeface="Arial" panose="020B0604020202020204" pitchFamily="34" charset="0"/>
              </a:defRPr>
            </a:lvl9pPr>
          </a:lstStyle>
          <a:p>
            <a:r>
              <a:rPr lang="nl-NL" dirty="0"/>
              <a:t>Coalitieakkoord</a:t>
            </a:r>
          </a:p>
        </p:txBody>
      </p:sp>
    </p:spTree>
    <p:extLst>
      <p:ext uri="{BB962C8B-B14F-4D97-AF65-F5344CB8AC3E}">
        <p14:creationId xmlns:p14="http://schemas.microsoft.com/office/powerpoint/2010/main" val="1635169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FD0CA25-B732-47E0-B3F2-7C8019718D4E}" type="datetime1">
              <a:rPr lang="nl-NL" altLang="nl-NL" smtClean="0">
                <a:solidFill>
                  <a:schemeClr val="tx2"/>
                </a:solidFill>
              </a:rPr>
              <a:pPr/>
              <a:t>26-10-2018</a:t>
            </a:fld>
            <a:endParaRPr lang="en-US" altLang="nl-NL">
              <a:solidFill>
                <a:schemeClr val="tx2"/>
              </a:solidFill>
            </a:endParaRPr>
          </a:p>
        </p:txBody>
      </p:sp>
      <p:sp>
        <p:nvSpPr>
          <p:cNvPr id="9221"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E684D4F-D688-4297-AF66-01383663247C}" type="slidenum">
              <a:rPr lang="en-US" altLang="nl-NL" smtClean="0">
                <a:solidFill>
                  <a:schemeClr val="tx2"/>
                </a:solidFill>
              </a:rPr>
              <a:pPr/>
              <a:t>8</a:t>
            </a:fld>
            <a:endParaRPr lang="en-US" altLang="nl-NL">
              <a:solidFill>
                <a:schemeClr val="tx2"/>
              </a:solidFill>
            </a:endParaRPr>
          </a:p>
        </p:txBody>
      </p:sp>
      <p:sp>
        <p:nvSpPr>
          <p:cNvPr id="7" name="Tijdelijke aanduiding voor inhoud 2"/>
          <p:cNvSpPr>
            <a:spLocks noGrp="1"/>
          </p:cNvSpPr>
          <p:nvPr>
            <p:ph idx="1"/>
          </p:nvPr>
        </p:nvSpPr>
        <p:spPr>
          <a:xfrm>
            <a:off x="958851" y="746125"/>
            <a:ext cx="10210800" cy="5689600"/>
          </a:xfrm>
        </p:spPr>
        <p:txBody>
          <a:bodyPr/>
          <a:lstStyle/>
          <a:p>
            <a:pPr marL="0" indent="0">
              <a:lnSpc>
                <a:spcPts val="2500"/>
              </a:lnSpc>
              <a:buNone/>
            </a:pPr>
            <a:endParaRPr lang="nl-NL" sz="1400" b="0" dirty="0"/>
          </a:p>
          <a:p>
            <a:r>
              <a:rPr lang="nl-NL" sz="1400" dirty="0"/>
              <a:t>Veel scholen die goed presteren</a:t>
            </a:r>
          </a:p>
          <a:p>
            <a:r>
              <a:rPr lang="nl-NL" sz="1400" dirty="0"/>
              <a:t>Sterke voorbeelden van kwaliteit en overgangen</a:t>
            </a:r>
          </a:p>
          <a:p>
            <a:r>
              <a:rPr lang="nl-NL" sz="1400" dirty="0"/>
              <a:t>Kwaliteitscultuur Rotterdamse schoolbesturen</a:t>
            </a:r>
          </a:p>
          <a:p>
            <a:r>
              <a:rPr lang="nl-NL" sz="1400" dirty="0"/>
              <a:t>Steeds meer </a:t>
            </a:r>
            <a:r>
              <a:rPr lang="nl-NL" sz="1400" dirty="0" err="1"/>
              <a:t>IKC’s</a:t>
            </a:r>
            <a:endParaRPr lang="nl-NL" sz="1400" dirty="0"/>
          </a:p>
          <a:p>
            <a:endParaRPr lang="nl-NL" sz="1400" dirty="0"/>
          </a:p>
        </p:txBody>
      </p:sp>
      <p:sp>
        <p:nvSpPr>
          <p:cNvPr id="8" name="Titel 1"/>
          <p:cNvSpPr txBox="1">
            <a:spLocks/>
          </p:cNvSpPr>
          <p:nvPr/>
        </p:nvSpPr>
        <p:spPr bwMode="white">
          <a:xfrm>
            <a:off x="1327151" y="15874"/>
            <a:ext cx="9994900"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b="1" kern="1200">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panose="020B0604020202020204" pitchFamily="34" charset="0"/>
              </a:defRPr>
            </a:lvl2pPr>
            <a:lvl3pPr algn="l" rtl="0" eaLnBrk="0" fontAlgn="base" hangingPunct="0">
              <a:spcBef>
                <a:spcPct val="0"/>
              </a:spcBef>
              <a:spcAft>
                <a:spcPct val="0"/>
              </a:spcAft>
              <a:defRPr sz="2200" b="1">
                <a:solidFill>
                  <a:schemeClr val="tx2"/>
                </a:solidFill>
                <a:latin typeface="Arial" panose="020B0604020202020204" pitchFamily="34" charset="0"/>
              </a:defRPr>
            </a:lvl3pPr>
            <a:lvl4pPr algn="l" rtl="0" eaLnBrk="0" fontAlgn="base" hangingPunct="0">
              <a:spcBef>
                <a:spcPct val="0"/>
              </a:spcBef>
              <a:spcAft>
                <a:spcPct val="0"/>
              </a:spcAft>
              <a:defRPr sz="2200" b="1">
                <a:solidFill>
                  <a:schemeClr val="tx2"/>
                </a:solidFill>
                <a:latin typeface="Arial" panose="020B0604020202020204" pitchFamily="34" charset="0"/>
              </a:defRPr>
            </a:lvl4pPr>
            <a:lvl5pPr algn="l" rtl="0" eaLnBrk="0" fontAlgn="base" hangingPunct="0">
              <a:spcBef>
                <a:spcPct val="0"/>
              </a:spcBef>
              <a:spcAft>
                <a:spcPct val="0"/>
              </a:spcAft>
              <a:defRPr sz="2200" b="1">
                <a:solidFill>
                  <a:schemeClr val="tx2"/>
                </a:solidFill>
                <a:latin typeface="Arial" panose="020B0604020202020204" pitchFamily="34" charset="0"/>
              </a:defRPr>
            </a:lvl5pPr>
            <a:lvl6pPr marL="457200" algn="l" rtl="0" fontAlgn="base">
              <a:spcBef>
                <a:spcPct val="0"/>
              </a:spcBef>
              <a:spcAft>
                <a:spcPct val="0"/>
              </a:spcAft>
              <a:defRPr sz="2200" b="1">
                <a:solidFill>
                  <a:schemeClr val="tx2"/>
                </a:solidFill>
                <a:latin typeface="Arial" panose="020B0604020202020204" pitchFamily="34" charset="0"/>
              </a:defRPr>
            </a:lvl6pPr>
            <a:lvl7pPr marL="914400" algn="l" rtl="0" fontAlgn="base">
              <a:spcBef>
                <a:spcPct val="0"/>
              </a:spcBef>
              <a:spcAft>
                <a:spcPct val="0"/>
              </a:spcAft>
              <a:defRPr sz="2200" b="1">
                <a:solidFill>
                  <a:schemeClr val="tx2"/>
                </a:solidFill>
                <a:latin typeface="Arial" panose="020B0604020202020204" pitchFamily="34" charset="0"/>
              </a:defRPr>
            </a:lvl7pPr>
            <a:lvl8pPr marL="1371600" algn="l" rtl="0" fontAlgn="base">
              <a:spcBef>
                <a:spcPct val="0"/>
              </a:spcBef>
              <a:spcAft>
                <a:spcPct val="0"/>
              </a:spcAft>
              <a:defRPr sz="2200" b="1">
                <a:solidFill>
                  <a:schemeClr val="tx2"/>
                </a:solidFill>
                <a:latin typeface="Arial" panose="020B0604020202020204" pitchFamily="34" charset="0"/>
              </a:defRPr>
            </a:lvl8pPr>
            <a:lvl9pPr marL="1828800" algn="l" rtl="0" fontAlgn="base">
              <a:spcBef>
                <a:spcPct val="0"/>
              </a:spcBef>
              <a:spcAft>
                <a:spcPct val="0"/>
              </a:spcAft>
              <a:defRPr sz="2200" b="1">
                <a:solidFill>
                  <a:schemeClr val="tx2"/>
                </a:solidFill>
                <a:latin typeface="Arial" panose="020B0604020202020204" pitchFamily="34" charset="0"/>
              </a:defRPr>
            </a:lvl9pPr>
          </a:lstStyle>
          <a:p>
            <a:r>
              <a:rPr lang="nl-NL" dirty="0"/>
              <a:t>Kansen in Rotterdam</a:t>
            </a:r>
          </a:p>
        </p:txBody>
      </p:sp>
    </p:spTree>
    <p:extLst>
      <p:ext uri="{BB962C8B-B14F-4D97-AF65-F5344CB8AC3E}">
        <p14:creationId xmlns:p14="http://schemas.microsoft.com/office/powerpoint/2010/main" val="80283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jdelijke aanduiding voor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FD0CA25-B732-47E0-B3F2-7C8019718D4E}" type="datetime1">
              <a:rPr lang="nl-NL" altLang="nl-NL" smtClean="0">
                <a:solidFill>
                  <a:schemeClr val="tx2"/>
                </a:solidFill>
              </a:rPr>
              <a:pPr/>
              <a:t>26-10-2018</a:t>
            </a:fld>
            <a:endParaRPr lang="en-US" altLang="nl-NL">
              <a:solidFill>
                <a:schemeClr val="tx2"/>
              </a:solidFill>
            </a:endParaRPr>
          </a:p>
        </p:txBody>
      </p:sp>
      <p:sp>
        <p:nvSpPr>
          <p:cNvPr id="9221" name="Tijdelijke aanduiding voor dianumm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E684D4F-D688-4297-AF66-01383663247C}" type="slidenum">
              <a:rPr lang="en-US" altLang="nl-NL" smtClean="0">
                <a:solidFill>
                  <a:schemeClr val="tx2"/>
                </a:solidFill>
              </a:rPr>
              <a:pPr/>
              <a:t>9</a:t>
            </a:fld>
            <a:endParaRPr lang="en-US" altLang="nl-NL">
              <a:solidFill>
                <a:schemeClr val="tx2"/>
              </a:solidFill>
            </a:endParaRPr>
          </a:p>
        </p:txBody>
      </p:sp>
      <p:sp>
        <p:nvSpPr>
          <p:cNvPr id="7" name="Tijdelijke aanduiding voor inhoud 2"/>
          <p:cNvSpPr>
            <a:spLocks noGrp="1"/>
          </p:cNvSpPr>
          <p:nvPr>
            <p:ph idx="1"/>
          </p:nvPr>
        </p:nvSpPr>
        <p:spPr>
          <a:xfrm>
            <a:off x="958851" y="746125"/>
            <a:ext cx="10210800" cy="5689600"/>
          </a:xfrm>
        </p:spPr>
        <p:txBody>
          <a:bodyPr/>
          <a:lstStyle/>
          <a:p>
            <a:pPr>
              <a:lnSpc>
                <a:spcPts val="2500"/>
              </a:lnSpc>
            </a:pPr>
            <a:r>
              <a:rPr lang="nl-NL" sz="1400" dirty="0"/>
              <a:t>Schoolverschillen verkleinen</a:t>
            </a:r>
          </a:p>
          <a:p>
            <a:pPr>
              <a:lnSpc>
                <a:spcPts val="2500"/>
              </a:lnSpc>
            </a:pPr>
            <a:endParaRPr lang="nl-NL" sz="1400" dirty="0"/>
          </a:p>
          <a:p>
            <a:pPr>
              <a:lnSpc>
                <a:spcPts val="2500"/>
              </a:lnSpc>
            </a:pPr>
            <a:r>
              <a:rPr lang="nl-NL" sz="1400" dirty="0"/>
              <a:t>Het verbeteren van de kritische schoolcarrière momenten. Vooral de overgang van het po naar het vo en het voorkomen van afstroom in de derde klas van het vo, maar ook in de overgang van voorschool naar </a:t>
            </a:r>
            <a:r>
              <a:rPr lang="nl-NL" sz="1400" dirty="0" err="1"/>
              <a:t>vroegschool</a:t>
            </a:r>
            <a:r>
              <a:rPr lang="nl-NL" sz="1400" dirty="0"/>
              <a:t> en die van het vo naar het mbo en ho. </a:t>
            </a:r>
          </a:p>
          <a:p>
            <a:pPr>
              <a:lnSpc>
                <a:spcPts val="2500"/>
              </a:lnSpc>
            </a:pPr>
            <a:endParaRPr lang="nl-NL" sz="1400" dirty="0"/>
          </a:p>
          <a:p>
            <a:pPr>
              <a:lnSpc>
                <a:spcPts val="2500"/>
              </a:lnSpc>
            </a:pPr>
            <a:r>
              <a:rPr lang="nl-NL" sz="1400" dirty="0"/>
              <a:t>Het behoud van hoge deelname doelgroepkinderen aan vve voorziening. </a:t>
            </a:r>
          </a:p>
          <a:p>
            <a:pPr>
              <a:lnSpc>
                <a:spcPts val="2500"/>
              </a:lnSpc>
            </a:pPr>
            <a:endParaRPr lang="nl-NL" sz="1400" dirty="0"/>
          </a:p>
          <a:p>
            <a:pPr>
              <a:lnSpc>
                <a:spcPts val="2500"/>
              </a:lnSpc>
            </a:pPr>
            <a:r>
              <a:rPr lang="nl-NL" sz="1400" dirty="0"/>
              <a:t> Betere afstemming en coördinatie om de impact te vergoten van (maatschappelijke) initiatieven en andere beleidsterreinen die bijdragen aan gelijke kansen.</a:t>
            </a:r>
          </a:p>
          <a:p>
            <a:pPr marL="0" indent="0">
              <a:lnSpc>
                <a:spcPts val="2500"/>
              </a:lnSpc>
              <a:buNone/>
            </a:pPr>
            <a:r>
              <a:rPr lang="nl-NL" sz="1400" dirty="0"/>
              <a:t> </a:t>
            </a:r>
          </a:p>
          <a:p>
            <a:pPr>
              <a:lnSpc>
                <a:spcPts val="2500"/>
              </a:lnSpc>
            </a:pPr>
            <a:r>
              <a:rPr lang="nl-NL" sz="1400" dirty="0"/>
              <a:t>Meer gezamenlijke kennisuitwisseling en -verzameling op het gebied van gelijke kansen.</a:t>
            </a:r>
          </a:p>
          <a:p>
            <a:pPr>
              <a:lnSpc>
                <a:spcPts val="2500"/>
              </a:lnSpc>
            </a:pPr>
            <a:endParaRPr lang="nl-NL" sz="1400" dirty="0"/>
          </a:p>
          <a:p>
            <a:pPr>
              <a:lnSpc>
                <a:spcPts val="2500"/>
              </a:lnSpc>
            </a:pPr>
            <a:r>
              <a:rPr lang="nl-NL" sz="1400" dirty="0"/>
              <a:t>Spreiding onderwijs</a:t>
            </a:r>
          </a:p>
          <a:p>
            <a:pPr marL="0" indent="0">
              <a:lnSpc>
                <a:spcPts val="2500"/>
              </a:lnSpc>
              <a:buNone/>
            </a:pPr>
            <a:endParaRPr lang="nl-NL" sz="1400" dirty="0"/>
          </a:p>
          <a:p>
            <a:pPr>
              <a:lnSpc>
                <a:spcPts val="2500"/>
              </a:lnSpc>
            </a:pPr>
            <a:r>
              <a:rPr lang="nl-NL" sz="1400" dirty="0"/>
              <a:t>Overig gemeentelijk onderwijsbeleid (loopbaanoriëntatie, lerarentekort, burgerschap etc.)</a:t>
            </a:r>
          </a:p>
          <a:p>
            <a:pPr>
              <a:lnSpc>
                <a:spcPts val="2500"/>
              </a:lnSpc>
            </a:pPr>
            <a:endParaRPr lang="nl-NL" sz="1400" dirty="0"/>
          </a:p>
          <a:p>
            <a:pPr>
              <a:lnSpc>
                <a:spcPts val="2500"/>
              </a:lnSpc>
            </a:pPr>
            <a:r>
              <a:rPr lang="nl-NL" sz="1400" dirty="0"/>
              <a:t>Overige gemeentelijk beleid (armoede, jeugdzorg, welzijn)</a:t>
            </a:r>
          </a:p>
          <a:p>
            <a:pPr>
              <a:lnSpc>
                <a:spcPct val="150000"/>
              </a:lnSpc>
            </a:pPr>
            <a:endParaRPr lang="nl-NL" sz="1400" dirty="0"/>
          </a:p>
          <a:p>
            <a:pPr>
              <a:lnSpc>
                <a:spcPct val="150000"/>
              </a:lnSpc>
            </a:pPr>
            <a:endParaRPr lang="nl-NL" sz="1400" dirty="0"/>
          </a:p>
        </p:txBody>
      </p:sp>
      <p:sp>
        <p:nvSpPr>
          <p:cNvPr id="8" name="Titel 1"/>
          <p:cNvSpPr txBox="1">
            <a:spLocks/>
          </p:cNvSpPr>
          <p:nvPr/>
        </p:nvSpPr>
        <p:spPr bwMode="white">
          <a:xfrm>
            <a:off x="1327151" y="15874"/>
            <a:ext cx="9994900"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b="1" kern="1200">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panose="020B0604020202020204" pitchFamily="34" charset="0"/>
              </a:defRPr>
            </a:lvl2pPr>
            <a:lvl3pPr algn="l" rtl="0" eaLnBrk="0" fontAlgn="base" hangingPunct="0">
              <a:spcBef>
                <a:spcPct val="0"/>
              </a:spcBef>
              <a:spcAft>
                <a:spcPct val="0"/>
              </a:spcAft>
              <a:defRPr sz="2200" b="1">
                <a:solidFill>
                  <a:schemeClr val="tx2"/>
                </a:solidFill>
                <a:latin typeface="Arial" panose="020B0604020202020204" pitchFamily="34" charset="0"/>
              </a:defRPr>
            </a:lvl3pPr>
            <a:lvl4pPr algn="l" rtl="0" eaLnBrk="0" fontAlgn="base" hangingPunct="0">
              <a:spcBef>
                <a:spcPct val="0"/>
              </a:spcBef>
              <a:spcAft>
                <a:spcPct val="0"/>
              </a:spcAft>
              <a:defRPr sz="2200" b="1">
                <a:solidFill>
                  <a:schemeClr val="tx2"/>
                </a:solidFill>
                <a:latin typeface="Arial" panose="020B0604020202020204" pitchFamily="34" charset="0"/>
              </a:defRPr>
            </a:lvl4pPr>
            <a:lvl5pPr algn="l" rtl="0" eaLnBrk="0" fontAlgn="base" hangingPunct="0">
              <a:spcBef>
                <a:spcPct val="0"/>
              </a:spcBef>
              <a:spcAft>
                <a:spcPct val="0"/>
              </a:spcAft>
              <a:defRPr sz="2200" b="1">
                <a:solidFill>
                  <a:schemeClr val="tx2"/>
                </a:solidFill>
                <a:latin typeface="Arial" panose="020B0604020202020204" pitchFamily="34" charset="0"/>
              </a:defRPr>
            </a:lvl5pPr>
            <a:lvl6pPr marL="457200" algn="l" rtl="0" fontAlgn="base">
              <a:spcBef>
                <a:spcPct val="0"/>
              </a:spcBef>
              <a:spcAft>
                <a:spcPct val="0"/>
              </a:spcAft>
              <a:defRPr sz="2200" b="1">
                <a:solidFill>
                  <a:schemeClr val="tx2"/>
                </a:solidFill>
                <a:latin typeface="Arial" panose="020B0604020202020204" pitchFamily="34" charset="0"/>
              </a:defRPr>
            </a:lvl6pPr>
            <a:lvl7pPr marL="914400" algn="l" rtl="0" fontAlgn="base">
              <a:spcBef>
                <a:spcPct val="0"/>
              </a:spcBef>
              <a:spcAft>
                <a:spcPct val="0"/>
              </a:spcAft>
              <a:defRPr sz="2200" b="1">
                <a:solidFill>
                  <a:schemeClr val="tx2"/>
                </a:solidFill>
                <a:latin typeface="Arial" panose="020B0604020202020204" pitchFamily="34" charset="0"/>
              </a:defRPr>
            </a:lvl7pPr>
            <a:lvl8pPr marL="1371600" algn="l" rtl="0" fontAlgn="base">
              <a:spcBef>
                <a:spcPct val="0"/>
              </a:spcBef>
              <a:spcAft>
                <a:spcPct val="0"/>
              </a:spcAft>
              <a:defRPr sz="2200" b="1">
                <a:solidFill>
                  <a:schemeClr val="tx2"/>
                </a:solidFill>
                <a:latin typeface="Arial" panose="020B0604020202020204" pitchFamily="34" charset="0"/>
              </a:defRPr>
            </a:lvl8pPr>
            <a:lvl9pPr marL="1828800" algn="l" rtl="0" fontAlgn="base">
              <a:spcBef>
                <a:spcPct val="0"/>
              </a:spcBef>
              <a:spcAft>
                <a:spcPct val="0"/>
              </a:spcAft>
              <a:defRPr sz="2200" b="1">
                <a:solidFill>
                  <a:schemeClr val="tx2"/>
                </a:solidFill>
                <a:latin typeface="Arial" panose="020B0604020202020204" pitchFamily="34" charset="0"/>
              </a:defRPr>
            </a:lvl9pPr>
          </a:lstStyle>
          <a:p>
            <a:r>
              <a:rPr lang="nl-NL" dirty="0"/>
              <a:t>Gelijke kansen beleidsambities Gemeente Rotterdam (i.o.)</a:t>
            </a:r>
          </a:p>
        </p:txBody>
      </p:sp>
    </p:spTree>
    <p:extLst>
      <p:ext uri="{BB962C8B-B14F-4D97-AF65-F5344CB8AC3E}">
        <p14:creationId xmlns:p14="http://schemas.microsoft.com/office/powerpoint/2010/main" val="3023374676"/>
      </p:ext>
    </p:extLst>
  </p:cSld>
  <p:clrMapOvr>
    <a:masterClrMapping/>
  </p:clrMapOvr>
</p:sld>
</file>

<file path=ppt/theme/theme1.xml><?xml version="1.0" encoding="utf-8"?>
<a:theme xmlns:a="http://schemas.openxmlformats.org/drawingml/2006/main" name="GemeenteRotterdam_P">
  <a:themeElements>
    <a:clrScheme name="GemeenteRotterdam_P 1">
      <a:dk1>
        <a:srgbClr val="0B1966"/>
      </a:dk1>
      <a:lt1>
        <a:srgbClr val="FFFFFF"/>
      </a:lt1>
      <a:dk2>
        <a:srgbClr val="FFFFFF"/>
      </a:dk2>
      <a:lt2>
        <a:srgbClr val="000000"/>
      </a:lt2>
      <a:accent1>
        <a:srgbClr val="18933C"/>
      </a:accent1>
      <a:accent2>
        <a:srgbClr val="1833D4"/>
      </a:accent2>
      <a:accent3>
        <a:srgbClr val="FFFFFF"/>
      </a:accent3>
      <a:accent4>
        <a:srgbClr val="081456"/>
      </a:accent4>
      <a:accent5>
        <a:srgbClr val="ABC8AF"/>
      </a:accent5>
      <a:accent6>
        <a:srgbClr val="152DC0"/>
      </a:accent6>
      <a:hlink>
        <a:srgbClr val="1FC14D"/>
      </a:hlink>
      <a:folHlink>
        <a:srgbClr val="6B7EEF"/>
      </a:folHlink>
    </a:clrScheme>
    <a:fontScheme name="GemeenteRotterdam_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emeenteRotterdam_P 1">
        <a:dk1>
          <a:srgbClr val="0B1966"/>
        </a:dk1>
        <a:lt1>
          <a:srgbClr val="FFFFFF"/>
        </a:lt1>
        <a:dk2>
          <a:srgbClr val="FFFFFF"/>
        </a:dk2>
        <a:lt2>
          <a:srgbClr val="000000"/>
        </a:lt2>
        <a:accent1>
          <a:srgbClr val="18933C"/>
        </a:accent1>
        <a:accent2>
          <a:srgbClr val="1833D4"/>
        </a:accent2>
        <a:accent3>
          <a:srgbClr val="FFFFFF"/>
        </a:accent3>
        <a:accent4>
          <a:srgbClr val="081456"/>
        </a:accent4>
        <a:accent5>
          <a:srgbClr val="ABC8AF"/>
        </a:accent5>
        <a:accent6>
          <a:srgbClr val="152DC0"/>
        </a:accent6>
        <a:hlink>
          <a:srgbClr val="1FC14D"/>
        </a:hlink>
        <a:folHlink>
          <a:srgbClr val="6B7EE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342</Words>
  <Application>Microsoft Office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MS PGothic</vt:lpstr>
      <vt:lpstr>Arial</vt:lpstr>
      <vt:lpstr>Calibri</vt:lpstr>
      <vt:lpstr>Wingdings</vt:lpstr>
      <vt:lpstr>GemeenteRotterdam_P</vt:lpstr>
      <vt:lpstr>Verschillen in onderwijskansen</vt:lpstr>
      <vt:lpstr>Risico’s op achterstand op jonge leeftijd verkleint</vt:lpstr>
      <vt:lpstr>Risico’s in Rotterdamse po en vo: ‘misplaatst’</vt:lpstr>
      <vt:lpstr>Risico’s in Rotterdamse po en vo: afstroom </vt:lpstr>
      <vt:lpstr>Schoolverschillen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Onderwijskwaliteit en gelijke kansen - Het belang van goed onderwijs</dc:title>
  <dc:creator>Hollander R.J.S. den (Rikkert)</dc:creator>
  <cp:lastModifiedBy>T. Tudjman</cp:lastModifiedBy>
  <cp:revision>21</cp:revision>
  <dcterms:created xsi:type="dcterms:W3CDTF">2018-08-27T14:40:54Z</dcterms:created>
  <dcterms:modified xsi:type="dcterms:W3CDTF">2018-10-26T09:00:40Z</dcterms:modified>
</cp:coreProperties>
</file>