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1"/>
  </p:notesMasterIdLst>
  <p:handoutMasterIdLst>
    <p:handoutMasterId r:id="rId42"/>
  </p:handoutMasterIdLst>
  <p:sldIdLst>
    <p:sldId id="256" r:id="rId4"/>
    <p:sldId id="257" r:id="rId5"/>
    <p:sldId id="258" r:id="rId6"/>
    <p:sldId id="259" r:id="rId7"/>
    <p:sldId id="260"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do Walraven" userId="d5565e80f1384973" providerId="LiveId" clId="{1374FD82-844F-43F2-84E1-EADDE1E2EBC5}"/>
    <pc:docChg chg="delSld">
      <pc:chgData name="Guido Walraven" userId="d5565e80f1384973" providerId="LiveId" clId="{1374FD82-844F-43F2-84E1-EADDE1E2EBC5}" dt="2018-10-16T10:59:55.436" v="4" actId="2696"/>
      <pc:docMkLst>
        <pc:docMk/>
      </pc:docMkLst>
      <pc:sldChg chg="del">
        <pc:chgData name="Guido Walraven" userId="d5565e80f1384973" providerId="LiveId" clId="{1374FD82-844F-43F2-84E1-EADDE1E2EBC5}" dt="2018-10-16T10:59:51.909" v="0" actId="2696"/>
        <pc:sldMkLst>
          <pc:docMk/>
          <pc:sldMk cId="1248596177" sldId="261"/>
        </pc:sldMkLst>
      </pc:sldChg>
      <pc:sldChg chg="del">
        <pc:chgData name="Guido Walraven" userId="d5565e80f1384973" providerId="LiveId" clId="{1374FD82-844F-43F2-84E1-EADDE1E2EBC5}" dt="2018-10-16T10:59:52.957" v="1" actId="2696"/>
        <pc:sldMkLst>
          <pc:docMk/>
          <pc:sldMk cId="3704068841" sldId="264"/>
        </pc:sldMkLst>
      </pc:sldChg>
      <pc:sldChg chg="del">
        <pc:chgData name="Guido Walraven" userId="d5565e80f1384973" providerId="LiveId" clId="{1374FD82-844F-43F2-84E1-EADDE1E2EBC5}" dt="2018-10-16T10:59:53.681" v="2" actId="2696"/>
        <pc:sldMkLst>
          <pc:docMk/>
          <pc:sldMk cId="2621294943" sldId="265"/>
        </pc:sldMkLst>
      </pc:sldChg>
      <pc:sldChg chg="del">
        <pc:chgData name="Guido Walraven" userId="d5565e80f1384973" providerId="LiveId" clId="{1374FD82-844F-43F2-84E1-EADDE1E2EBC5}" dt="2018-10-16T10:59:54.553" v="3" actId="2696"/>
        <pc:sldMkLst>
          <pc:docMk/>
          <pc:sldMk cId="1729050453" sldId="266"/>
        </pc:sldMkLst>
      </pc:sldChg>
      <pc:sldChg chg="del">
        <pc:chgData name="Guido Walraven" userId="d5565e80f1384973" providerId="LiveId" clId="{1374FD82-844F-43F2-84E1-EADDE1E2EBC5}" dt="2018-10-16T10:59:55.436" v="4" actId="2696"/>
        <pc:sldMkLst>
          <pc:docMk/>
          <pc:sldMk cId="1638906557"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5D573-E7A0-465E-A7E3-82690948AAB0}" type="doc">
      <dgm:prSet loTypeId="urn:microsoft.com/office/officeart/2005/8/layout/default" loCatId="list" qsTypeId="urn:microsoft.com/office/officeart/2005/8/quickstyle/simple5" qsCatId="simple" csTypeId="urn:microsoft.com/office/officeart/2005/8/colors/accent3_1" csCatId="accent3" phldr="1"/>
      <dgm:spPr/>
      <dgm:t>
        <a:bodyPr/>
        <a:lstStyle/>
        <a:p>
          <a:endParaRPr lang="en-GB"/>
        </a:p>
      </dgm:t>
    </dgm:pt>
    <dgm:pt modelId="{A36A16DE-4032-4117-A99F-1DB70EB4E923}">
      <dgm:prSet phldrT="[Tekst]"/>
      <dgm:spPr/>
      <dgm:t>
        <a:bodyPr/>
        <a:lstStyle/>
        <a:p>
          <a:r>
            <a:rPr lang="en-GB" dirty="0" err="1">
              <a:latin typeface="Arial" panose="020B0604020202020204" pitchFamily="34" charset="0"/>
              <a:cs typeface="Arial" panose="020B0604020202020204" pitchFamily="34" charset="0"/>
            </a:rPr>
            <a:t>Optimisme</a:t>
          </a:r>
          <a:endParaRPr lang="en-GB" dirty="0">
            <a:latin typeface="Arial" panose="020B0604020202020204" pitchFamily="34" charset="0"/>
            <a:cs typeface="Arial" panose="020B0604020202020204" pitchFamily="34" charset="0"/>
          </a:endParaRPr>
        </a:p>
      </dgm:t>
    </dgm:pt>
    <dgm:pt modelId="{C0519B99-6EB6-40E4-881B-E44628B2BF68}" type="parTrans" cxnId="{C0F4C5CE-AD30-4BCE-AC5E-B664BC1A688D}">
      <dgm:prSet/>
      <dgm:spPr/>
      <dgm:t>
        <a:bodyPr/>
        <a:lstStyle/>
        <a:p>
          <a:endParaRPr lang="en-GB"/>
        </a:p>
      </dgm:t>
    </dgm:pt>
    <dgm:pt modelId="{7FDF9FD1-6B8A-491A-A010-0B2D2FEB7C74}" type="sibTrans" cxnId="{C0F4C5CE-AD30-4BCE-AC5E-B664BC1A688D}">
      <dgm:prSet/>
      <dgm:spPr/>
      <dgm:t>
        <a:bodyPr/>
        <a:lstStyle/>
        <a:p>
          <a:endParaRPr lang="en-GB"/>
        </a:p>
      </dgm:t>
    </dgm:pt>
    <dgm:pt modelId="{6CC3AD05-B242-40B2-9865-D719F2EE85B5}">
      <dgm:prSet phldrT="[Tekst]"/>
      <dgm:spPr/>
      <dgm:t>
        <a:bodyPr/>
        <a:lstStyle/>
        <a:p>
          <a:r>
            <a:rPr lang="en-GB" dirty="0">
              <a:latin typeface="Arial" panose="020B0604020202020204" pitchFamily="34" charset="0"/>
              <a:cs typeface="Arial" panose="020B0604020202020204" pitchFamily="34" charset="0"/>
            </a:rPr>
            <a:t>Geduld</a:t>
          </a:r>
        </a:p>
      </dgm:t>
    </dgm:pt>
    <dgm:pt modelId="{8D1F4E85-4FF6-4A7D-A4B8-AC49EEACC7A6}" type="parTrans" cxnId="{5CEE6560-3C8F-4896-A686-B858FF4D28FE}">
      <dgm:prSet/>
      <dgm:spPr/>
      <dgm:t>
        <a:bodyPr/>
        <a:lstStyle/>
        <a:p>
          <a:endParaRPr lang="en-GB"/>
        </a:p>
      </dgm:t>
    </dgm:pt>
    <dgm:pt modelId="{7CC99739-0B7C-4FA3-9F3F-6AD6C636B454}" type="sibTrans" cxnId="{5CEE6560-3C8F-4896-A686-B858FF4D28FE}">
      <dgm:prSet/>
      <dgm:spPr/>
      <dgm:t>
        <a:bodyPr/>
        <a:lstStyle/>
        <a:p>
          <a:endParaRPr lang="en-GB"/>
        </a:p>
      </dgm:t>
    </dgm:pt>
    <dgm:pt modelId="{E97D566D-EC46-4F0F-97FB-6B8FD1288D4E}" type="pres">
      <dgm:prSet presAssocID="{B5B5D573-E7A0-465E-A7E3-82690948AAB0}" presName="diagram" presStyleCnt="0">
        <dgm:presLayoutVars>
          <dgm:dir/>
          <dgm:resizeHandles val="exact"/>
        </dgm:presLayoutVars>
      </dgm:prSet>
      <dgm:spPr/>
    </dgm:pt>
    <dgm:pt modelId="{750B8F28-7CB6-4BF6-915C-8BF6C75F3BB8}" type="pres">
      <dgm:prSet presAssocID="{A36A16DE-4032-4117-A99F-1DB70EB4E923}" presName="node" presStyleLbl="node1" presStyleIdx="0" presStyleCnt="2" custScaleX="37615" custScaleY="32649" custLinFactNeighborX="47661" custLinFactNeighborY="-1427">
        <dgm:presLayoutVars>
          <dgm:bulletEnabled val="1"/>
        </dgm:presLayoutVars>
      </dgm:prSet>
      <dgm:spPr/>
    </dgm:pt>
    <dgm:pt modelId="{07A5C087-A5ED-4DFC-B7BF-D837F5E33B63}" type="pres">
      <dgm:prSet presAssocID="{7FDF9FD1-6B8A-491A-A010-0B2D2FEB7C74}" presName="sibTrans" presStyleCnt="0"/>
      <dgm:spPr/>
    </dgm:pt>
    <dgm:pt modelId="{94D34B84-464E-49F2-BDEE-785616D9994A}" type="pres">
      <dgm:prSet presAssocID="{6CC3AD05-B242-40B2-9865-D719F2EE85B5}" presName="node" presStyleLbl="node1" presStyleIdx="1" presStyleCnt="2" custScaleX="37615" custScaleY="32649" custLinFactNeighborX="-45826" custLinFactNeighborY="-1427">
        <dgm:presLayoutVars>
          <dgm:bulletEnabled val="1"/>
        </dgm:presLayoutVars>
      </dgm:prSet>
      <dgm:spPr/>
    </dgm:pt>
  </dgm:ptLst>
  <dgm:cxnLst>
    <dgm:cxn modelId="{B519B214-2D24-4B30-8334-3703CEA21BF7}" type="presOf" srcId="{A36A16DE-4032-4117-A99F-1DB70EB4E923}" destId="{750B8F28-7CB6-4BF6-915C-8BF6C75F3BB8}" srcOrd="0" destOrd="0" presId="urn:microsoft.com/office/officeart/2005/8/layout/default"/>
    <dgm:cxn modelId="{5CEE6560-3C8F-4896-A686-B858FF4D28FE}" srcId="{B5B5D573-E7A0-465E-A7E3-82690948AAB0}" destId="{6CC3AD05-B242-40B2-9865-D719F2EE85B5}" srcOrd="1" destOrd="0" parTransId="{8D1F4E85-4FF6-4A7D-A4B8-AC49EEACC7A6}" sibTransId="{7CC99739-0B7C-4FA3-9F3F-6AD6C636B454}"/>
    <dgm:cxn modelId="{9C812B8D-BB76-4CAE-89DB-A1D0DEFDE0A5}" type="presOf" srcId="{6CC3AD05-B242-40B2-9865-D719F2EE85B5}" destId="{94D34B84-464E-49F2-BDEE-785616D9994A}" srcOrd="0" destOrd="0" presId="urn:microsoft.com/office/officeart/2005/8/layout/default"/>
    <dgm:cxn modelId="{5BD379A5-E6BB-4C86-BCD2-0CD13BC755BE}" type="presOf" srcId="{B5B5D573-E7A0-465E-A7E3-82690948AAB0}" destId="{E97D566D-EC46-4F0F-97FB-6B8FD1288D4E}" srcOrd="0" destOrd="0" presId="urn:microsoft.com/office/officeart/2005/8/layout/default"/>
    <dgm:cxn modelId="{C0F4C5CE-AD30-4BCE-AC5E-B664BC1A688D}" srcId="{B5B5D573-E7A0-465E-A7E3-82690948AAB0}" destId="{A36A16DE-4032-4117-A99F-1DB70EB4E923}" srcOrd="0" destOrd="0" parTransId="{C0519B99-6EB6-40E4-881B-E44628B2BF68}" sibTransId="{7FDF9FD1-6B8A-491A-A010-0B2D2FEB7C74}"/>
    <dgm:cxn modelId="{8D642A96-E315-4D24-9ECE-2FEB2B281B2E}" type="presParOf" srcId="{E97D566D-EC46-4F0F-97FB-6B8FD1288D4E}" destId="{750B8F28-7CB6-4BF6-915C-8BF6C75F3BB8}" srcOrd="0" destOrd="0" presId="urn:microsoft.com/office/officeart/2005/8/layout/default"/>
    <dgm:cxn modelId="{FCF679E9-EC50-4F68-8263-C82C12FBE020}" type="presParOf" srcId="{E97D566D-EC46-4F0F-97FB-6B8FD1288D4E}" destId="{07A5C087-A5ED-4DFC-B7BF-D837F5E33B63}" srcOrd="1" destOrd="0" presId="urn:microsoft.com/office/officeart/2005/8/layout/default"/>
    <dgm:cxn modelId="{7A220994-D17B-4BFC-8F85-8C4339B9FD6A}" type="presParOf" srcId="{E97D566D-EC46-4F0F-97FB-6B8FD1288D4E}" destId="{94D34B84-464E-49F2-BDEE-785616D9994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B8F28-7CB6-4BF6-915C-8BF6C75F3BB8}">
      <dsp:nvSpPr>
        <dsp:cNvPr id="0" name=""/>
        <dsp:cNvSpPr/>
      </dsp:nvSpPr>
      <dsp:spPr>
        <a:xfrm>
          <a:off x="4320490" y="1440164"/>
          <a:ext cx="2952353" cy="153754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err="1">
              <a:latin typeface="Arial" panose="020B0604020202020204" pitchFamily="34" charset="0"/>
              <a:cs typeface="Arial" panose="020B0604020202020204" pitchFamily="34" charset="0"/>
            </a:rPr>
            <a:t>Optimisme</a:t>
          </a:r>
          <a:endParaRPr lang="en-GB" sz="4300" kern="1200" dirty="0">
            <a:latin typeface="Arial" panose="020B0604020202020204" pitchFamily="34" charset="0"/>
            <a:cs typeface="Arial" panose="020B0604020202020204" pitchFamily="34" charset="0"/>
          </a:endParaRPr>
        </a:p>
      </dsp:txBody>
      <dsp:txXfrm>
        <a:off x="4320490" y="1440164"/>
        <a:ext cx="2952353" cy="1537546"/>
      </dsp:txXfrm>
    </dsp:sp>
    <dsp:sp modelId="{94D34B84-464E-49F2-BDEE-785616D9994A}">
      <dsp:nvSpPr>
        <dsp:cNvPr id="0" name=""/>
        <dsp:cNvSpPr/>
      </dsp:nvSpPr>
      <dsp:spPr>
        <a:xfrm>
          <a:off x="720055" y="1440164"/>
          <a:ext cx="2952353" cy="153754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latin typeface="Arial" panose="020B0604020202020204" pitchFamily="34" charset="0"/>
              <a:cs typeface="Arial" panose="020B0604020202020204" pitchFamily="34" charset="0"/>
            </a:rPr>
            <a:t>Geduld</a:t>
          </a:r>
        </a:p>
      </dsp:txBody>
      <dsp:txXfrm>
        <a:off x="720055" y="1440164"/>
        <a:ext cx="2952353" cy="15375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6BBC7B-F068-4B9E-B0FB-161BCAEEC9EA}" type="datetimeFigureOut">
              <a:rPr lang="nl-NL" smtClean="0"/>
              <a:t>16-10-2018</a:t>
            </a:fld>
            <a:endParaRPr lang="nl-NL"/>
          </a:p>
        </p:txBody>
      </p:sp>
      <p:sp>
        <p:nvSpPr>
          <p:cNvPr id="4" name="Tijdelijke aanduiding voor voetteks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7D3061B-17AC-4F94-A7FC-E1A038CE5BA8}" type="slidenum">
              <a:rPr lang="nl-NL" smtClean="0"/>
              <a:t>‹nr.›</a:t>
            </a:fld>
            <a:endParaRPr lang="nl-NL"/>
          </a:p>
        </p:txBody>
      </p:sp>
    </p:spTree>
    <p:extLst>
      <p:ext uri="{BB962C8B-B14F-4D97-AF65-F5344CB8AC3E}">
        <p14:creationId xmlns:p14="http://schemas.microsoft.com/office/powerpoint/2010/main" val="711299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9CF04D4-B403-4AEC-8630-C3CC962BCE77}" type="datetimeFigureOut">
              <a:rPr lang="nl-NL" smtClean="0"/>
              <a:t>16-10-2018</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060CDC-C701-4C9D-A14C-053CEB3A5C5F}" type="slidenum">
              <a:rPr lang="nl-NL" smtClean="0"/>
              <a:t>‹nr.›</a:t>
            </a:fld>
            <a:endParaRPr lang="nl-NL"/>
          </a:p>
        </p:txBody>
      </p:sp>
    </p:spTree>
    <p:extLst>
      <p:ext uri="{BB962C8B-B14F-4D97-AF65-F5344CB8AC3E}">
        <p14:creationId xmlns:p14="http://schemas.microsoft.com/office/powerpoint/2010/main" val="4000433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F11C83D-55F2-4EE6-A0C9-8C26C510754A}" type="slidenum">
              <a:rPr kumimoji="0" lang="en-US" altLang="nl-NL"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nl-NL"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147" name="Rectangle 1026"/>
          <p:cNvSpPr>
            <a:spLocks noGrp="1" noRot="1" noChangeAspect="1" noChangeArrowheads="1" noTextEdit="1"/>
          </p:cNvSpPr>
          <p:nvPr>
            <p:ph type="sldImg"/>
          </p:nvPr>
        </p:nvSpPr>
        <p:spPr>
          <a:ln/>
        </p:spPr>
      </p:sp>
      <p:sp>
        <p:nvSpPr>
          <p:cNvPr id="61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450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11058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88646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45CCB2-E244-4C6B-8547-636385AA17E8}"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7490" name="Rectangle 2"/>
          <p:cNvSpPr>
            <a:spLocks noGrp="1" noRot="1" noChangeAspect="1" noChangeArrowheads="1"/>
          </p:cNvSpPr>
          <p:nvPr>
            <p:ph type="sldImg"/>
          </p:nvPr>
        </p:nvSpPr>
        <p:spPr bwMode="auto">
          <a:xfrm>
            <a:off x="-265113" y="803275"/>
            <a:ext cx="7140576" cy="4017963"/>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881181" y="5091495"/>
            <a:ext cx="4848064" cy="4822437"/>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517843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45CCB2-E244-4C6B-8547-636385AA17E8}"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7490" name="Rectangle 2"/>
          <p:cNvSpPr>
            <a:spLocks noGrp="1" noRot="1" noChangeAspect="1" noChangeArrowheads="1"/>
          </p:cNvSpPr>
          <p:nvPr>
            <p:ph type="sldImg"/>
          </p:nvPr>
        </p:nvSpPr>
        <p:spPr bwMode="auto">
          <a:xfrm>
            <a:off x="-265113" y="803275"/>
            <a:ext cx="7140576" cy="4017963"/>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881181" y="5091495"/>
            <a:ext cx="4848064" cy="4822437"/>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479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75848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72884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729272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49500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868158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102591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a:ln/>
        </p:spPr>
      </p:sp>
      <p:sp>
        <p:nvSpPr>
          <p:cNvPr id="92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ea typeface="ＭＳ Ｐゴシック" panose="020B0600070205080204" pitchFamily="34" charset="-128"/>
              </a:rPr>
              <a:t>Afwijking adviesniveau ten opzichte van mbo-4 opgeleide ouders over de tijd</a:t>
            </a:r>
          </a:p>
        </p:txBody>
      </p:sp>
      <p:sp>
        <p:nvSpPr>
          <p:cNvPr id="92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Verdana" panose="020B0604030504040204" pitchFamily="34" charset="0"/>
                <a:ea typeface="ＭＳ Ｐゴシック" panose="020B0600070205080204" pitchFamily="34" charset="-128"/>
              </a:defRPr>
            </a:lvl1pPr>
            <a:lvl2pPr marL="742950" indent="-285750">
              <a:defRPr sz="2600">
                <a:solidFill>
                  <a:schemeClr val="bg1"/>
                </a:solidFill>
                <a:latin typeface="Verdana" panose="020B0604030504040204" pitchFamily="34" charset="0"/>
                <a:ea typeface="ＭＳ Ｐゴシック" panose="020B0600070205080204" pitchFamily="34" charset="-128"/>
              </a:defRPr>
            </a:lvl2pPr>
            <a:lvl3pPr marL="1143000" indent="-228600">
              <a:defRPr sz="2600">
                <a:solidFill>
                  <a:schemeClr val="bg1"/>
                </a:solidFill>
                <a:latin typeface="Verdana" panose="020B0604030504040204" pitchFamily="34" charset="0"/>
                <a:ea typeface="ＭＳ Ｐゴシック" panose="020B0600070205080204" pitchFamily="34" charset="-128"/>
              </a:defRPr>
            </a:lvl3pPr>
            <a:lvl4pPr marL="1600200" indent="-228600">
              <a:defRPr sz="2600">
                <a:solidFill>
                  <a:schemeClr val="bg1"/>
                </a:solidFill>
                <a:latin typeface="Verdana" panose="020B0604030504040204" pitchFamily="34" charset="0"/>
                <a:ea typeface="ＭＳ Ｐゴシック" panose="020B0600070205080204" pitchFamily="34" charset="-128"/>
              </a:defRPr>
            </a:lvl4pPr>
            <a:lvl5pPr marL="2057400" indent="-22860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419A3E-5C01-4208-AB4E-EA03A2B5A415}" type="slidenum">
              <a:rPr kumimoji="0" lang="en-US" altLang="nl-NL" sz="1200" b="0" i="0" u="none" strike="noStrike" kern="1200" cap="none" spc="0" normalizeH="0" baseline="0" noProof="0" smtClean="0">
                <a:ln>
                  <a:noFill/>
                </a:ln>
                <a:solidFill>
                  <a:srgbClr val="001C3D"/>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nl-NL" sz="1200" b="0" i="0" u="none" strike="noStrike" kern="1200" cap="none" spc="0" normalizeH="0" baseline="0" noProof="0">
              <a:ln>
                <a:noFill/>
              </a:ln>
              <a:solidFill>
                <a:srgbClr val="001C3D"/>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631150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41622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p:cNvSpPr>
            <a:spLocks noGrp="1" noRot="1" noChangeAspect="1" noTextEdit="1"/>
          </p:cNvSpPr>
          <p:nvPr>
            <p:ph type="sldImg"/>
          </p:nvPr>
        </p:nvSpPr>
        <p:spPr>
          <a:ln/>
        </p:spPr>
      </p:sp>
      <p:sp>
        <p:nvSpPr>
          <p:cNvPr id="1229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a:latin typeface="Arial" panose="020B0604020202020204" pitchFamily="34" charset="0"/>
                <a:ea typeface="ＭＳ Ｐゴシック" panose="020B0600070205080204" pitchFamily="34" charset="-128"/>
              </a:rPr>
              <a:t>Kinderen met hoogopgeleide ouders krijgen van hun basisschool vaker een advies voor het voortgezet onderwijs dat hoger ligt dan de uitslag van de eindtoets. Bij kinderen met laagopgeleide ouders is dat andersom. Tijdens de onderbouw van het voortgezet onderwijs nemen deze verschillen toe. </a:t>
            </a:r>
          </a:p>
          <a:p>
            <a:endParaRPr lang="nl-NL" altLang="nl-NL">
              <a:latin typeface="Arial" panose="020B0604020202020204" pitchFamily="34" charset="0"/>
              <a:ea typeface="ＭＳ Ｐゴシック" panose="020B0600070205080204" pitchFamily="34" charset="-128"/>
            </a:endParaRPr>
          </a:p>
          <a:p>
            <a:r>
              <a:rPr lang="nl-NL" altLang="nl-NL">
                <a:latin typeface="Arial" panose="020B0604020202020204" pitchFamily="34" charset="0"/>
                <a:ea typeface="ＭＳ Ｐゴシック" panose="020B0600070205080204" pitchFamily="34" charset="-128"/>
              </a:rPr>
              <a:t>De schooladviezen aan kinderen van laagopgeleide ouders dalen de afgelopen jaren. Kinderen van hoogopgeleide ouders beginnen op een hoger niveau dan in eerdere jaren. Ook daardoor worden de verschillen groter.  </a:t>
            </a:r>
          </a:p>
        </p:txBody>
      </p:sp>
      <p:sp>
        <p:nvSpPr>
          <p:cNvPr id="1229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bg1"/>
                </a:solidFill>
                <a:latin typeface="Verdana" panose="020B0604030504040204" pitchFamily="34" charset="0"/>
                <a:ea typeface="ＭＳ Ｐゴシック" panose="020B0600070205080204" pitchFamily="34" charset="-128"/>
              </a:defRPr>
            </a:lvl1pPr>
            <a:lvl2pPr marL="742950" indent="-285750">
              <a:defRPr sz="2600">
                <a:solidFill>
                  <a:schemeClr val="bg1"/>
                </a:solidFill>
                <a:latin typeface="Verdana" panose="020B0604030504040204" pitchFamily="34" charset="0"/>
                <a:ea typeface="ＭＳ Ｐゴシック" panose="020B0600070205080204" pitchFamily="34" charset="-128"/>
              </a:defRPr>
            </a:lvl2pPr>
            <a:lvl3pPr marL="1143000" indent="-228600">
              <a:defRPr sz="2600">
                <a:solidFill>
                  <a:schemeClr val="bg1"/>
                </a:solidFill>
                <a:latin typeface="Verdana" panose="020B0604030504040204" pitchFamily="34" charset="0"/>
                <a:ea typeface="ＭＳ Ｐゴシック" panose="020B0600070205080204" pitchFamily="34" charset="-128"/>
              </a:defRPr>
            </a:lvl3pPr>
            <a:lvl4pPr marL="1600200" indent="-228600">
              <a:defRPr sz="2600">
                <a:solidFill>
                  <a:schemeClr val="bg1"/>
                </a:solidFill>
                <a:latin typeface="Verdana" panose="020B0604030504040204" pitchFamily="34" charset="0"/>
                <a:ea typeface="ＭＳ Ｐゴシック" panose="020B0600070205080204" pitchFamily="34" charset="-128"/>
              </a:defRPr>
            </a:lvl4pPr>
            <a:lvl5pPr marL="2057400" indent="-22860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BE6320-B6A5-4C99-9947-8B571BB6DD35}" type="slidenum">
              <a:rPr kumimoji="0" lang="en-US" altLang="nl-NL" sz="1200" b="0" i="0" u="none" strike="noStrike" kern="1200" cap="none" spc="0" normalizeH="0" baseline="0" noProof="0" smtClean="0">
                <a:ln>
                  <a:noFill/>
                </a:ln>
                <a:solidFill>
                  <a:srgbClr val="001C3D"/>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nl-NL" sz="1200" b="0" i="0" u="none" strike="noStrike" kern="1200" cap="none" spc="0" normalizeH="0" baseline="0" noProof="0">
              <a:ln>
                <a:noFill/>
              </a:ln>
              <a:solidFill>
                <a:srgbClr val="001C3D"/>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50513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a:ln/>
        </p:spPr>
      </p:sp>
      <p:sp>
        <p:nvSpPr>
          <p:cNvPr id="143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Arial" panose="020B0604020202020204" pitchFamily="34" charset="0"/>
              <a:ea typeface="ＭＳ Ｐゴシック" panose="020B0600070205080204" pitchFamily="34" charset="-128"/>
            </a:endParaRPr>
          </a:p>
        </p:txBody>
      </p:sp>
      <p:sp>
        <p:nvSpPr>
          <p:cNvPr id="143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5C9CED-1DAB-439C-8643-8F255A392178}" type="slidenum">
              <a:rPr kumimoji="0" lang="nl-NL" altLang="nl-NL" sz="1200" b="0" i="0" u="none" strike="noStrike" kern="1200" cap="none" spc="0" normalizeH="0" baseline="0" noProof="0" smtClean="0">
                <a:ln>
                  <a:noFill/>
                </a:ln>
                <a:solidFill>
                  <a:srgbClr val="000000"/>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altLang="nl-NL" sz="1200" b="0" i="0" u="none" strike="noStrike" kern="1200" cap="none" spc="0" normalizeH="0" baseline="0" noProof="0">
              <a:ln>
                <a:noFill/>
              </a:ln>
              <a:solidFill>
                <a:srgbClr val="000000"/>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6413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000">
                <a:solidFill>
                  <a:schemeClr val="bg1"/>
                </a:solidFill>
                <a:latin typeface="Minion" pitchFamily="2" charset="0"/>
              </a:defRPr>
            </a:lvl1pPr>
            <a:lvl2pPr marL="742858" indent="-285715" eaLnBrk="0" hangingPunct="0">
              <a:defRPr sz="2000">
                <a:solidFill>
                  <a:schemeClr val="bg1"/>
                </a:solidFill>
                <a:latin typeface="Minion" pitchFamily="2" charset="0"/>
              </a:defRPr>
            </a:lvl2pPr>
            <a:lvl3pPr marL="1142859" indent="-228572" eaLnBrk="0" hangingPunct="0">
              <a:defRPr sz="2000">
                <a:solidFill>
                  <a:schemeClr val="bg1"/>
                </a:solidFill>
                <a:latin typeface="Minion" pitchFamily="2" charset="0"/>
              </a:defRPr>
            </a:lvl3pPr>
            <a:lvl4pPr marL="1600003" indent="-228572" eaLnBrk="0" hangingPunct="0">
              <a:defRPr sz="2000">
                <a:solidFill>
                  <a:schemeClr val="bg1"/>
                </a:solidFill>
                <a:latin typeface="Minion" pitchFamily="2" charset="0"/>
              </a:defRPr>
            </a:lvl4pPr>
            <a:lvl5pPr marL="2057147" indent="-228572" eaLnBrk="0" hangingPunct="0">
              <a:defRPr sz="2000">
                <a:solidFill>
                  <a:schemeClr val="bg1"/>
                </a:solidFill>
                <a:latin typeface="Minion" pitchFamily="2" charset="0"/>
              </a:defRPr>
            </a:lvl5pPr>
            <a:lvl6pPr marL="2514290" indent="-228572" algn="r" eaLnBrk="0" fontAlgn="base" hangingPunct="0">
              <a:spcBef>
                <a:spcPct val="0"/>
              </a:spcBef>
              <a:spcAft>
                <a:spcPct val="0"/>
              </a:spcAft>
              <a:defRPr sz="2000">
                <a:solidFill>
                  <a:schemeClr val="bg1"/>
                </a:solidFill>
                <a:latin typeface="Minion" pitchFamily="2" charset="0"/>
              </a:defRPr>
            </a:lvl6pPr>
            <a:lvl7pPr marL="2971434" indent="-228572" algn="r" eaLnBrk="0" fontAlgn="base" hangingPunct="0">
              <a:spcBef>
                <a:spcPct val="0"/>
              </a:spcBef>
              <a:spcAft>
                <a:spcPct val="0"/>
              </a:spcAft>
              <a:defRPr sz="2000">
                <a:solidFill>
                  <a:schemeClr val="bg1"/>
                </a:solidFill>
                <a:latin typeface="Minion" pitchFamily="2" charset="0"/>
              </a:defRPr>
            </a:lvl7pPr>
            <a:lvl8pPr marL="3428577" indent="-228572" algn="r" eaLnBrk="0" fontAlgn="base" hangingPunct="0">
              <a:spcBef>
                <a:spcPct val="0"/>
              </a:spcBef>
              <a:spcAft>
                <a:spcPct val="0"/>
              </a:spcAft>
              <a:defRPr sz="2000">
                <a:solidFill>
                  <a:schemeClr val="bg1"/>
                </a:solidFill>
                <a:latin typeface="Minion" pitchFamily="2" charset="0"/>
              </a:defRPr>
            </a:lvl8pPr>
            <a:lvl9pPr marL="3885721" indent="-228572" algn="r" eaLnBrk="0" fontAlgn="base" hangingPunct="0">
              <a:spcBef>
                <a:spcPct val="0"/>
              </a:spcBef>
              <a:spcAft>
                <a:spcPct val="0"/>
              </a:spcAft>
              <a:defRPr sz="2000">
                <a:solidFill>
                  <a:schemeClr val="bg1"/>
                </a:solidFill>
                <a:latin typeface="Minion"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38E046-6E39-454B-9189-03C7C000CDDD}" type="slidenum">
              <a:rPr kumimoji="0" lang="en-US" alt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nl-NL" altLang="nl-NL" dirty="0"/>
          </a:p>
        </p:txBody>
      </p:sp>
    </p:spTree>
    <p:extLst>
      <p:ext uri="{BB962C8B-B14F-4D97-AF65-F5344CB8AC3E}">
        <p14:creationId xmlns:p14="http://schemas.microsoft.com/office/powerpoint/2010/main" val="780015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52335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670570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3ED949-BA6B-438F-8B3A-6D9E80B73DB2}"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7" name="Rectangle 2"/>
          <p:cNvSpPr>
            <a:spLocks noGrp="1" noRot="1" noChangeAspect="1" noChangeArrowheads="1" noTextEdit="1"/>
          </p:cNvSpPr>
          <p:nvPr>
            <p:ph type="sldImg"/>
          </p:nvPr>
        </p:nvSpPr>
        <p:spPr>
          <a:xfrm>
            <a:off x="-222250" y="809625"/>
            <a:ext cx="7183438" cy="4041775"/>
          </a:xfrm>
          <a:ln/>
        </p:spPr>
      </p:sp>
      <p:sp>
        <p:nvSpPr>
          <p:cNvPr id="3686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12383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45CCB2-E244-4C6B-8547-636385AA17E8}" type="slidenum">
              <a:rPr kumimoji="0" lang="nl-N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7490" name="Rectangle 2"/>
          <p:cNvSpPr>
            <a:spLocks noGrp="1" noRot="1" noChangeAspect="1" noChangeArrowheads="1"/>
          </p:cNvSpPr>
          <p:nvPr>
            <p:ph type="sldImg"/>
          </p:nvPr>
        </p:nvSpPr>
        <p:spPr bwMode="auto">
          <a:xfrm>
            <a:off x="-225425" y="808038"/>
            <a:ext cx="7186613" cy="4043362"/>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897752" y="5121787"/>
            <a:ext cx="4939231" cy="4851128"/>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30644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9B263-D33E-4FB3-A595-07260B406A0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A1F6849-BB9D-4765-AD66-618328AB3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CE15CCA-8CE9-4021-BF91-E3BC08E8CE47}"/>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5" name="Tijdelijke aanduiding voor voettekst 4">
            <a:extLst>
              <a:ext uri="{FF2B5EF4-FFF2-40B4-BE49-F238E27FC236}">
                <a16:creationId xmlns:a16="http://schemas.microsoft.com/office/drawing/2014/main" id="{79F55316-72AD-4D88-93C0-4830FE361D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2B636D-B72F-4C13-9FF6-87CE60A7068B}"/>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174945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D4B4E-2D63-4220-9072-17A7F5E4E4F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89A5AC6-B330-4E5D-8549-2F2095FD2C4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A7C2BC-40BB-4A94-AEA4-F10A805B9FE7}"/>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5" name="Tijdelijke aanduiding voor voettekst 4">
            <a:extLst>
              <a:ext uri="{FF2B5EF4-FFF2-40B4-BE49-F238E27FC236}">
                <a16:creationId xmlns:a16="http://schemas.microsoft.com/office/drawing/2014/main" id="{5EA39DBE-363B-4B3D-B65B-6367848D210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3F5662-B191-43F6-984F-C6D50CBE1018}"/>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420985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7B59691-CE36-4518-A337-2C5AB23A6CF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11DFBC5-7AA3-4D22-B5FC-F0FD8AD020B8}"/>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2C4B31-AB34-410B-8D27-9D62D119A330}"/>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5" name="Tijdelijke aanduiding voor voettekst 4">
            <a:extLst>
              <a:ext uri="{FF2B5EF4-FFF2-40B4-BE49-F238E27FC236}">
                <a16:creationId xmlns:a16="http://schemas.microsoft.com/office/drawing/2014/main" id="{D307BCDE-C41A-4BA0-B8DF-87E7677F4C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E31740-9987-4290-A0C9-A570DFD2F977}"/>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267830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hpKleurvlak"/>
          <p:cNvSpPr>
            <a:spLocks noChangeArrowheads="1"/>
          </p:cNvSpPr>
          <p:nvPr/>
        </p:nvSpPr>
        <p:spPr bwMode="auto">
          <a:xfrm>
            <a:off x="6096000" y="0"/>
            <a:ext cx="6096000" cy="6858000"/>
          </a:xfrm>
          <a:prstGeom prst="rect">
            <a:avLst/>
          </a:prstGeom>
          <a:solidFill>
            <a:srgbClr val="60652A"/>
          </a:solidFill>
          <a:ln>
            <a:noFill/>
          </a:ln>
          <a:extLst/>
        </p:spPr>
        <p:txBody>
          <a:bodyPr anchor="ctr"/>
          <a:lstStyle>
            <a:lvl1pPr>
              <a:defRPr sz="2600">
                <a:solidFill>
                  <a:schemeClr val="bg1"/>
                </a:solidFill>
                <a:latin typeface="Verdana" pitchFamily="34" charset="0"/>
                <a:ea typeface="ＭＳ Ｐゴシック" pitchFamily="34" charset="-128"/>
              </a:defRPr>
            </a:lvl1pPr>
            <a:lvl2pPr marL="742950" indent="-285750">
              <a:defRPr sz="2600">
                <a:solidFill>
                  <a:schemeClr val="bg1"/>
                </a:solidFill>
                <a:latin typeface="Verdana" pitchFamily="34" charset="0"/>
                <a:ea typeface="ＭＳ Ｐゴシック" pitchFamily="34" charset="-128"/>
              </a:defRPr>
            </a:lvl2pPr>
            <a:lvl3pPr marL="1143000" indent="-228600">
              <a:defRPr sz="2600">
                <a:solidFill>
                  <a:schemeClr val="bg1"/>
                </a:solidFill>
                <a:latin typeface="Verdana" pitchFamily="34" charset="0"/>
                <a:ea typeface="ＭＳ Ｐゴシック" pitchFamily="34" charset="-128"/>
              </a:defRPr>
            </a:lvl3pPr>
            <a:lvl4pPr marL="1600200" indent="-228600">
              <a:defRPr sz="2600">
                <a:solidFill>
                  <a:schemeClr val="bg1"/>
                </a:solidFill>
                <a:latin typeface="Verdana" pitchFamily="34" charset="0"/>
                <a:ea typeface="ＭＳ Ｐゴシック" pitchFamily="34" charset="-128"/>
              </a:defRPr>
            </a:lvl4pPr>
            <a:lvl5pPr marL="2057400" indent="-22860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algn="ctr" eaLnBrk="1" hangingPunct="1">
              <a:defRPr/>
            </a:pPr>
            <a:endParaRPr lang="nl-NL" altLang="en-US" sz="1800">
              <a:solidFill>
                <a:schemeClr val="tx1"/>
              </a:solidFill>
              <a:cs typeface="Arial" charset="0"/>
            </a:endParaRPr>
          </a:p>
        </p:txBody>
      </p:sp>
      <p:sp>
        <p:nvSpPr>
          <p:cNvPr id="5" name="Rectangle 25"/>
          <p:cNvSpPr>
            <a:spLocks noChangeArrowheads="1"/>
          </p:cNvSpPr>
          <p:nvPr/>
        </p:nvSpPr>
        <p:spPr bwMode="auto">
          <a:xfrm>
            <a:off x="0" y="0"/>
            <a:ext cx="6096000" cy="6858000"/>
          </a:xfrm>
          <a:prstGeom prst="rect">
            <a:avLst/>
          </a:prstGeom>
          <a:solidFill>
            <a:schemeClr val="accent2"/>
          </a:solidFill>
          <a:ln>
            <a:noFill/>
          </a:ln>
          <a:extLst/>
        </p:spPr>
        <p:txBody>
          <a:bodyPr wrap="none" anchor="ctr"/>
          <a:lstStyle>
            <a:lvl1pPr>
              <a:defRPr sz="2600">
                <a:solidFill>
                  <a:schemeClr val="bg1"/>
                </a:solidFill>
                <a:latin typeface="Verdana" pitchFamily="34" charset="0"/>
                <a:ea typeface="ＭＳ Ｐゴシック" pitchFamily="34" charset="-128"/>
              </a:defRPr>
            </a:lvl1pPr>
            <a:lvl2pPr marL="742950" indent="-285750">
              <a:defRPr sz="2600">
                <a:solidFill>
                  <a:schemeClr val="bg1"/>
                </a:solidFill>
                <a:latin typeface="Verdana" pitchFamily="34" charset="0"/>
                <a:ea typeface="ＭＳ Ｐゴシック" pitchFamily="34" charset="-128"/>
              </a:defRPr>
            </a:lvl2pPr>
            <a:lvl3pPr marL="1143000" indent="-228600">
              <a:defRPr sz="2600">
                <a:solidFill>
                  <a:schemeClr val="bg1"/>
                </a:solidFill>
                <a:latin typeface="Verdana" pitchFamily="34" charset="0"/>
                <a:ea typeface="ＭＳ Ｐゴシック" pitchFamily="34" charset="-128"/>
              </a:defRPr>
            </a:lvl3pPr>
            <a:lvl4pPr marL="1600200" indent="-228600">
              <a:defRPr sz="2600">
                <a:solidFill>
                  <a:schemeClr val="bg1"/>
                </a:solidFill>
                <a:latin typeface="Verdana" pitchFamily="34" charset="0"/>
                <a:ea typeface="ＭＳ Ｐゴシック" pitchFamily="34" charset="-128"/>
              </a:defRPr>
            </a:lvl4pPr>
            <a:lvl5pPr marL="2057400" indent="-22860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eaLnBrk="1" hangingPunct="1">
              <a:defRPr/>
            </a:pPr>
            <a:endParaRPr lang="nl-NL" altLang="en-US" sz="2600"/>
          </a:p>
        </p:txBody>
      </p:sp>
      <p:pic>
        <p:nvPicPr>
          <p:cNvPr id="6" name="Picture 13" descr="RO_OCW_OI_LOGO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6563784" y="2474914"/>
            <a:ext cx="4798483" cy="942975"/>
          </a:xfrm>
          <a:solidFill>
            <a:srgbClr val="606528"/>
          </a:solidFill>
        </p:spPr>
        <p:txBody>
          <a:bodyPr/>
          <a:lstStyle>
            <a:lvl1pPr>
              <a:defRPr sz="1600">
                <a:solidFill>
                  <a:schemeClr val="bg1"/>
                </a:solidFill>
              </a:defRPr>
            </a:lvl1pPr>
          </a:lstStyle>
          <a:p>
            <a:r>
              <a:rPr lang="nl-NL"/>
              <a:t>Titelstijl van model bewerken</a:t>
            </a:r>
          </a:p>
        </p:txBody>
      </p:sp>
      <p:sp>
        <p:nvSpPr>
          <p:cNvPr id="3092" name="Rectangle 20"/>
          <p:cNvSpPr>
            <a:spLocks noGrp="1" noChangeArrowheads="1"/>
          </p:cNvSpPr>
          <p:nvPr>
            <p:ph type="subTitle" sz="quarter" idx="1"/>
          </p:nvPr>
        </p:nvSpPr>
        <p:spPr>
          <a:xfrm>
            <a:off x="6544734" y="3511550"/>
            <a:ext cx="4798484" cy="2609850"/>
          </a:xfrm>
          <a:solidFill>
            <a:srgbClr val="606528"/>
          </a:solidFill>
        </p:spPr>
        <p:txBody>
          <a:bodyPr/>
          <a:lstStyle>
            <a:lvl1pPr>
              <a:defRPr sz="1200">
                <a:solidFill>
                  <a:schemeClr val="bg1"/>
                </a:solidFill>
              </a:defRPr>
            </a:lvl1pPr>
          </a:lstStyle>
          <a:p>
            <a:r>
              <a:rPr lang="nl-NL"/>
              <a:t>Klik om het opmaakprofiel van de modelondertitel te bewerken</a:t>
            </a:r>
          </a:p>
        </p:txBody>
      </p:sp>
      <p:sp>
        <p:nvSpPr>
          <p:cNvPr id="7" name="shpDatum"/>
          <p:cNvSpPr>
            <a:spLocks noGrp="1" noChangeArrowheads="1"/>
          </p:cNvSpPr>
          <p:nvPr>
            <p:ph type="dt" sz="half" idx="10"/>
          </p:nvPr>
        </p:nvSpPr>
        <p:spPr>
          <a:xfrm>
            <a:off x="6572251" y="6380164"/>
            <a:ext cx="4953000" cy="363537"/>
          </a:xfrm>
        </p:spPr>
        <p:txBody>
          <a:bodyPr/>
          <a:lstStyle>
            <a:lvl1pPr>
              <a:defRPr>
                <a:solidFill>
                  <a:srgbClr val="FFFFFF"/>
                </a:solidFill>
                <a:cs typeface="Arial" charset="0"/>
              </a:defRPr>
            </a:lvl1pPr>
          </a:lstStyle>
          <a:p>
            <a:pPr>
              <a:defRPr/>
            </a:pPr>
            <a:endParaRPr lang="nl-NL" altLang="nl-NL"/>
          </a:p>
        </p:txBody>
      </p:sp>
    </p:spTree>
    <p:extLst>
      <p:ext uri="{BB962C8B-B14F-4D97-AF65-F5344CB8AC3E}">
        <p14:creationId xmlns:p14="http://schemas.microsoft.com/office/powerpoint/2010/main" val="1200168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1"/>
          </p:nvPr>
        </p:nvSpPr>
        <p:spPr>
          <a:ln/>
        </p:spPr>
        <p:txBody>
          <a:bodyPr/>
          <a:lstStyle>
            <a:lvl1pPr>
              <a:defRPr/>
            </a:lvl1pPr>
          </a:lstStyle>
          <a:p>
            <a:pPr>
              <a:defRPr/>
            </a:pPr>
            <a:fld id="{218C2722-A3BF-43F5-8E42-086135966969}" type="slidenum">
              <a:rPr lang="en-US" altLang="nl-NL"/>
              <a:pPr>
                <a:defRPr/>
              </a:pPr>
              <a:t>‹nr.›</a:t>
            </a:fld>
            <a:endParaRPr lang="en-US" altLang="nl-NL"/>
          </a:p>
        </p:txBody>
      </p:sp>
    </p:spTree>
    <p:extLst>
      <p:ext uri="{BB962C8B-B14F-4D97-AF65-F5344CB8AC3E}">
        <p14:creationId xmlns:p14="http://schemas.microsoft.com/office/powerpoint/2010/main" val="14746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1"/>
          </p:nvPr>
        </p:nvSpPr>
        <p:spPr>
          <a:ln/>
        </p:spPr>
        <p:txBody>
          <a:bodyPr/>
          <a:lstStyle>
            <a:lvl1pPr>
              <a:defRPr/>
            </a:lvl1pPr>
          </a:lstStyle>
          <a:p>
            <a:pPr>
              <a:defRPr/>
            </a:pPr>
            <a:fld id="{6F4E5273-CEAD-4689-B13C-0CF5FAA623A3}" type="slidenum">
              <a:rPr lang="en-US" altLang="nl-NL"/>
              <a:pPr>
                <a:defRPr/>
              </a:pPr>
              <a:t>‹nr.›</a:t>
            </a:fld>
            <a:endParaRPr lang="en-US" altLang="nl-NL"/>
          </a:p>
        </p:txBody>
      </p:sp>
    </p:spTree>
    <p:extLst>
      <p:ext uri="{BB962C8B-B14F-4D97-AF65-F5344CB8AC3E}">
        <p14:creationId xmlns:p14="http://schemas.microsoft.com/office/powerpoint/2010/main" val="3605618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488951" y="1798638"/>
            <a:ext cx="5344583"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036733" y="1798638"/>
            <a:ext cx="5344584"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1"/>
          </p:nvPr>
        </p:nvSpPr>
        <p:spPr>
          <a:ln/>
        </p:spPr>
        <p:txBody>
          <a:bodyPr/>
          <a:lstStyle>
            <a:lvl1pPr>
              <a:defRPr/>
            </a:lvl1pPr>
          </a:lstStyle>
          <a:p>
            <a:pPr>
              <a:defRPr/>
            </a:pPr>
            <a:fld id="{DF57A54C-AD9B-434B-BE9A-E7623026A2D6}" type="slidenum">
              <a:rPr lang="en-US" altLang="nl-NL"/>
              <a:pPr>
                <a:defRPr/>
              </a:pPr>
              <a:t>‹nr.›</a:t>
            </a:fld>
            <a:endParaRPr lang="en-US" altLang="nl-NL"/>
          </a:p>
        </p:txBody>
      </p:sp>
    </p:spTree>
    <p:extLst>
      <p:ext uri="{BB962C8B-B14F-4D97-AF65-F5344CB8AC3E}">
        <p14:creationId xmlns:p14="http://schemas.microsoft.com/office/powerpoint/2010/main" val="4142989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6"/>
          <p:cNvSpPr>
            <a:spLocks noGrp="1" noChangeArrowheads="1"/>
          </p:cNvSpPr>
          <p:nvPr>
            <p:ph type="sldNum" sz="quarter" idx="11"/>
          </p:nvPr>
        </p:nvSpPr>
        <p:spPr>
          <a:ln/>
        </p:spPr>
        <p:txBody>
          <a:bodyPr/>
          <a:lstStyle>
            <a:lvl1pPr>
              <a:defRPr/>
            </a:lvl1pPr>
          </a:lstStyle>
          <a:p>
            <a:pPr>
              <a:defRPr/>
            </a:pPr>
            <a:fld id="{44C2A5FE-D6F7-4D89-855D-67BA113E7AAF}" type="slidenum">
              <a:rPr lang="en-US" altLang="nl-NL"/>
              <a:pPr>
                <a:defRPr/>
              </a:pPr>
              <a:t>‹nr.›</a:t>
            </a:fld>
            <a:endParaRPr lang="en-US" altLang="nl-NL"/>
          </a:p>
        </p:txBody>
      </p:sp>
    </p:spTree>
    <p:extLst>
      <p:ext uri="{BB962C8B-B14F-4D97-AF65-F5344CB8AC3E}">
        <p14:creationId xmlns:p14="http://schemas.microsoft.com/office/powerpoint/2010/main" val="2672958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1"/>
          </p:nvPr>
        </p:nvSpPr>
        <p:spPr>
          <a:ln/>
        </p:spPr>
        <p:txBody>
          <a:bodyPr/>
          <a:lstStyle>
            <a:lvl1pPr>
              <a:defRPr/>
            </a:lvl1pPr>
          </a:lstStyle>
          <a:p>
            <a:pPr>
              <a:defRPr/>
            </a:pPr>
            <a:fld id="{DD94CA9A-4EA9-4A74-93E8-83D27E114D5D}" type="slidenum">
              <a:rPr lang="en-US" altLang="nl-NL"/>
              <a:pPr>
                <a:defRPr/>
              </a:pPr>
              <a:t>‹nr.›</a:t>
            </a:fld>
            <a:endParaRPr lang="en-US" altLang="nl-NL"/>
          </a:p>
        </p:txBody>
      </p:sp>
    </p:spTree>
    <p:extLst>
      <p:ext uri="{BB962C8B-B14F-4D97-AF65-F5344CB8AC3E}">
        <p14:creationId xmlns:p14="http://schemas.microsoft.com/office/powerpoint/2010/main" val="1951070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6"/>
          <p:cNvSpPr>
            <a:spLocks noGrp="1" noChangeArrowheads="1"/>
          </p:cNvSpPr>
          <p:nvPr>
            <p:ph type="sldNum" sz="quarter" idx="11"/>
          </p:nvPr>
        </p:nvSpPr>
        <p:spPr>
          <a:ln/>
        </p:spPr>
        <p:txBody>
          <a:bodyPr/>
          <a:lstStyle>
            <a:lvl1pPr>
              <a:defRPr/>
            </a:lvl1pPr>
          </a:lstStyle>
          <a:p>
            <a:pPr>
              <a:defRPr/>
            </a:pPr>
            <a:fld id="{096AB6CD-9A2F-48C2-ADAF-7C938830C7FC}" type="slidenum">
              <a:rPr lang="en-US" altLang="nl-NL"/>
              <a:pPr>
                <a:defRPr/>
              </a:pPr>
              <a:t>‹nr.›</a:t>
            </a:fld>
            <a:endParaRPr lang="en-US" altLang="nl-NL"/>
          </a:p>
        </p:txBody>
      </p:sp>
    </p:spTree>
    <p:extLst>
      <p:ext uri="{BB962C8B-B14F-4D97-AF65-F5344CB8AC3E}">
        <p14:creationId xmlns:p14="http://schemas.microsoft.com/office/powerpoint/2010/main" val="191003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1"/>
          </p:nvPr>
        </p:nvSpPr>
        <p:spPr>
          <a:ln/>
        </p:spPr>
        <p:txBody>
          <a:bodyPr/>
          <a:lstStyle>
            <a:lvl1pPr>
              <a:defRPr/>
            </a:lvl1pPr>
          </a:lstStyle>
          <a:p>
            <a:pPr>
              <a:defRPr/>
            </a:pPr>
            <a:fld id="{8883CAA7-6666-49A2-8902-A196E99CA7DB}" type="slidenum">
              <a:rPr lang="en-US" altLang="nl-NL"/>
              <a:pPr>
                <a:defRPr/>
              </a:pPr>
              <a:t>‹nr.›</a:t>
            </a:fld>
            <a:endParaRPr lang="en-US" altLang="nl-NL"/>
          </a:p>
        </p:txBody>
      </p:sp>
    </p:spTree>
    <p:extLst>
      <p:ext uri="{BB962C8B-B14F-4D97-AF65-F5344CB8AC3E}">
        <p14:creationId xmlns:p14="http://schemas.microsoft.com/office/powerpoint/2010/main" val="2010147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A9FD49-A56C-4299-806C-46A79E5B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18B391-CCE9-4BE3-AFD4-6574192780D1}"/>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4BB1DE-AC0F-4765-86B3-AAB79C688DE0}"/>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5" name="Tijdelijke aanduiding voor voettekst 4">
            <a:extLst>
              <a:ext uri="{FF2B5EF4-FFF2-40B4-BE49-F238E27FC236}">
                <a16:creationId xmlns:a16="http://schemas.microsoft.com/office/drawing/2014/main" id="{0D893167-1B21-4C79-A31A-F5BD128804E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01C086-AD2E-463A-9B9D-7C2DB32DEC90}"/>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339684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1"/>
          </p:nvPr>
        </p:nvSpPr>
        <p:spPr>
          <a:ln/>
        </p:spPr>
        <p:txBody>
          <a:bodyPr/>
          <a:lstStyle>
            <a:lvl1pPr>
              <a:defRPr/>
            </a:lvl1pPr>
          </a:lstStyle>
          <a:p>
            <a:pPr>
              <a:defRPr/>
            </a:pPr>
            <a:fld id="{B9159075-BBE9-44D8-B81F-49FAFC34879E}" type="slidenum">
              <a:rPr lang="en-US" altLang="nl-NL"/>
              <a:pPr>
                <a:defRPr/>
              </a:pPr>
              <a:t>‹nr.›</a:t>
            </a:fld>
            <a:endParaRPr lang="en-US" altLang="nl-NL"/>
          </a:p>
        </p:txBody>
      </p:sp>
    </p:spTree>
    <p:extLst>
      <p:ext uri="{BB962C8B-B14F-4D97-AF65-F5344CB8AC3E}">
        <p14:creationId xmlns:p14="http://schemas.microsoft.com/office/powerpoint/2010/main" val="4179361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1"/>
          </p:nvPr>
        </p:nvSpPr>
        <p:spPr>
          <a:ln/>
        </p:spPr>
        <p:txBody>
          <a:bodyPr/>
          <a:lstStyle>
            <a:lvl1pPr>
              <a:defRPr/>
            </a:lvl1pPr>
          </a:lstStyle>
          <a:p>
            <a:pPr>
              <a:defRPr/>
            </a:pPr>
            <a:fld id="{12EAE85C-24D9-4CF5-98CF-D11DE1CC029E}" type="slidenum">
              <a:rPr lang="en-US" altLang="nl-NL"/>
              <a:pPr>
                <a:defRPr/>
              </a:pPr>
              <a:t>‹nr.›</a:t>
            </a:fld>
            <a:endParaRPr lang="en-US" altLang="nl-NL"/>
          </a:p>
        </p:txBody>
      </p:sp>
    </p:spTree>
    <p:extLst>
      <p:ext uri="{BB962C8B-B14F-4D97-AF65-F5344CB8AC3E}">
        <p14:creationId xmlns:p14="http://schemas.microsoft.com/office/powerpoint/2010/main" val="2667288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9285" y="1233488"/>
            <a:ext cx="2722033" cy="4919662"/>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488951" y="1233488"/>
            <a:ext cx="7967133" cy="4919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1"/>
          </p:nvPr>
        </p:nvSpPr>
        <p:spPr>
          <a:ln/>
        </p:spPr>
        <p:txBody>
          <a:bodyPr/>
          <a:lstStyle>
            <a:lvl1pPr>
              <a:defRPr/>
            </a:lvl1pPr>
          </a:lstStyle>
          <a:p>
            <a:pPr>
              <a:defRPr/>
            </a:pPr>
            <a:fld id="{E0066C5A-99E4-414A-A04C-AA063BDCA46D}" type="slidenum">
              <a:rPr lang="en-US" altLang="nl-NL"/>
              <a:pPr>
                <a:defRPr/>
              </a:pPr>
              <a:t>‹nr.›</a:t>
            </a:fld>
            <a:endParaRPr lang="en-US" altLang="nl-NL"/>
          </a:p>
        </p:txBody>
      </p:sp>
    </p:spTree>
    <p:extLst>
      <p:ext uri="{BB962C8B-B14F-4D97-AF65-F5344CB8AC3E}">
        <p14:creationId xmlns:p14="http://schemas.microsoft.com/office/powerpoint/2010/main" val="236702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76"/>
            <a:ext cx="12192000" cy="14382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eaLnBrk="1" hangingPunct="1"/>
            <a:endParaRPr lang="nl-NL" altLang="nl-NL" sz="2000"/>
          </a:p>
        </p:txBody>
      </p:sp>
      <p:sp>
        <p:nvSpPr>
          <p:cNvPr id="5" name="Rectangle 43"/>
          <p:cNvSpPr>
            <a:spLocks noChangeArrowheads="1"/>
          </p:cNvSpPr>
          <p:nvPr/>
        </p:nvSpPr>
        <p:spPr bwMode="auto">
          <a:xfrm>
            <a:off x="0" y="1"/>
            <a:ext cx="12192000" cy="4340225"/>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algn="ctr" eaLnBrk="1" hangingPunct="1">
              <a:buFontTx/>
              <a:buChar char="•"/>
            </a:pPr>
            <a:endParaRPr lang="nl-NL" altLang="nl-NL" sz="1800">
              <a:solidFill>
                <a:schemeClr val="tx1"/>
              </a:solidFill>
              <a:latin typeface="Arial" charset="0"/>
            </a:endParaRPr>
          </a:p>
        </p:txBody>
      </p:sp>
      <p:sp>
        <p:nvSpPr>
          <p:cNvPr id="6" name="Rectangle 66"/>
          <p:cNvSpPr>
            <a:spLocks noChangeArrowheads="1"/>
          </p:cNvSpPr>
          <p:nvPr/>
        </p:nvSpPr>
        <p:spPr bwMode="auto">
          <a:xfrm>
            <a:off x="0" y="6497638"/>
            <a:ext cx="12192000" cy="360362"/>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eaLnBrk="1" hangingPunct="1"/>
            <a:endParaRPr lang="nl-NL" altLang="nl-NL" sz="2000"/>
          </a:p>
        </p:txBody>
      </p:sp>
      <p:sp>
        <p:nvSpPr>
          <p:cNvPr id="7" name="Text Box 70"/>
          <p:cNvSpPr txBox="1">
            <a:spLocks noChangeArrowheads="1"/>
          </p:cNvSpPr>
          <p:nvPr/>
        </p:nvSpPr>
        <p:spPr bwMode="auto">
          <a:xfrm>
            <a:off x="4032251" y="6521450"/>
            <a:ext cx="815974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eaLnBrk="1" hangingPunct="1">
              <a:spcBef>
                <a:spcPct val="50000"/>
              </a:spcBef>
            </a:pPr>
            <a:r>
              <a:rPr lang="en-US" altLang="nl-NL" sz="1600" b="1"/>
              <a:t>Discover the world at Leiden University</a:t>
            </a:r>
          </a:p>
        </p:txBody>
      </p:sp>
      <p:pic>
        <p:nvPicPr>
          <p:cNvPr id="8" name="Picture 72" descr="Logo-UniversiteitLeiden-NL-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785" y="5229225"/>
            <a:ext cx="3575049"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624418" y="4508501"/>
            <a:ext cx="10847916" cy="360363"/>
          </a:xfrm>
        </p:spPr>
        <p:txBody>
          <a:bodyPr/>
          <a:lstStyle>
            <a:lvl1pPr marL="0" indent="0">
              <a:buFontTx/>
              <a:buNone/>
              <a:defRPr sz="2000"/>
            </a:lvl1pPr>
          </a:lstStyle>
          <a:p>
            <a:pPr lvl="0"/>
            <a:r>
              <a:rPr lang="en-US" altLang="nl-NL" noProof="0"/>
              <a:t>Click to edit Master subtitle style</a:t>
            </a:r>
          </a:p>
        </p:txBody>
      </p:sp>
      <p:sp>
        <p:nvSpPr>
          <p:cNvPr id="5122" name="Rectangle 2"/>
          <p:cNvSpPr>
            <a:spLocks noGrp="1" noChangeArrowheads="1"/>
          </p:cNvSpPr>
          <p:nvPr>
            <p:ph type="ctrTitle"/>
          </p:nvPr>
        </p:nvSpPr>
        <p:spPr>
          <a:xfrm>
            <a:off x="814917" y="1268413"/>
            <a:ext cx="10555816" cy="1439862"/>
          </a:xfrm>
        </p:spPr>
        <p:txBody>
          <a:bodyPr/>
          <a:lstStyle>
            <a:lvl1pPr algn="ctr">
              <a:defRPr/>
            </a:lvl1pPr>
          </a:lstStyle>
          <a:p>
            <a:pPr lvl="0"/>
            <a:r>
              <a:rPr lang="en-US" altLang="nl-NL" noProof="0"/>
              <a:t>Click to edit Master title style</a:t>
            </a:r>
          </a:p>
        </p:txBody>
      </p:sp>
    </p:spTree>
    <p:extLst>
      <p:ext uri="{BB962C8B-B14F-4D97-AF65-F5344CB8AC3E}">
        <p14:creationId xmlns:p14="http://schemas.microsoft.com/office/powerpoint/2010/main" val="1957252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03658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90825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24418" y="1268413"/>
            <a:ext cx="53213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6148917" y="1268413"/>
            <a:ext cx="5323416"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677855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935301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873114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45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F85E8-909A-4EF6-BB0C-334B9BBD18C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C3C7A6B-4A0D-4453-A556-F91AD8AD5B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C0312E34-047A-4CF6-8203-A829FA3833E7}"/>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5" name="Tijdelijke aanduiding voor voettekst 4">
            <a:extLst>
              <a:ext uri="{FF2B5EF4-FFF2-40B4-BE49-F238E27FC236}">
                <a16:creationId xmlns:a16="http://schemas.microsoft.com/office/drawing/2014/main" id="{13A3521B-30CA-4230-A159-874550D3BF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F7A68A-C37F-452A-B237-8CF93DB3BE6C}"/>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1146408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0959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nl-N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6026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3144589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885" y="333375"/>
            <a:ext cx="2711449" cy="554355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24417" y="333375"/>
            <a:ext cx="7933267" cy="554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744296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14701" y="1987550"/>
            <a:ext cx="8445500" cy="1873250"/>
          </a:xfrm>
        </p:spPr>
        <p:txBody>
          <a:bodyPr anchor="t"/>
          <a:lstStyle>
            <a:lvl1pPr algn="r">
              <a:defRPr/>
            </a:lvl1pPr>
          </a:lstStyle>
          <a:p>
            <a:r>
              <a:rPr lang="nl-NL"/>
              <a:t>Click to edit Master title style</a:t>
            </a:r>
          </a:p>
        </p:txBody>
      </p:sp>
      <p:sp>
        <p:nvSpPr>
          <p:cNvPr id="3075" name="Rectangle 3"/>
          <p:cNvSpPr>
            <a:spLocks noGrp="1" noChangeArrowheads="1"/>
          </p:cNvSpPr>
          <p:nvPr>
            <p:ph type="subTitle" idx="1"/>
          </p:nvPr>
        </p:nvSpPr>
        <p:spPr>
          <a:xfrm>
            <a:off x="3217333" y="1700215"/>
            <a:ext cx="8534400" cy="287337"/>
          </a:xfrm>
        </p:spPr>
        <p:txBody>
          <a:bodyPr wrap="none"/>
          <a:lstStyle>
            <a:lvl1pPr marL="0" indent="0" algn="r">
              <a:buFontTx/>
              <a:buNone/>
              <a:defRPr sz="1617" b="1"/>
            </a:lvl1pPr>
          </a:lstStyle>
          <a:p>
            <a:r>
              <a:rPr lang="nl-NL"/>
              <a:t>Click to edit Master subtitle style</a:t>
            </a:r>
          </a:p>
        </p:txBody>
      </p:sp>
      <p:sp>
        <p:nvSpPr>
          <p:cNvPr id="5" name="Text Placeholder 4"/>
          <p:cNvSpPr>
            <a:spLocks noGrp="1"/>
          </p:cNvSpPr>
          <p:nvPr>
            <p:ph type="body" sz="quarter" idx="10" hasCustomPrompt="1"/>
          </p:nvPr>
        </p:nvSpPr>
        <p:spPr>
          <a:xfrm>
            <a:off x="335361" y="6309320"/>
            <a:ext cx="673100" cy="431800"/>
          </a:xfrm>
        </p:spPr>
        <p:txBody>
          <a:bodyPr/>
          <a:lstStyle>
            <a:lvl1pPr>
              <a:buNone/>
              <a:defRPr/>
            </a:lvl1pPr>
          </a:lstStyle>
          <a:p>
            <a:pPr lvl="0"/>
            <a:fld id="{9BA80A5C-75AC-43D8-AB77-189E0A2BA1E9}" type="slidenum">
              <a:rPr lang="en-US" smtClean="0"/>
              <a:pPr lvl="0"/>
              <a:t>‹#›</a:t>
            </a:fld>
            <a:endParaRPr lang="en-US" dirty="0"/>
          </a:p>
        </p:txBody>
      </p:sp>
    </p:spTree>
    <p:extLst>
      <p:ext uri="{BB962C8B-B14F-4D97-AF65-F5344CB8AC3E}">
        <p14:creationId xmlns:p14="http://schemas.microsoft.com/office/powerpoint/2010/main" val="11631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E3A7D-5FA6-4C1D-9E87-83DF9AFDCC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E68468A-8BDD-4218-8616-20ECA3B95AB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81B8F94-B218-4148-B184-BBC11AE144BD}"/>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34439A8-73CB-4C78-900C-E98F3D296DBC}"/>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6" name="Tijdelijke aanduiding voor voettekst 5">
            <a:extLst>
              <a:ext uri="{FF2B5EF4-FFF2-40B4-BE49-F238E27FC236}">
                <a16:creationId xmlns:a16="http://schemas.microsoft.com/office/drawing/2014/main" id="{C915FFB1-E328-4686-951A-4DD4E957A3D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E8A84E-F89B-401F-BAAF-44C6E228B7DA}"/>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3442504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244B5-1C3B-4DF1-9CF9-855A9DEEC75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93F1D05-3FD7-45AA-958C-B2DB4A1252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8D0591E-897E-427D-8CCC-D2BB34538BF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3F78D41-C4AF-4416-B706-D6CFEEEC26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CD10D4A-C3CE-4DDA-B6FE-8F3FCDD85E7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6C4540F-26F1-4901-9FA3-F66A4CD25A34}"/>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8" name="Tijdelijke aanduiding voor voettekst 7">
            <a:extLst>
              <a:ext uri="{FF2B5EF4-FFF2-40B4-BE49-F238E27FC236}">
                <a16:creationId xmlns:a16="http://schemas.microsoft.com/office/drawing/2014/main" id="{AF6000C0-A260-4C34-BA5E-E9ABD0A38CD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2CD015A-668F-4ECD-A968-C112E4469D2E}"/>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256649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9F8D8B-948E-465C-B7B4-3C901ADA31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C9EFD5A-D34D-4D7F-BE46-22306BD049E2}"/>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4" name="Tijdelijke aanduiding voor voettekst 3">
            <a:extLst>
              <a:ext uri="{FF2B5EF4-FFF2-40B4-BE49-F238E27FC236}">
                <a16:creationId xmlns:a16="http://schemas.microsoft.com/office/drawing/2014/main" id="{E6993A31-89D0-43F5-BCBC-21BC37B082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694636A-2926-465E-8855-AABBD9F4E711}"/>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33857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F02C0A8-E115-4596-BD56-872B59FD2B42}"/>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3" name="Tijdelijke aanduiding voor voettekst 2">
            <a:extLst>
              <a:ext uri="{FF2B5EF4-FFF2-40B4-BE49-F238E27FC236}">
                <a16:creationId xmlns:a16="http://schemas.microsoft.com/office/drawing/2014/main" id="{B8F22848-4C5B-4672-9AB9-14D4575540D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0592D84-2409-4C60-9692-F311FF865081}"/>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290854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08DC4-AF18-4854-9598-5F3B549304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6987B8E-3519-43D3-ABC3-A22984382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E2322F0-45D8-4849-A0A5-F53B7CE37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A77AAD73-A849-490B-9CD4-16B804380779}"/>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6" name="Tijdelijke aanduiding voor voettekst 5">
            <a:extLst>
              <a:ext uri="{FF2B5EF4-FFF2-40B4-BE49-F238E27FC236}">
                <a16:creationId xmlns:a16="http://schemas.microsoft.com/office/drawing/2014/main" id="{A02AE2EE-7BB3-4DF6-A636-84C04B67B9A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2239E1-E952-436B-92AC-2108E1BB34C1}"/>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259081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2485A-B709-4749-A39E-CB3B9EC307F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B2853BB-C5CC-4CCC-B48C-7C3E9C81F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193E314-702F-4296-A526-46F4916A9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949CBD01-129B-4B65-A469-36E691CFC697}"/>
              </a:ext>
            </a:extLst>
          </p:cNvPr>
          <p:cNvSpPr>
            <a:spLocks noGrp="1"/>
          </p:cNvSpPr>
          <p:nvPr>
            <p:ph type="dt" sz="half" idx="10"/>
          </p:nvPr>
        </p:nvSpPr>
        <p:spPr/>
        <p:txBody>
          <a:bodyPr/>
          <a:lstStyle/>
          <a:p>
            <a:fld id="{37B39711-44DC-4890-9132-83E883E63D5B}" type="datetimeFigureOut">
              <a:rPr lang="nl-NL" smtClean="0"/>
              <a:t>16-10-2018</a:t>
            </a:fld>
            <a:endParaRPr lang="nl-NL"/>
          </a:p>
        </p:txBody>
      </p:sp>
      <p:sp>
        <p:nvSpPr>
          <p:cNvPr id="6" name="Tijdelijke aanduiding voor voettekst 5">
            <a:extLst>
              <a:ext uri="{FF2B5EF4-FFF2-40B4-BE49-F238E27FC236}">
                <a16:creationId xmlns:a16="http://schemas.microsoft.com/office/drawing/2014/main" id="{6E134100-0F81-485E-A457-0A06E167D5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FECC17-CB3D-4A6D-89C8-16DD36E53CB2}"/>
              </a:ext>
            </a:extLst>
          </p:cNvPr>
          <p:cNvSpPr>
            <a:spLocks noGrp="1"/>
          </p:cNvSpPr>
          <p:nvPr>
            <p:ph type="sldNum" sz="quarter" idx="12"/>
          </p:nvPr>
        </p:nvSpPr>
        <p:spPr/>
        <p:txBody>
          <a:bodyPr/>
          <a:lstStyle/>
          <a:p>
            <a:fld id="{4CB3E6A6-F64E-40F6-AFD8-8E1AC7F8FF47}" type="slidenum">
              <a:rPr lang="nl-NL" smtClean="0"/>
              <a:t>‹nr.›</a:t>
            </a:fld>
            <a:endParaRPr lang="nl-NL"/>
          </a:p>
        </p:txBody>
      </p:sp>
    </p:spTree>
    <p:extLst>
      <p:ext uri="{BB962C8B-B14F-4D97-AF65-F5344CB8AC3E}">
        <p14:creationId xmlns:p14="http://schemas.microsoft.com/office/powerpoint/2010/main" val="21849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708090-2B9C-458A-A730-CB9FA938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60040F7-4B77-457F-B00E-55B60834A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8353B3-0C67-4F7B-844C-DD2CDBD8DF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39711-44DC-4890-9132-83E883E63D5B}" type="datetimeFigureOut">
              <a:rPr lang="nl-NL" smtClean="0"/>
              <a:t>16-10-2018</a:t>
            </a:fld>
            <a:endParaRPr lang="nl-NL"/>
          </a:p>
        </p:txBody>
      </p:sp>
      <p:sp>
        <p:nvSpPr>
          <p:cNvPr id="5" name="Tijdelijke aanduiding voor voettekst 4">
            <a:extLst>
              <a:ext uri="{FF2B5EF4-FFF2-40B4-BE49-F238E27FC236}">
                <a16:creationId xmlns:a16="http://schemas.microsoft.com/office/drawing/2014/main" id="{6EE21D3B-539C-40E0-81DD-EAA20C103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629A552-DE26-4087-978C-74A9D35BB9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3E6A6-F64E-40F6-AFD8-8E1AC7F8FF47}" type="slidenum">
              <a:rPr lang="nl-NL" smtClean="0"/>
              <a:t>‹nr.›</a:t>
            </a:fld>
            <a:endParaRPr lang="nl-NL"/>
          </a:p>
        </p:txBody>
      </p:sp>
    </p:spTree>
    <p:extLst>
      <p:ext uri="{BB962C8B-B14F-4D97-AF65-F5344CB8AC3E}">
        <p14:creationId xmlns:p14="http://schemas.microsoft.com/office/powerpoint/2010/main" val="3925905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Tekst"/>
          <p:cNvSpPr>
            <a:spLocks noChangeArrowheads="1"/>
          </p:cNvSpPr>
          <p:nvPr/>
        </p:nvSpPr>
        <p:spPr bwMode="auto">
          <a:xfrm>
            <a:off x="0" y="1"/>
            <a:ext cx="12192000" cy="1071563"/>
          </a:xfrm>
          <a:prstGeom prst="rect">
            <a:avLst/>
          </a:prstGeom>
          <a:solidFill>
            <a:srgbClr val="60652A"/>
          </a:solidFill>
          <a:ln>
            <a:noFill/>
          </a:ln>
          <a:extLst/>
        </p:spPr>
        <p:txBody>
          <a:bodyPr anchor="ctr"/>
          <a:lstStyle>
            <a:lvl1pPr>
              <a:defRPr sz="2600">
                <a:solidFill>
                  <a:schemeClr val="bg1"/>
                </a:solidFill>
                <a:latin typeface="Verdana" pitchFamily="34" charset="0"/>
                <a:ea typeface="ＭＳ Ｐゴシック" pitchFamily="34" charset="-128"/>
              </a:defRPr>
            </a:lvl1pPr>
            <a:lvl2pPr marL="742950" indent="-285750">
              <a:defRPr sz="2600">
                <a:solidFill>
                  <a:schemeClr val="bg1"/>
                </a:solidFill>
                <a:latin typeface="Verdana" pitchFamily="34" charset="0"/>
                <a:ea typeface="ＭＳ Ｐゴシック" pitchFamily="34" charset="-128"/>
              </a:defRPr>
            </a:lvl2pPr>
            <a:lvl3pPr marL="1143000" indent="-228600">
              <a:defRPr sz="2600">
                <a:solidFill>
                  <a:schemeClr val="bg1"/>
                </a:solidFill>
                <a:latin typeface="Verdana" pitchFamily="34" charset="0"/>
                <a:ea typeface="ＭＳ Ｐゴシック" pitchFamily="34" charset="-128"/>
              </a:defRPr>
            </a:lvl3pPr>
            <a:lvl4pPr marL="1600200" indent="-228600">
              <a:defRPr sz="2600">
                <a:solidFill>
                  <a:schemeClr val="bg1"/>
                </a:solidFill>
                <a:latin typeface="Verdana" pitchFamily="34" charset="0"/>
                <a:ea typeface="ＭＳ Ｐゴシック" pitchFamily="34" charset="-128"/>
              </a:defRPr>
            </a:lvl4pPr>
            <a:lvl5pPr marL="2057400" indent="-22860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algn="ctr" eaLnBrk="1" hangingPunct="1">
              <a:defRPr/>
            </a:pPr>
            <a:endParaRPr lang="nl-NL" altLang="en-US" sz="1800">
              <a:solidFill>
                <a:srgbClr val="FFFFFF"/>
              </a:solidFill>
            </a:endParaRPr>
          </a:p>
        </p:txBody>
      </p:sp>
      <p:sp>
        <p:nvSpPr>
          <p:cNvPr id="1027" name="shpKleurvlakOnder"/>
          <p:cNvSpPr>
            <a:spLocks noChangeArrowheads="1"/>
          </p:cNvSpPr>
          <p:nvPr/>
        </p:nvSpPr>
        <p:spPr bwMode="auto">
          <a:xfrm>
            <a:off x="0" y="6321425"/>
            <a:ext cx="12192000" cy="539750"/>
          </a:xfrm>
          <a:prstGeom prst="rect">
            <a:avLst/>
          </a:prstGeom>
          <a:solidFill>
            <a:srgbClr val="60652A"/>
          </a:solidFill>
          <a:ln>
            <a:noFill/>
          </a:ln>
          <a:extLst/>
        </p:spPr>
        <p:txBody>
          <a:bodyPr anchor="ctr"/>
          <a:lstStyle>
            <a:lvl1pPr>
              <a:defRPr sz="2600">
                <a:solidFill>
                  <a:schemeClr val="bg1"/>
                </a:solidFill>
                <a:latin typeface="Verdana" pitchFamily="34" charset="0"/>
                <a:ea typeface="ＭＳ Ｐゴシック" pitchFamily="34" charset="-128"/>
              </a:defRPr>
            </a:lvl1pPr>
            <a:lvl2pPr marL="742950" indent="-285750">
              <a:defRPr sz="2600">
                <a:solidFill>
                  <a:schemeClr val="bg1"/>
                </a:solidFill>
                <a:latin typeface="Verdana" pitchFamily="34" charset="0"/>
                <a:ea typeface="ＭＳ Ｐゴシック" pitchFamily="34" charset="-128"/>
              </a:defRPr>
            </a:lvl2pPr>
            <a:lvl3pPr marL="1143000" indent="-228600">
              <a:defRPr sz="2600">
                <a:solidFill>
                  <a:schemeClr val="bg1"/>
                </a:solidFill>
                <a:latin typeface="Verdana" pitchFamily="34" charset="0"/>
                <a:ea typeface="ＭＳ Ｐゴシック" pitchFamily="34" charset="-128"/>
              </a:defRPr>
            </a:lvl3pPr>
            <a:lvl4pPr marL="1600200" indent="-228600">
              <a:defRPr sz="2600">
                <a:solidFill>
                  <a:schemeClr val="bg1"/>
                </a:solidFill>
                <a:latin typeface="Verdana" pitchFamily="34" charset="0"/>
                <a:ea typeface="ＭＳ Ｐゴシック" pitchFamily="34" charset="-128"/>
              </a:defRPr>
            </a:lvl4pPr>
            <a:lvl5pPr marL="2057400" indent="-22860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algn="ctr" eaLnBrk="1" hangingPunct="1">
              <a:defRPr/>
            </a:pPr>
            <a:endParaRPr lang="nl-NL" altLang="en-US" sz="1800">
              <a:solidFill>
                <a:srgbClr val="FFFFFF"/>
              </a:solidFill>
            </a:endParaRPr>
          </a:p>
        </p:txBody>
      </p:sp>
      <p:sp>
        <p:nvSpPr>
          <p:cNvPr id="1028" name="Rectangle 2"/>
          <p:cNvSpPr>
            <a:spLocks noGrp="1" noChangeArrowheads="1"/>
          </p:cNvSpPr>
          <p:nvPr>
            <p:ph type="title"/>
          </p:nvPr>
        </p:nvSpPr>
        <p:spPr bwMode="auto">
          <a:xfrm>
            <a:off x="488951" y="1233488"/>
            <a:ext cx="1089236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Titelstijl van model bewerken</a:t>
            </a:r>
            <a:endParaRPr lang="en-US" altLang="en-US"/>
          </a:p>
        </p:txBody>
      </p:sp>
      <p:sp>
        <p:nvSpPr>
          <p:cNvPr id="1029" name="Rectangle 3"/>
          <p:cNvSpPr>
            <a:spLocks noGrp="1" noChangeArrowheads="1"/>
          </p:cNvSpPr>
          <p:nvPr>
            <p:ph type="body" idx="1"/>
          </p:nvPr>
        </p:nvSpPr>
        <p:spPr bwMode="auto">
          <a:xfrm>
            <a:off x="488951" y="1798638"/>
            <a:ext cx="10892367"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2" name="Rectangle 4"/>
          <p:cNvSpPr>
            <a:spLocks noGrp="1" noChangeArrowheads="1"/>
          </p:cNvSpPr>
          <p:nvPr>
            <p:ph type="dt" sz="half" idx="2"/>
          </p:nvPr>
        </p:nvSpPr>
        <p:spPr bwMode="auto">
          <a:xfrm>
            <a:off x="5977468" y="6362701"/>
            <a:ext cx="5541433" cy="31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pPr>
              <a:defRPr/>
            </a:pPr>
            <a:endParaRPr lang="nl-NL" altLang="nl-NL"/>
          </a:p>
        </p:txBody>
      </p:sp>
      <p:sp>
        <p:nvSpPr>
          <p:cNvPr id="1030" name="Rectangle 6"/>
          <p:cNvSpPr>
            <a:spLocks noGrp="1" noChangeArrowheads="1"/>
          </p:cNvSpPr>
          <p:nvPr>
            <p:ph type="sldNum" sz="quarter" idx="4"/>
          </p:nvPr>
        </p:nvSpPr>
        <p:spPr bwMode="auto">
          <a:xfrm>
            <a:off x="482600" y="6362700"/>
            <a:ext cx="950384" cy="363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smtClean="0"/>
            </a:lvl1pPr>
          </a:lstStyle>
          <a:p>
            <a:pPr>
              <a:defRPr/>
            </a:pPr>
            <a:fld id="{BE6BEFD1-DD49-4A67-93B6-4A414A0A4D7F}" type="slidenum">
              <a:rPr lang="en-US" altLang="nl-NL"/>
              <a:pPr>
                <a:defRPr/>
              </a:pPr>
              <a:t>‹nr.›</a:t>
            </a:fld>
            <a:endParaRPr lang="en-US" altLang="nl-NL"/>
          </a:p>
        </p:txBody>
      </p:sp>
      <p:pic>
        <p:nvPicPr>
          <p:cNvPr id="1032" name="shpDatum" descr="RO__vervolgpagina~LPP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890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26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ＭＳ Ｐゴシック" pitchFamily="1" charset="-128"/>
        </a:defRPr>
      </a:lvl2pPr>
      <a:lvl3pPr algn="l" rtl="0" eaLnBrk="0" fontAlgn="base" hangingPunct="0">
        <a:spcBef>
          <a:spcPct val="0"/>
        </a:spcBef>
        <a:spcAft>
          <a:spcPct val="0"/>
        </a:spcAft>
        <a:defRPr sz="2600">
          <a:solidFill>
            <a:srgbClr val="900079"/>
          </a:solidFill>
          <a:latin typeface="Verdana" pitchFamily="34" charset="0"/>
          <a:ea typeface="ＭＳ Ｐゴシック" pitchFamily="1" charset="-128"/>
        </a:defRPr>
      </a:lvl3pPr>
      <a:lvl4pPr algn="l" rtl="0" eaLnBrk="0" fontAlgn="base" hangingPunct="0">
        <a:spcBef>
          <a:spcPct val="0"/>
        </a:spcBef>
        <a:spcAft>
          <a:spcPct val="0"/>
        </a:spcAft>
        <a:defRPr sz="2600">
          <a:solidFill>
            <a:srgbClr val="900079"/>
          </a:solidFill>
          <a:latin typeface="Verdana" pitchFamily="34" charset="0"/>
          <a:ea typeface="ＭＳ Ｐゴシック" pitchFamily="1" charset="-128"/>
        </a:defRPr>
      </a:lvl4pPr>
      <a:lvl5pPr algn="l" rtl="0" eaLnBrk="0" fontAlgn="base" hangingPunct="0">
        <a:spcBef>
          <a:spcPct val="0"/>
        </a:spcBef>
        <a:spcAft>
          <a:spcPct val="0"/>
        </a:spcAft>
        <a:defRPr sz="2600">
          <a:solidFill>
            <a:srgbClr val="900079"/>
          </a:solidFill>
          <a:latin typeface="Verdana" pitchFamily="34" charset="0"/>
          <a:ea typeface="ＭＳ Ｐゴシック" pitchFamily="1" charset="-128"/>
        </a:defRPr>
      </a:lvl5pPr>
      <a:lvl6pPr marL="457200" algn="l" rtl="0" fontAlgn="base">
        <a:spcBef>
          <a:spcPct val="0"/>
        </a:spcBef>
        <a:spcAft>
          <a:spcPct val="0"/>
        </a:spcAft>
        <a:defRPr sz="2600">
          <a:solidFill>
            <a:srgbClr val="900079"/>
          </a:solidFill>
          <a:latin typeface="Verdana" pitchFamily="34" charset="0"/>
          <a:ea typeface="ＭＳ Ｐゴシック" pitchFamily="1" charset="-128"/>
        </a:defRPr>
      </a:lvl6pPr>
      <a:lvl7pPr marL="914400" algn="l" rtl="0" fontAlgn="base">
        <a:spcBef>
          <a:spcPct val="0"/>
        </a:spcBef>
        <a:spcAft>
          <a:spcPct val="0"/>
        </a:spcAft>
        <a:defRPr sz="2600">
          <a:solidFill>
            <a:srgbClr val="900079"/>
          </a:solidFill>
          <a:latin typeface="Verdana" pitchFamily="34" charset="0"/>
          <a:ea typeface="ＭＳ Ｐゴシック" pitchFamily="1" charset="-128"/>
        </a:defRPr>
      </a:lvl7pPr>
      <a:lvl8pPr marL="1371600" algn="l" rtl="0" fontAlgn="base">
        <a:spcBef>
          <a:spcPct val="0"/>
        </a:spcBef>
        <a:spcAft>
          <a:spcPct val="0"/>
        </a:spcAft>
        <a:defRPr sz="2600">
          <a:solidFill>
            <a:srgbClr val="900079"/>
          </a:solidFill>
          <a:latin typeface="Verdana" pitchFamily="34" charset="0"/>
          <a:ea typeface="ＭＳ Ｐゴシック" pitchFamily="1" charset="-128"/>
        </a:defRPr>
      </a:lvl8pPr>
      <a:lvl9pPr marL="1828800" algn="l" rtl="0" fontAlgn="base">
        <a:spcBef>
          <a:spcPct val="0"/>
        </a:spcBef>
        <a:spcAft>
          <a:spcPct val="0"/>
        </a:spcAft>
        <a:defRPr sz="2600">
          <a:solidFill>
            <a:srgbClr val="900079"/>
          </a:solidFill>
          <a:latin typeface="Verdana" pitchFamily="34"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160338" indent="296863" algn="l" rtl="0" eaLnBrk="0" fontAlgn="base" hangingPunct="0">
        <a:spcBef>
          <a:spcPct val="20000"/>
        </a:spcBef>
        <a:spcAft>
          <a:spcPct val="0"/>
        </a:spcAft>
        <a:buClr>
          <a:srgbClr val="606528"/>
        </a:buClr>
        <a:buSzPct val="65000"/>
        <a:buFont typeface="Verdana" panose="020B0604030504040204" pitchFamily="34" charset="0"/>
        <a:buChar char="•"/>
        <a:defRPr sz="2800">
          <a:solidFill>
            <a:srgbClr val="000000"/>
          </a:solidFill>
          <a:latin typeface="+mn-lt"/>
          <a:ea typeface="+mn-ea"/>
        </a:defRPr>
      </a:lvl2pPr>
      <a:lvl3pPr marL="404813" indent="509588" algn="l" rtl="0" eaLnBrk="0" fontAlgn="base" hangingPunct="0">
        <a:spcBef>
          <a:spcPct val="20000"/>
        </a:spcBef>
        <a:spcAft>
          <a:spcPct val="0"/>
        </a:spcAft>
        <a:buClr>
          <a:srgbClr val="606528"/>
        </a:buClr>
        <a:buSzPct val="65000"/>
        <a:buFont typeface="Verdana" panose="020B0604030504040204" pitchFamily="34" charset="0"/>
        <a:buChar char="•"/>
        <a:defRPr sz="2400">
          <a:solidFill>
            <a:srgbClr val="000000"/>
          </a:solidFill>
          <a:latin typeface="+mn-lt"/>
          <a:ea typeface="+mn-ea"/>
        </a:defRPr>
      </a:lvl3pPr>
      <a:lvl4pPr marL="641350" indent="730250" algn="l" rtl="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mn-lt"/>
          <a:ea typeface="+mn-ea"/>
        </a:defRPr>
      </a:lvl4pPr>
      <a:lvl5pPr marL="817563" indent="-7938" algn="l" rtl="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mn-lt"/>
          <a:ea typeface="+mn-ea"/>
        </a:defRPr>
      </a:lvl5pPr>
      <a:lvl6pPr marL="12747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6pPr>
      <a:lvl7pPr marL="17319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7pPr>
      <a:lvl8pPr marL="21891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8pPr>
      <a:lvl9pPr marL="26463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592B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8" y="333376"/>
            <a:ext cx="10847916"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Slide title</a:t>
            </a:r>
          </a:p>
        </p:txBody>
      </p:sp>
      <p:sp>
        <p:nvSpPr>
          <p:cNvPr id="1027" name="Rectangle 46"/>
          <p:cNvSpPr>
            <a:spLocks noChangeArrowheads="1"/>
          </p:cNvSpPr>
          <p:nvPr/>
        </p:nvSpPr>
        <p:spPr bwMode="auto">
          <a:xfrm>
            <a:off x="0" y="6497638"/>
            <a:ext cx="12192000" cy="360362"/>
          </a:xfrm>
          <a:prstGeom prst="rect">
            <a:avLst/>
          </a:prstGeom>
          <a:solidFill>
            <a:srgbClr val="0C257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eaLnBrk="1" hangingPunct="1"/>
            <a:endParaRPr lang="nl-NL" altLang="nl-NL" sz="2000"/>
          </a:p>
        </p:txBody>
      </p:sp>
      <p:sp>
        <p:nvSpPr>
          <p:cNvPr id="1028" name="Text Box 64"/>
          <p:cNvSpPr txBox="1">
            <a:spLocks noChangeArrowheads="1"/>
          </p:cNvSpPr>
          <p:nvPr/>
        </p:nvSpPr>
        <p:spPr bwMode="auto">
          <a:xfrm>
            <a:off x="4032251" y="6521450"/>
            <a:ext cx="815974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bg1"/>
                </a:solidFill>
                <a:latin typeface="Minion" pitchFamily="2" charset="0"/>
              </a:defRPr>
            </a:lvl1pPr>
            <a:lvl2pPr marL="742950" indent="-285750" eaLnBrk="0" hangingPunct="0">
              <a:defRPr sz="2000">
                <a:solidFill>
                  <a:schemeClr val="bg1"/>
                </a:solidFill>
                <a:latin typeface="Minion" pitchFamily="2" charset="0"/>
              </a:defRPr>
            </a:lvl2pPr>
            <a:lvl3pPr marL="1143000" indent="-228600" eaLnBrk="0" hangingPunct="0">
              <a:defRPr sz="2000">
                <a:solidFill>
                  <a:schemeClr val="bg1"/>
                </a:solidFill>
                <a:latin typeface="Minion" pitchFamily="2" charset="0"/>
              </a:defRPr>
            </a:lvl3pPr>
            <a:lvl4pPr marL="1600200" indent="-228600" eaLnBrk="0" hangingPunct="0">
              <a:defRPr sz="2000">
                <a:solidFill>
                  <a:schemeClr val="bg1"/>
                </a:solidFill>
                <a:latin typeface="Minion" pitchFamily="2" charset="0"/>
              </a:defRPr>
            </a:lvl4pPr>
            <a:lvl5pPr marL="2057400" indent="-228600" eaLnBrk="0" hangingPunct="0">
              <a:defRPr sz="2000">
                <a:solidFill>
                  <a:schemeClr val="bg1"/>
                </a:solidFill>
                <a:latin typeface="Minion" pitchFamily="2" charset="0"/>
              </a:defRPr>
            </a:lvl5pPr>
            <a:lvl6pPr marL="2514600" indent="-228600" algn="r" eaLnBrk="0" fontAlgn="base" hangingPunct="0">
              <a:spcBef>
                <a:spcPct val="0"/>
              </a:spcBef>
              <a:spcAft>
                <a:spcPct val="0"/>
              </a:spcAft>
              <a:defRPr sz="2000">
                <a:solidFill>
                  <a:schemeClr val="bg1"/>
                </a:solidFill>
                <a:latin typeface="Minion" pitchFamily="2" charset="0"/>
              </a:defRPr>
            </a:lvl6pPr>
            <a:lvl7pPr marL="2971800" indent="-228600" algn="r" eaLnBrk="0" fontAlgn="base" hangingPunct="0">
              <a:spcBef>
                <a:spcPct val="0"/>
              </a:spcBef>
              <a:spcAft>
                <a:spcPct val="0"/>
              </a:spcAft>
              <a:defRPr sz="2000">
                <a:solidFill>
                  <a:schemeClr val="bg1"/>
                </a:solidFill>
                <a:latin typeface="Minion" pitchFamily="2" charset="0"/>
              </a:defRPr>
            </a:lvl7pPr>
            <a:lvl8pPr marL="3429000" indent="-228600" algn="r" eaLnBrk="0" fontAlgn="base" hangingPunct="0">
              <a:spcBef>
                <a:spcPct val="0"/>
              </a:spcBef>
              <a:spcAft>
                <a:spcPct val="0"/>
              </a:spcAft>
              <a:defRPr sz="2000">
                <a:solidFill>
                  <a:schemeClr val="bg1"/>
                </a:solidFill>
                <a:latin typeface="Minion" pitchFamily="2" charset="0"/>
              </a:defRPr>
            </a:lvl8pPr>
            <a:lvl9pPr marL="3886200" indent="-228600" algn="r" eaLnBrk="0" fontAlgn="base" hangingPunct="0">
              <a:spcBef>
                <a:spcPct val="0"/>
              </a:spcBef>
              <a:spcAft>
                <a:spcPct val="0"/>
              </a:spcAft>
              <a:defRPr sz="2000">
                <a:solidFill>
                  <a:schemeClr val="bg1"/>
                </a:solidFill>
                <a:latin typeface="Minion" pitchFamily="2" charset="0"/>
              </a:defRPr>
            </a:lvl9pPr>
          </a:lstStyle>
          <a:p>
            <a:pPr eaLnBrk="1" hangingPunct="1">
              <a:spcBef>
                <a:spcPct val="50000"/>
              </a:spcBef>
            </a:pPr>
            <a:r>
              <a:rPr lang="en-US" altLang="nl-NL" sz="1600" b="1"/>
              <a:t>Discover the world at Leiden University</a:t>
            </a:r>
          </a:p>
        </p:txBody>
      </p:sp>
      <p:sp>
        <p:nvSpPr>
          <p:cNvPr id="1029" name="Rectangle 65"/>
          <p:cNvSpPr>
            <a:spLocks noGrp="1" noChangeArrowheads="1"/>
          </p:cNvSpPr>
          <p:nvPr>
            <p:ph type="body" idx="1"/>
          </p:nvPr>
        </p:nvSpPr>
        <p:spPr bwMode="auto">
          <a:xfrm>
            <a:off x="624418" y="1268413"/>
            <a:ext cx="1084791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Text</a:t>
            </a:r>
          </a:p>
          <a:p>
            <a:pPr lvl="0"/>
            <a:r>
              <a:rPr lang="en-US" altLang="nl-NL"/>
              <a:t>Text</a:t>
            </a:r>
          </a:p>
          <a:p>
            <a:pPr lvl="1"/>
            <a:r>
              <a:rPr lang="en-US" altLang="nl-NL"/>
              <a:t>Text</a:t>
            </a:r>
          </a:p>
          <a:p>
            <a:pPr lvl="2"/>
            <a:r>
              <a:rPr lang="en-US" altLang="nl-NL"/>
              <a:t>Text</a:t>
            </a:r>
          </a:p>
          <a:p>
            <a:pPr lvl="3"/>
            <a:r>
              <a:rPr lang="en-US" altLang="nl-NL"/>
              <a:t>Text</a:t>
            </a:r>
          </a:p>
          <a:p>
            <a:pPr lvl="4"/>
            <a:r>
              <a:rPr lang="en-US" altLang="nl-NL"/>
              <a:t>Text</a:t>
            </a:r>
          </a:p>
          <a:p>
            <a:pPr lvl="4"/>
            <a:r>
              <a:rPr lang="en-US" altLang="nl-NL"/>
              <a:t>Text</a:t>
            </a:r>
          </a:p>
          <a:p>
            <a:pPr lvl="0"/>
            <a:endParaRPr lang="en-US" altLang="nl-NL"/>
          </a:p>
        </p:txBody>
      </p:sp>
    </p:spTree>
    <p:extLst>
      <p:ext uri="{BB962C8B-B14F-4D97-AF65-F5344CB8AC3E}">
        <p14:creationId xmlns:p14="http://schemas.microsoft.com/office/powerpoint/2010/main" val="3702965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Minion" pitchFamily="2" charset="0"/>
        </a:defRPr>
      </a:lvl2pPr>
      <a:lvl3pPr algn="l" rtl="0" eaLnBrk="1" fontAlgn="base" hangingPunct="1">
        <a:spcBef>
          <a:spcPct val="0"/>
        </a:spcBef>
        <a:spcAft>
          <a:spcPct val="0"/>
        </a:spcAft>
        <a:defRPr sz="4400" b="1">
          <a:solidFill>
            <a:schemeClr val="bg1"/>
          </a:solidFill>
          <a:latin typeface="Minion" pitchFamily="2" charset="0"/>
        </a:defRPr>
      </a:lvl3pPr>
      <a:lvl4pPr algn="l" rtl="0" eaLnBrk="1" fontAlgn="base" hangingPunct="1">
        <a:spcBef>
          <a:spcPct val="0"/>
        </a:spcBef>
        <a:spcAft>
          <a:spcPct val="0"/>
        </a:spcAft>
        <a:defRPr sz="4400" b="1">
          <a:solidFill>
            <a:schemeClr val="bg1"/>
          </a:solidFill>
          <a:latin typeface="Minion" pitchFamily="2" charset="0"/>
        </a:defRPr>
      </a:lvl4pPr>
      <a:lvl5pPr algn="l" rtl="0" eaLnBrk="1" fontAlgn="base" hangingPunct="1">
        <a:spcBef>
          <a:spcPct val="0"/>
        </a:spcBef>
        <a:spcAft>
          <a:spcPct val="0"/>
        </a:spcAft>
        <a:defRPr sz="4400" b="1">
          <a:solidFill>
            <a:schemeClr val="bg1"/>
          </a:solidFill>
          <a:latin typeface="Minion" pitchFamily="2" charset="0"/>
        </a:defRPr>
      </a:lvl5pPr>
      <a:lvl6pPr marL="457200" algn="l" rtl="0" eaLnBrk="1" fontAlgn="base" hangingPunct="1">
        <a:spcBef>
          <a:spcPct val="0"/>
        </a:spcBef>
        <a:spcAft>
          <a:spcPct val="0"/>
        </a:spcAft>
        <a:defRPr sz="4400" b="1">
          <a:solidFill>
            <a:schemeClr val="bg1"/>
          </a:solidFill>
          <a:latin typeface="Minion" pitchFamily="2" charset="0"/>
        </a:defRPr>
      </a:lvl6pPr>
      <a:lvl7pPr marL="914400" algn="l" rtl="0" eaLnBrk="1" fontAlgn="base" hangingPunct="1">
        <a:spcBef>
          <a:spcPct val="0"/>
        </a:spcBef>
        <a:spcAft>
          <a:spcPct val="0"/>
        </a:spcAft>
        <a:defRPr sz="4400" b="1">
          <a:solidFill>
            <a:schemeClr val="bg1"/>
          </a:solidFill>
          <a:latin typeface="Minion" pitchFamily="2" charset="0"/>
        </a:defRPr>
      </a:lvl7pPr>
      <a:lvl8pPr marL="1371600" algn="l" rtl="0" eaLnBrk="1" fontAlgn="base" hangingPunct="1">
        <a:spcBef>
          <a:spcPct val="0"/>
        </a:spcBef>
        <a:spcAft>
          <a:spcPct val="0"/>
        </a:spcAft>
        <a:defRPr sz="4400" b="1">
          <a:solidFill>
            <a:schemeClr val="bg1"/>
          </a:solidFill>
          <a:latin typeface="Minion" pitchFamily="2" charset="0"/>
        </a:defRPr>
      </a:lvl8pPr>
      <a:lvl9pPr marL="1828800" algn="l" rtl="0" eaLnBrk="1" fontAlgn="base" hangingPunct="1">
        <a:spcBef>
          <a:spcPct val="0"/>
        </a:spcBef>
        <a:spcAft>
          <a:spcPct val="0"/>
        </a:spcAft>
        <a:defRPr sz="4400" b="1">
          <a:solidFill>
            <a:schemeClr val="bg1"/>
          </a:solidFill>
          <a:latin typeface="Minion" pitchFamily="2" charset="0"/>
        </a:defRPr>
      </a:lvl9pPr>
    </p:titleStyle>
    <p:bodyStyle>
      <a:lvl1pPr marL="342900" indent="-342900" algn="l" rtl="0" eaLnBrk="1" fontAlgn="base" hangingPunct="1">
        <a:spcBef>
          <a:spcPct val="0"/>
        </a:spcBef>
        <a:spcAft>
          <a:spcPct val="0"/>
        </a:spcAft>
        <a:buChar char="•"/>
        <a:defRPr sz="3200">
          <a:solidFill>
            <a:schemeClr val="bg1"/>
          </a:solidFill>
          <a:latin typeface="+mn-lt"/>
          <a:ea typeface="+mn-ea"/>
          <a:cs typeface="+mn-cs"/>
        </a:defRPr>
      </a:lvl1pPr>
      <a:lvl2pPr marL="742950" indent="-285750" algn="l" rtl="0" eaLnBrk="1" fontAlgn="base" hangingPunct="1">
        <a:spcBef>
          <a:spcPct val="0"/>
        </a:spcBef>
        <a:spcAft>
          <a:spcPct val="0"/>
        </a:spcAft>
        <a:buChar char="•"/>
        <a:defRPr sz="2800">
          <a:solidFill>
            <a:schemeClr val="bg1"/>
          </a:solidFill>
          <a:latin typeface="+mn-lt"/>
        </a:defRPr>
      </a:lvl2pPr>
      <a:lvl3pPr marL="1143000" indent="-228600" algn="l" rtl="0" eaLnBrk="1" fontAlgn="base" hangingPunct="1">
        <a:spcBef>
          <a:spcPct val="0"/>
        </a:spcBef>
        <a:spcAft>
          <a:spcPct val="0"/>
        </a:spcAft>
        <a:buChar char="•"/>
        <a:defRPr sz="2400">
          <a:solidFill>
            <a:schemeClr val="bg1"/>
          </a:solidFill>
          <a:latin typeface="+mn-lt"/>
        </a:defRPr>
      </a:lvl3pPr>
      <a:lvl4pPr marL="1600200" indent="-228600" algn="l" rtl="0" eaLnBrk="1" fontAlgn="base" hangingPunct="1">
        <a:spcBef>
          <a:spcPct val="0"/>
        </a:spcBef>
        <a:spcAft>
          <a:spcPct val="0"/>
        </a:spcAft>
        <a:buChar char="•"/>
        <a:defRPr sz="2000">
          <a:solidFill>
            <a:schemeClr val="bg1"/>
          </a:solidFill>
          <a:latin typeface="+mn-lt"/>
        </a:defRPr>
      </a:lvl4pPr>
      <a:lvl5pPr marL="2057400" indent="-228600" algn="l" rtl="0" eaLnBrk="1" fontAlgn="base" hangingPunct="1">
        <a:spcBef>
          <a:spcPct val="0"/>
        </a:spcBef>
        <a:spcAft>
          <a:spcPct val="0"/>
        </a:spcAft>
        <a:buChar char="•"/>
        <a:defRPr sz="2000">
          <a:solidFill>
            <a:schemeClr val="bg1"/>
          </a:solidFill>
          <a:latin typeface="+mn-lt"/>
        </a:defRPr>
      </a:lvl5pPr>
      <a:lvl6pPr marL="2514600" indent="-228600" algn="l" rtl="0" eaLnBrk="1" fontAlgn="base" hangingPunct="1">
        <a:spcBef>
          <a:spcPct val="0"/>
        </a:spcBef>
        <a:spcAft>
          <a:spcPct val="0"/>
        </a:spcAft>
        <a:buChar char="•"/>
        <a:defRPr sz="2000">
          <a:solidFill>
            <a:schemeClr val="bg1"/>
          </a:solidFill>
          <a:latin typeface="+mn-lt"/>
        </a:defRPr>
      </a:lvl6pPr>
      <a:lvl7pPr marL="2971800" indent="-228600" algn="l" rtl="0" eaLnBrk="1" fontAlgn="base" hangingPunct="1">
        <a:spcBef>
          <a:spcPct val="0"/>
        </a:spcBef>
        <a:spcAft>
          <a:spcPct val="0"/>
        </a:spcAft>
        <a:buChar char="•"/>
        <a:defRPr sz="2000">
          <a:solidFill>
            <a:schemeClr val="bg1"/>
          </a:solidFill>
          <a:latin typeface="+mn-lt"/>
        </a:defRPr>
      </a:lvl7pPr>
      <a:lvl8pPr marL="3429000" indent="-228600" algn="l" rtl="0" eaLnBrk="1" fontAlgn="base" hangingPunct="1">
        <a:spcBef>
          <a:spcPct val="0"/>
        </a:spcBef>
        <a:spcAft>
          <a:spcPct val="0"/>
        </a:spcAft>
        <a:buChar char="•"/>
        <a:defRPr sz="2000">
          <a:solidFill>
            <a:schemeClr val="bg1"/>
          </a:solidFill>
          <a:latin typeface="+mn-lt"/>
        </a:defRPr>
      </a:lvl8pPr>
      <a:lvl9pPr marL="3886200" indent="-228600" algn="l" rtl="0" eaLnBrk="1" fontAlgn="base" hangingPunct="1">
        <a:spcBef>
          <a:spcPct val="0"/>
        </a:spcBef>
        <a:spcAft>
          <a:spcPct val="0"/>
        </a:spcAft>
        <a:buChar char="•"/>
        <a:defRPr sz="20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enniswerkplaats-rotterdamstalent.nl/kop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mailto:I.deWolf@maastrichtuniversity.nl" TargetMode="External"/><Relationship Id="rId2" Type="http://schemas.openxmlformats.org/officeDocument/2006/relationships/hyperlink" Target="mailto:I.deWolf@owinsp.nl"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mailto:e.denessen@fsw.leidenuniv.nl"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45B59B-615E-4718-A150-42DE5D03E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CF29CD-38B8-4924-BA11-6D6051748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AD8995-7B49-48DD-A29A-B2DC599179C6}"/>
              </a:ext>
            </a:extLst>
          </p:cNvPr>
          <p:cNvSpPr>
            <a:spLocks noGrp="1"/>
          </p:cNvSpPr>
          <p:nvPr>
            <p:ph type="ctrTitle"/>
          </p:nvPr>
        </p:nvSpPr>
        <p:spPr>
          <a:xfrm>
            <a:off x="1157681" y="4242816"/>
            <a:ext cx="10314740" cy="1466783"/>
          </a:xfrm>
        </p:spPr>
        <p:txBody>
          <a:bodyPr>
            <a:normAutofit fontScale="90000"/>
          </a:bodyPr>
          <a:lstStyle/>
          <a:p>
            <a:br>
              <a:rPr lang="nl-NL" sz="5300" i="1" dirty="0"/>
            </a:br>
            <a:br>
              <a:rPr lang="nl-NL" sz="5300" i="1" dirty="0"/>
            </a:br>
            <a:br>
              <a:rPr lang="nl-NL" sz="5300" i="1" dirty="0"/>
            </a:br>
            <a:r>
              <a:rPr lang="nl-NL" dirty="0">
                <a:solidFill>
                  <a:srgbClr val="E7E6E6"/>
                </a:solidFill>
                <a:latin typeface="+mn-lt"/>
                <a:ea typeface="+mn-ea"/>
                <a:cs typeface="+mn-cs"/>
              </a:rPr>
              <a:t>Vergroten kansengelijkheid </a:t>
            </a:r>
            <a:br>
              <a:rPr lang="nl-NL" dirty="0">
                <a:solidFill>
                  <a:srgbClr val="E7E6E6"/>
                </a:solidFill>
                <a:latin typeface="+mn-lt"/>
                <a:ea typeface="+mn-ea"/>
                <a:cs typeface="+mn-cs"/>
              </a:rPr>
            </a:br>
            <a:r>
              <a:rPr lang="nl-NL" dirty="0">
                <a:solidFill>
                  <a:srgbClr val="E7E6E6"/>
                </a:solidFill>
                <a:latin typeface="+mn-lt"/>
                <a:ea typeface="+mn-ea"/>
                <a:cs typeface="+mn-cs"/>
              </a:rPr>
              <a:t>in primair- en voortgezet onderwijs </a:t>
            </a:r>
            <a:endParaRPr lang="nl-NL" dirty="0">
              <a:solidFill>
                <a:srgbClr val="FFFFFF"/>
              </a:solidFill>
            </a:endParaRPr>
          </a:p>
        </p:txBody>
      </p:sp>
      <p:sp>
        <p:nvSpPr>
          <p:cNvPr id="3" name="Ondertitel 2">
            <a:extLst>
              <a:ext uri="{FF2B5EF4-FFF2-40B4-BE49-F238E27FC236}">
                <a16:creationId xmlns:a16="http://schemas.microsoft.com/office/drawing/2014/main" id="{F554F847-320D-4647-82AE-D007BAB714A3}"/>
              </a:ext>
            </a:extLst>
          </p:cNvPr>
          <p:cNvSpPr>
            <a:spLocks noGrp="1"/>
          </p:cNvSpPr>
          <p:nvPr>
            <p:ph type="subTitle" idx="1"/>
          </p:nvPr>
        </p:nvSpPr>
        <p:spPr>
          <a:xfrm>
            <a:off x="1376313" y="5665510"/>
            <a:ext cx="9426806" cy="719122"/>
          </a:xfrm>
        </p:spPr>
        <p:txBody>
          <a:bodyPr>
            <a:normAutofit fontScale="92500" lnSpcReduction="20000"/>
          </a:bodyPr>
          <a:lstStyle/>
          <a:p>
            <a:endParaRPr lang="nl-NL" dirty="0">
              <a:solidFill>
                <a:srgbClr val="E7E6E6"/>
              </a:solidFill>
            </a:endParaRPr>
          </a:p>
          <a:p>
            <a:r>
              <a:rPr lang="nl-NL" dirty="0">
                <a:solidFill>
                  <a:srgbClr val="E7E6E6"/>
                </a:solidFill>
              </a:rPr>
              <a:t>1 oktober 2018, hogeschool </a:t>
            </a:r>
            <a:r>
              <a:rPr lang="nl-NL" dirty="0" err="1">
                <a:solidFill>
                  <a:srgbClr val="E7E6E6"/>
                </a:solidFill>
              </a:rPr>
              <a:t>Inholland</a:t>
            </a:r>
            <a:r>
              <a:rPr lang="nl-NL" dirty="0">
                <a:solidFill>
                  <a:srgbClr val="E7E6E6"/>
                </a:solidFill>
              </a:rPr>
              <a:t> </a:t>
            </a:r>
          </a:p>
        </p:txBody>
      </p:sp>
      <p:pic>
        <p:nvPicPr>
          <p:cNvPr id="4" name="Picture 1" descr="Kenniswerkplaats Rotterdams Talent">
            <a:hlinkClick r:id="rId2" tooltip="Kenniswerkplaats Rotterdams Talent"/>
            <a:extLst>
              <a:ext uri="{FF2B5EF4-FFF2-40B4-BE49-F238E27FC236}">
                <a16:creationId xmlns:a16="http://schemas.microsoft.com/office/drawing/2014/main" id="{02F776E0-56F6-4DB5-8AD3-97F3FCCEE4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58" y="-1637"/>
            <a:ext cx="10901471" cy="2916140"/>
          </a:xfrm>
          <a:prstGeom prst="rect">
            <a:avLst/>
          </a:prstGeom>
          <a:noFill/>
        </p:spPr>
      </p:pic>
    </p:spTree>
    <p:extLst>
      <p:ext uri="{BB962C8B-B14F-4D97-AF65-F5344CB8AC3E}">
        <p14:creationId xmlns:p14="http://schemas.microsoft.com/office/powerpoint/2010/main" val="342072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3175"/>
            <a:ext cx="12501562"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hthoek 1"/>
          <p:cNvSpPr>
            <a:spLocks noChangeArrowheads="1"/>
          </p:cNvSpPr>
          <p:nvPr/>
        </p:nvSpPr>
        <p:spPr bwMode="auto">
          <a:xfrm>
            <a:off x="1524001" y="1125539"/>
            <a:ext cx="30591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600">
                <a:solidFill>
                  <a:schemeClr val="bg1"/>
                </a:solidFill>
                <a:latin typeface="Verdana" pitchFamily="34" charset="0"/>
                <a:ea typeface="ＭＳ Ｐゴシック" pitchFamily="34" charset="-128"/>
              </a:defRPr>
            </a:lvl1pPr>
            <a:lvl2pPr marL="742950" indent="-285750">
              <a:defRPr sz="2600">
                <a:solidFill>
                  <a:schemeClr val="bg1"/>
                </a:solidFill>
                <a:latin typeface="Verdana" pitchFamily="34" charset="0"/>
                <a:ea typeface="ＭＳ Ｐゴシック" pitchFamily="34" charset="-128"/>
              </a:defRPr>
            </a:lvl2pPr>
            <a:lvl3pPr marL="1143000" indent="-228600">
              <a:defRPr sz="2600">
                <a:solidFill>
                  <a:schemeClr val="bg1"/>
                </a:solidFill>
                <a:latin typeface="Verdana" pitchFamily="34" charset="0"/>
                <a:ea typeface="ＭＳ Ｐゴシック" pitchFamily="34" charset="-128"/>
              </a:defRPr>
            </a:lvl3pPr>
            <a:lvl4pPr marL="1600200" indent="-228600">
              <a:defRPr sz="2600">
                <a:solidFill>
                  <a:schemeClr val="bg1"/>
                </a:solidFill>
                <a:latin typeface="Verdana" pitchFamily="34" charset="0"/>
                <a:ea typeface="ＭＳ Ｐゴシック" pitchFamily="34" charset="-128"/>
              </a:defRPr>
            </a:lvl4pPr>
            <a:lvl5pPr marL="2057400" indent="-228600">
              <a:defRPr sz="2600">
                <a:solidFill>
                  <a:schemeClr val="bg1"/>
                </a:solidFill>
                <a:latin typeface="Verdana" pitchFamily="34" charset="0"/>
                <a:ea typeface="ＭＳ Ｐゴシック" pitchFamily="34" charset="-128"/>
              </a:defRPr>
            </a:lvl5pPr>
            <a:lvl6pPr marL="25146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6pPr>
            <a:lvl7pPr marL="29718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7pPr>
            <a:lvl8pPr marL="34290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8pPr>
            <a:lvl9pPr marL="3886200" indent="-228600" eaLnBrk="0" fontAlgn="base" hangingPunct="0">
              <a:spcBef>
                <a:spcPct val="0"/>
              </a:spcBef>
              <a:spcAft>
                <a:spcPct val="0"/>
              </a:spcAft>
              <a:defRPr sz="2600">
                <a:solidFill>
                  <a:schemeClr val="bg1"/>
                </a:solidFill>
                <a:latin typeface="Verdana" pitchFamily="34" charset="0"/>
                <a:ea typeface="ＭＳ Ｐゴシック" pitchFamily="34" charset="-128"/>
              </a:defRPr>
            </a:lvl9pPr>
          </a:lstStyle>
          <a:p>
            <a:pPr eaLnBrk="0" fontAlgn="base" hangingPunct="0">
              <a:spcBef>
                <a:spcPct val="0"/>
              </a:spcBef>
              <a:spcAft>
                <a:spcPct val="0"/>
              </a:spcAft>
              <a:buFontTx/>
              <a:buChar char="-"/>
              <a:defRPr/>
            </a:pPr>
            <a:r>
              <a:rPr lang="nl-NL" altLang="nl-NL" sz="1800" i="1" dirty="0">
                <a:solidFill>
                  <a:srgbClr val="000000"/>
                </a:solidFill>
              </a:rPr>
              <a:t>toenemende druk op adviezen</a:t>
            </a:r>
          </a:p>
          <a:p>
            <a:pPr eaLnBrk="0" fontAlgn="base" hangingPunct="0">
              <a:spcBef>
                <a:spcPct val="0"/>
              </a:spcBef>
              <a:spcAft>
                <a:spcPct val="0"/>
              </a:spcAft>
              <a:buFontTx/>
              <a:buChar char="-"/>
              <a:defRPr/>
            </a:pPr>
            <a:endParaRPr lang="nl-NL" altLang="nl-NL" sz="1800" i="1" dirty="0">
              <a:solidFill>
                <a:srgbClr val="000000"/>
              </a:solidFill>
            </a:endParaRPr>
          </a:p>
          <a:p>
            <a:pPr eaLnBrk="0" fontAlgn="base" hangingPunct="0">
              <a:spcBef>
                <a:spcPct val="0"/>
              </a:spcBef>
              <a:spcAft>
                <a:spcPct val="0"/>
              </a:spcAft>
              <a:buFontTx/>
              <a:buChar char="-"/>
              <a:defRPr/>
            </a:pPr>
            <a:r>
              <a:rPr lang="nl-NL" altLang="nl-NL" sz="1800" i="1" dirty="0">
                <a:solidFill>
                  <a:srgbClr val="000000"/>
                </a:solidFill>
              </a:rPr>
              <a:t>strategische schoolkeuze</a:t>
            </a:r>
          </a:p>
          <a:p>
            <a:pPr eaLnBrk="0" fontAlgn="base" hangingPunct="0">
              <a:spcBef>
                <a:spcPct val="0"/>
              </a:spcBef>
              <a:spcAft>
                <a:spcPct val="0"/>
              </a:spcAft>
              <a:defRPr/>
            </a:pPr>
            <a:endParaRPr lang="nl-NL" altLang="nl-NL" sz="1800" i="1" dirty="0">
              <a:solidFill>
                <a:srgbClr val="000000"/>
              </a:solidFill>
            </a:endParaRPr>
          </a:p>
          <a:p>
            <a:pPr eaLnBrk="0" fontAlgn="base" hangingPunct="0">
              <a:spcBef>
                <a:spcPct val="0"/>
              </a:spcBef>
              <a:spcAft>
                <a:spcPct val="0"/>
              </a:spcAft>
              <a:buFontTx/>
              <a:buChar char="-"/>
              <a:defRPr/>
            </a:pPr>
            <a:r>
              <a:rPr lang="nl-NL" altLang="nl-NL" sz="1800" i="1" dirty="0">
                <a:solidFill>
                  <a:srgbClr val="000000"/>
                </a:solidFill>
              </a:rPr>
              <a:t>toename schaduwonderwijs</a:t>
            </a:r>
          </a:p>
          <a:p>
            <a:pPr marL="0" indent="0" eaLnBrk="0" fontAlgn="base" hangingPunct="0">
              <a:spcBef>
                <a:spcPct val="0"/>
              </a:spcBef>
              <a:spcAft>
                <a:spcPct val="0"/>
              </a:spcAft>
              <a:defRPr/>
            </a:pPr>
            <a:endParaRPr lang="nl-NL" altLang="nl-NL" sz="1800" i="1" dirty="0">
              <a:solidFill>
                <a:srgbClr val="000000"/>
              </a:solidFill>
            </a:endParaRPr>
          </a:p>
          <a:p>
            <a:pPr eaLnBrk="0" fontAlgn="base" hangingPunct="0">
              <a:spcBef>
                <a:spcPct val="0"/>
              </a:spcBef>
              <a:spcAft>
                <a:spcPct val="0"/>
              </a:spcAft>
              <a:buFontTx/>
              <a:buChar char="-"/>
              <a:defRPr/>
            </a:pPr>
            <a:r>
              <a:rPr lang="nl-NL" altLang="nl-NL" sz="1800" i="1" dirty="0">
                <a:solidFill>
                  <a:srgbClr val="000000"/>
                </a:solidFill>
              </a:rPr>
              <a:t>bias in adviezen</a:t>
            </a:r>
          </a:p>
          <a:p>
            <a:pPr eaLnBrk="0" fontAlgn="base" hangingPunct="0">
              <a:spcBef>
                <a:spcPct val="0"/>
              </a:spcBef>
              <a:spcAft>
                <a:spcPct val="0"/>
              </a:spcAft>
              <a:buFontTx/>
              <a:buChar char="-"/>
              <a:defRPr/>
            </a:pPr>
            <a:endParaRPr lang="nl-NL" altLang="nl-NL" sz="1800" i="1" dirty="0">
              <a:solidFill>
                <a:srgbClr val="000000"/>
              </a:solidFill>
            </a:endParaRPr>
          </a:p>
          <a:p>
            <a:pPr eaLnBrk="0" fontAlgn="base" hangingPunct="0">
              <a:spcBef>
                <a:spcPct val="0"/>
              </a:spcBef>
              <a:spcAft>
                <a:spcPct val="0"/>
              </a:spcAft>
              <a:buFontTx/>
              <a:buChar char="-"/>
              <a:defRPr/>
            </a:pPr>
            <a:r>
              <a:rPr lang="nl-NL" altLang="nl-NL" sz="1800" i="1" dirty="0">
                <a:solidFill>
                  <a:srgbClr val="000000"/>
                </a:solidFill>
              </a:rPr>
              <a:t>verschil in ondersteuning</a:t>
            </a:r>
          </a:p>
          <a:p>
            <a:pPr eaLnBrk="0" fontAlgn="base" hangingPunct="0">
              <a:spcBef>
                <a:spcPct val="0"/>
              </a:spcBef>
              <a:spcAft>
                <a:spcPct val="0"/>
              </a:spcAft>
              <a:buFontTx/>
              <a:buChar char="-"/>
              <a:defRPr/>
            </a:pPr>
            <a:endParaRPr lang="nl-NL" altLang="nl-NL" sz="1800" i="1" dirty="0">
              <a:solidFill>
                <a:srgbClr val="000000"/>
              </a:solidFill>
            </a:endParaRPr>
          </a:p>
          <a:p>
            <a:pPr eaLnBrk="0" fontAlgn="base" hangingPunct="0">
              <a:spcBef>
                <a:spcPct val="0"/>
              </a:spcBef>
              <a:spcAft>
                <a:spcPct val="0"/>
              </a:spcAft>
              <a:buFontTx/>
              <a:buChar char="-"/>
              <a:defRPr/>
            </a:pPr>
            <a:r>
              <a:rPr lang="nl-NL" altLang="nl-NL" sz="1800" i="1" dirty="0">
                <a:solidFill>
                  <a:srgbClr val="000000"/>
                </a:solidFill>
              </a:rPr>
              <a:t>verschil in verwachtingen</a:t>
            </a:r>
          </a:p>
        </p:txBody>
      </p:sp>
    </p:spTree>
    <p:extLst>
      <p:ext uri="{BB962C8B-B14F-4D97-AF65-F5344CB8AC3E}">
        <p14:creationId xmlns:p14="http://schemas.microsoft.com/office/powerpoint/2010/main" val="480211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Rechthoek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7150"/>
            <a:ext cx="91440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kstvak 4"/>
          <p:cNvSpPr txBox="1">
            <a:spLocks noChangeArrowheads="1"/>
          </p:cNvSpPr>
          <p:nvPr/>
        </p:nvSpPr>
        <p:spPr bwMode="auto">
          <a:xfrm>
            <a:off x="1439863" y="222250"/>
            <a:ext cx="9144001"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algn="ctr" fontAlgn="base">
              <a:spcBef>
                <a:spcPct val="0"/>
              </a:spcBef>
              <a:spcAft>
                <a:spcPct val="0"/>
              </a:spcAft>
              <a:buNone/>
            </a:pPr>
            <a:r>
              <a:rPr lang="nl-NL" altLang="nl-NL" sz="2600" b="1">
                <a:solidFill>
                  <a:srgbClr val="FFFFFF"/>
                </a:solidFill>
              </a:rPr>
              <a:t>Sterk gesegregeerd VO</a:t>
            </a:r>
          </a:p>
          <a:p>
            <a:pPr algn="ctr" fontAlgn="base">
              <a:spcBef>
                <a:spcPct val="0"/>
              </a:spcBef>
              <a:spcAft>
                <a:spcPct val="0"/>
              </a:spcAft>
              <a:buNone/>
            </a:pPr>
            <a:endParaRPr lang="nl-NL" altLang="nl-NL" sz="1800" b="1">
              <a:solidFill>
                <a:srgbClr val="FFFFFF"/>
              </a:solidFill>
            </a:endParaRPr>
          </a:p>
        </p:txBody>
      </p:sp>
      <p:sp>
        <p:nvSpPr>
          <p:cNvPr id="13316" name="Tekstvak 3"/>
          <p:cNvSpPr txBox="1">
            <a:spLocks noChangeArrowheads="1"/>
          </p:cNvSpPr>
          <p:nvPr/>
        </p:nvSpPr>
        <p:spPr bwMode="auto">
          <a:xfrm>
            <a:off x="3143250" y="1046164"/>
            <a:ext cx="865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algn="ctr" eaLnBrk="0" fontAlgn="base" hangingPunct="0">
              <a:spcBef>
                <a:spcPct val="0"/>
              </a:spcBef>
              <a:spcAft>
                <a:spcPct val="0"/>
              </a:spcAft>
              <a:buNone/>
            </a:pPr>
            <a:r>
              <a:rPr lang="nl-NL" altLang="nl-NL" sz="1200">
                <a:solidFill>
                  <a:srgbClr val="FFFFFF"/>
                </a:solidFill>
              </a:rPr>
              <a:t>praktijk</a:t>
            </a:r>
          </a:p>
        </p:txBody>
      </p:sp>
      <p:sp>
        <p:nvSpPr>
          <p:cNvPr id="13317" name="Tekstvak 8"/>
          <p:cNvSpPr txBox="1">
            <a:spLocks noChangeArrowheads="1"/>
          </p:cNvSpPr>
          <p:nvPr/>
        </p:nvSpPr>
        <p:spPr bwMode="auto">
          <a:xfrm>
            <a:off x="4151313" y="1047751"/>
            <a:ext cx="781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algn="ctr" eaLnBrk="0" fontAlgn="base" hangingPunct="0">
              <a:spcBef>
                <a:spcPct val="0"/>
              </a:spcBef>
              <a:spcAft>
                <a:spcPct val="0"/>
              </a:spcAft>
              <a:buNone/>
            </a:pPr>
            <a:r>
              <a:rPr lang="nl-NL" altLang="nl-NL" sz="1200">
                <a:solidFill>
                  <a:srgbClr val="FFFFFF"/>
                </a:solidFill>
              </a:rPr>
              <a:t>vmbo-b</a:t>
            </a:r>
          </a:p>
        </p:txBody>
      </p:sp>
      <p:sp>
        <p:nvSpPr>
          <p:cNvPr id="13318" name="Tekstvak 9"/>
          <p:cNvSpPr txBox="1">
            <a:spLocks noChangeArrowheads="1"/>
          </p:cNvSpPr>
          <p:nvPr/>
        </p:nvSpPr>
        <p:spPr bwMode="auto">
          <a:xfrm>
            <a:off x="5235575" y="1047751"/>
            <a:ext cx="776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algn="ctr" eaLnBrk="0" fontAlgn="base" hangingPunct="0">
              <a:spcBef>
                <a:spcPct val="0"/>
              </a:spcBef>
              <a:spcAft>
                <a:spcPct val="0"/>
              </a:spcAft>
              <a:buNone/>
            </a:pPr>
            <a:r>
              <a:rPr lang="nl-NL" altLang="nl-NL" sz="1200">
                <a:solidFill>
                  <a:srgbClr val="FFFFFF"/>
                </a:solidFill>
              </a:rPr>
              <a:t>vmbo-k</a:t>
            </a:r>
          </a:p>
        </p:txBody>
      </p:sp>
      <p:sp>
        <p:nvSpPr>
          <p:cNvPr id="13319" name="Tekstvak 10"/>
          <p:cNvSpPr txBox="1">
            <a:spLocks noChangeArrowheads="1"/>
          </p:cNvSpPr>
          <p:nvPr/>
        </p:nvSpPr>
        <p:spPr bwMode="auto">
          <a:xfrm>
            <a:off x="6189663" y="1047751"/>
            <a:ext cx="842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algn="ctr" eaLnBrk="0" fontAlgn="base" hangingPunct="0">
              <a:spcBef>
                <a:spcPct val="0"/>
              </a:spcBef>
              <a:spcAft>
                <a:spcPct val="0"/>
              </a:spcAft>
              <a:buNone/>
            </a:pPr>
            <a:r>
              <a:rPr lang="nl-NL" altLang="nl-NL" sz="1200">
                <a:solidFill>
                  <a:srgbClr val="FFFFFF"/>
                </a:solidFill>
              </a:rPr>
              <a:t>vmbo-gt</a:t>
            </a:r>
          </a:p>
        </p:txBody>
      </p:sp>
      <p:sp>
        <p:nvSpPr>
          <p:cNvPr id="13320" name="Tekstvak 11"/>
          <p:cNvSpPr txBox="1">
            <a:spLocks noChangeArrowheads="1"/>
          </p:cNvSpPr>
          <p:nvPr/>
        </p:nvSpPr>
        <p:spPr bwMode="auto">
          <a:xfrm>
            <a:off x="7175501" y="1047751"/>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algn="ctr" eaLnBrk="0" fontAlgn="base" hangingPunct="0">
              <a:spcBef>
                <a:spcPct val="0"/>
              </a:spcBef>
              <a:spcAft>
                <a:spcPct val="0"/>
              </a:spcAft>
              <a:buNone/>
            </a:pPr>
            <a:r>
              <a:rPr lang="nl-NL" altLang="nl-NL" sz="1200">
                <a:solidFill>
                  <a:srgbClr val="FFFFFF"/>
                </a:solidFill>
              </a:rPr>
              <a:t>havo</a:t>
            </a:r>
          </a:p>
        </p:txBody>
      </p:sp>
      <p:sp>
        <p:nvSpPr>
          <p:cNvPr id="13321" name="Tekstvak 12"/>
          <p:cNvSpPr txBox="1">
            <a:spLocks noChangeArrowheads="1"/>
          </p:cNvSpPr>
          <p:nvPr/>
        </p:nvSpPr>
        <p:spPr bwMode="auto">
          <a:xfrm>
            <a:off x="8183564" y="1046164"/>
            <a:ext cx="93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algn="ctr" eaLnBrk="0" fontAlgn="base" hangingPunct="0">
              <a:spcBef>
                <a:spcPct val="0"/>
              </a:spcBef>
              <a:spcAft>
                <a:spcPct val="0"/>
              </a:spcAft>
              <a:buNone/>
            </a:pPr>
            <a:r>
              <a:rPr lang="nl-NL" altLang="nl-NL" sz="1200">
                <a:solidFill>
                  <a:srgbClr val="FFFFFF"/>
                </a:solidFill>
              </a:rPr>
              <a:t>vwo</a:t>
            </a:r>
          </a:p>
        </p:txBody>
      </p:sp>
      <p:sp>
        <p:nvSpPr>
          <p:cNvPr id="13322" name="Tekstvak 15"/>
          <p:cNvSpPr txBox="1">
            <a:spLocks noChangeArrowheads="1"/>
          </p:cNvSpPr>
          <p:nvPr/>
        </p:nvSpPr>
        <p:spPr bwMode="auto">
          <a:xfrm>
            <a:off x="5016501" y="6210301"/>
            <a:ext cx="110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’03        ’16</a:t>
            </a:r>
          </a:p>
        </p:txBody>
      </p:sp>
      <p:pic>
        <p:nvPicPr>
          <p:cNvPr id="13323" name="Afbeelding 1"/>
          <p:cNvPicPr>
            <a:picLocks noChangeAspect="1"/>
          </p:cNvPicPr>
          <p:nvPr/>
        </p:nvPicPr>
        <p:blipFill>
          <a:blip r:embed="rId4">
            <a:extLst>
              <a:ext uri="{28A0092B-C50C-407E-A947-70E740481C1C}">
                <a14:useLocalDpi xmlns:a14="http://schemas.microsoft.com/office/drawing/2010/main" val="0"/>
              </a:ext>
            </a:extLst>
          </a:blip>
          <a:srcRect t="4756" b="3793"/>
          <a:stretch>
            <a:fillRect/>
          </a:stretch>
        </p:blipFill>
        <p:spPr bwMode="auto">
          <a:xfrm>
            <a:off x="3049588" y="1430339"/>
            <a:ext cx="65024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kstvak 13"/>
          <p:cNvSpPr txBox="1">
            <a:spLocks noChangeArrowheads="1"/>
          </p:cNvSpPr>
          <p:nvPr/>
        </p:nvSpPr>
        <p:spPr bwMode="auto">
          <a:xfrm>
            <a:off x="2495551" y="1257301"/>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100%</a:t>
            </a:r>
          </a:p>
        </p:txBody>
      </p:sp>
      <p:sp>
        <p:nvSpPr>
          <p:cNvPr id="13325" name="Tekstvak 13"/>
          <p:cNvSpPr txBox="1">
            <a:spLocks noChangeArrowheads="1"/>
          </p:cNvSpPr>
          <p:nvPr/>
        </p:nvSpPr>
        <p:spPr bwMode="auto">
          <a:xfrm>
            <a:off x="2711451" y="3538538"/>
            <a:ext cx="792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50</a:t>
            </a:r>
          </a:p>
        </p:txBody>
      </p:sp>
      <p:sp>
        <p:nvSpPr>
          <p:cNvPr id="13326" name="Tekstvak 13"/>
          <p:cNvSpPr txBox="1">
            <a:spLocks noChangeArrowheads="1"/>
          </p:cNvSpPr>
          <p:nvPr/>
        </p:nvSpPr>
        <p:spPr bwMode="auto">
          <a:xfrm>
            <a:off x="2809875" y="6011864"/>
            <a:ext cx="477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0</a:t>
            </a:r>
          </a:p>
        </p:txBody>
      </p:sp>
      <p:sp>
        <p:nvSpPr>
          <p:cNvPr id="13327" name="Tekstvak 15"/>
          <p:cNvSpPr txBox="1">
            <a:spLocks noChangeArrowheads="1"/>
          </p:cNvSpPr>
          <p:nvPr/>
        </p:nvSpPr>
        <p:spPr bwMode="auto">
          <a:xfrm>
            <a:off x="4008439" y="6210301"/>
            <a:ext cx="110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’03        ’16</a:t>
            </a:r>
          </a:p>
        </p:txBody>
      </p:sp>
      <p:sp>
        <p:nvSpPr>
          <p:cNvPr id="13328" name="Tekstvak 15"/>
          <p:cNvSpPr txBox="1">
            <a:spLocks noChangeArrowheads="1"/>
          </p:cNvSpPr>
          <p:nvPr/>
        </p:nvSpPr>
        <p:spPr bwMode="auto">
          <a:xfrm>
            <a:off x="7013576" y="6210301"/>
            <a:ext cx="110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’03        ’16</a:t>
            </a:r>
          </a:p>
        </p:txBody>
      </p:sp>
      <p:sp>
        <p:nvSpPr>
          <p:cNvPr id="13329" name="Tekstvak 15"/>
          <p:cNvSpPr txBox="1">
            <a:spLocks noChangeArrowheads="1"/>
          </p:cNvSpPr>
          <p:nvPr/>
        </p:nvSpPr>
        <p:spPr bwMode="auto">
          <a:xfrm>
            <a:off x="7986714" y="6210301"/>
            <a:ext cx="110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’03        ’16</a:t>
            </a:r>
          </a:p>
        </p:txBody>
      </p:sp>
      <p:sp>
        <p:nvSpPr>
          <p:cNvPr id="13330" name="Tekstvak 15"/>
          <p:cNvSpPr txBox="1">
            <a:spLocks noChangeArrowheads="1"/>
          </p:cNvSpPr>
          <p:nvPr/>
        </p:nvSpPr>
        <p:spPr bwMode="auto">
          <a:xfrm>
            <a:off x="3049589" y="6210301"/>
            <a:ext cx="110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’03        ’16</a:t>
            </a:r>
          </a:p>
        </p:txBody>
      </p:sp>
      <p:sp>
        <p:nvSpPr>
          <p:cNvPr id="13331" name="Tekstvak 15"/>
          <p:cNvSpPr txBox="1">
            <a:spLocks noChangeArrowheads="1"/>
          </p:cNvSpPr>
          <p:nvPr/>
        </p:nvSpPr>
        <p:spPr bwMode="auto">
          <a:xfrm>
            <a:off x="6011864" y="6210301"/>
            <a:ext cx="1101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buNone/>
            </a:pPr>
            <a:r>
              <a:rPr lang="nl-NL" altLang="nl-NL" sz="1200">
                <a:solidFill>
                  <a:srgbClr val="FFFFFF"/>
                </a:solidFill>
              </a:rPr>
              <a:t>’03        ’16</a:t>
            </a:r>
          </a:p>
        </p:txBody>
      </p:sp>
    </p:spTree>
    <p:extLst>
      <p:ext uri="{BB962C8B-B14F-4D97-AF65-F5344CB8AC3E}">
        <p14:creationId xmlns:p14="http://schemas.microsoft.com/office/powerpoint/2010/main" val="319708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703388" y="1412875"/>
            <a:ext cx="8458200" cy="1074738"/>
          </a:xfrm>
        </p:spPr>
        <p:txBody>
          <a:bodyPr/>
          <a:lstStyle/>
          <a:p>
            <a:br>
              <a:rPr lang="en-US" altLang="nl-NL" i="1"/>
            </a:br>
            <a:br>
              <a:rPr lang="en-US" altLang="nl-NL" i="1"/>
            </a:br>
            <a:br>
              <a:rPr lang="en-US" altLang="nl-NL" i="1"/>
            </a:br>
            <a:br>
              <a:rPr lang="en-US" altLang="nl-NL" i="1"/>
            </a:br>
            <a:br>
              <a:rPr lang="en-US" altLang="nl-NL" i="1"/>
            </a:br>
            <a:br>
              <a:rPr lang="en-US" altLang="nl-NL" i="1"/>
            </a:br>
            <a:br>
              <a:rPr lang="en-US" altLang="nl-NL" i="1"/>
            </a:br>
            <a:br>
              <a:rPr lang="en-US" altLang="nl-NL" i="1"/>
            </a:br>
            <a:br>
              <a:rPr lang="en-US" altLang="nl-NL" i="1"/>
            </a:br>
            <a:br>
              <a:rPr lang="en-US" altLang="nl-NL" i="1"/>
            </a:br>
            <a:br>
              <a:rPr lang="en-US" altLang="nl-NL" i="1"/>
            </a:br>
            <a:br>
              <a:rPr lang="en-US" altLang="nl-NL" i="1"/>
            </a:br>
            <a:br>
              <a:rPr lang="en-US" altLang="nl-NL" i="1"/>
            </a:br>
            <a:r>
              <a:rPr lang="en-US" altLang="nl-NL" sz="2400" i="1"/>
              <a:t>PO sterk </a:t>
            </a:r>
            <a:br>
              <a:rPr lang="en-US" altLang="nl-NL" sz="2400" i="1"/>
            </a:br>
            <a:r>
              <a:rPr lang="en-US" altLang="nl-NL" sz="2400" i="1"/>
              <a:t>gesegregeerd.</a:t>
            </a:r>
            <a:br>
              <a:rPr lang="en-US" altLang="nl-NL" sz="2400" i="1"/>
            </a:br>
            <a:br>
              <a:rPr lang="en-US" altLang="nl-NL" sz="2400" i="1"/>
            </a:br>
            <a:r>
              <a:rPr lang="en-US" altLang="nl-NL" sz="2400" i="1"/>
              <a:t>Etnische </a:t>
            </a:r>
            <a:br>
              <a:rPr lang="en-US" altLang="nl-NL" sz="2400" i="1"/>
            </a:br>
            <a:r>
              <a:rPr lang="en-US" altLang="nl-NL" sz="2400" i="1"/>
              <a:t>segregatie </a:t>
            </a:r>
            <a:br>
              <a:rPr lang="en-US" altLang="nl-NL" sz="2400" i="1"/>
            </a:br>
            <a:r>
              <a:rPr lang="en-US" altLang="nl-NL" sz="2400" i="1"/>
              <a:t>daalt, </a:t>
            </a:r>
            <a:br>
              <a:rPr lang="en-US" altLang="nl-NL" sz="2400" i="1"/>
            </a:br>
            <a:r>
              <a:rPr lang="en-US" altLang="nl-NL" sz="2400" i="1"/>
              <a:t>segregatie naar </a:t>
            </a:r>
            <a:br>
              <a:rPr lang="en-US" altLang="nl-NL" sz="2400" i="1"/>
            </a:br>
            <a:r>
              <a:rPr lang="en-US" altLang="nl-NL" sz="2400" i="1"/>
              <a:t>inkomen</a:t>
            </a:r>
            <a:br>
              <a:rPr lang="en-US" altLang="nl-NL" sz="2400" i="1"/>
            </a:br>
            <a:r>
              <a:rPr lang="en-US" altLang="nl-NL" sz="2400" i="1"/>
              <a:t>stijgt</a:t>
            </a:r>
            <a:br>
              <a:rPr lang="en-US" altLang="nl-NL" i="1"/>
            </a:br>
            <a:br>
              <a:rPr lang="en-US" altLang="nl-NL" i="1"/>
            </a:br>
            <a:endParaRPr lang="en-US" altLang="nl-NL" i="1"/>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11676" y="115889"/>
            <a:ext cx="7019925" cy="6854825"/>
          </a:xfrm>
        </p:spPr>
      </p:pic>
    </p:spTree>
    <p:extLst>
      <p:ext uri="{BB962C8B-B14F-4D97-AF65-F5344CB8AC3E}">
        <p14:creationId xmlns:p14="http://schemas.microsoft.com/office/powerpoint/2010/main" val="36761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nl-NL" altLang="nl-NL"/>
          </a:p>
        </p:txBody>
      </p:sp>
      <p:sp>
        <p:nvSpPr>
          <p:cNvPr id="16387" name="Content Placeholder 2"/>
          <p:cNvSpPr>
            <a:spLocks noGrp="1"/>
          </p:cNvSpPr>
          <p:nvPr>
            <p:ph idx="1"/>
          </p:nvPr>
        </p:nvSpPr>
        <p:spPr/>
        <p:txBody>
          <a:bodyPr/>
          <a:lstStyle/>
          <a:p>
            <a:endParaRPr lang="nl-NL" altLang="nl-NL"/>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12801"/>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6405564" y="1073151"/>
            <a:ext cx="3959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sz="2800">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sz="2400">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sz="2000">
                <a:solidFill>
                  <a:srgbClr val="000000"/>
                </a:solidFill>
                <a:latin typeface="Verdana" panose="020B0604030504040204" pitchFamily="34" charset="0"/>
                <a:ea typeface="ＭＳ Ｐゴシック" panose="020B0600070205080204" pitchFamily="34" charset="-128"/>
              </a:defRPr>
            </a:lvl9pPr>
          </a:lstStyle>
          <a:p>
            <a:pPr fontAlgn="base">
              <a:spcBef>
                <a:spcPct val="0"/>
              </a:spcBef>
              <a:spcAft>
                <a:spcPct val="0"/>
              </a:spcAft>
              <a:buNone/>
            </a:pPr>
            <a:r>
              <a:rPr lang="en-US" altLang="nl-NL" sz="2600" i="1"/>
              <a:t>segregatie PO: </a:t>
            </a:r>
            <a:br>
              <a:rPr lang="en-US" altLang="nl-NL" sz="2600" i="1"/>
            </a:br>
            <a:r>
              <a:rPr lang="en-US" altLang="nl-NL" sz="2600" i="1"/>
              <a:t>wonen en schoolkeuze</a:t>
            </a:r>
          </a:p>
        </p:txBody>
      </p:sp>
    </p:spTree>
    <p:extLst>
      <p:ext uri="{BB962C8B-B14F-4D97-AF65-F5344CB8AC3E}">
        <p14:creationId xmlns:p14="http://schemas.microsoft.com/office/powerpoint/2010/main" val="374632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r>
              <a:rPr lang="nl-NL" altLang="nl-NL"/>
              <a:t>De Rotterdamse situatie in context</a:t>
            </a:r>
          </a:p>
        </p:txBody>
      </p:sp>
      <p:sp>
        <p:nvSpPr>
          <p:cNvPr id="4" name="Tijdelijke aanduiding voor inhoud 3"/>
          <p:cNvSpPr>
            <a:spLocks noGrp="1"/>
          </p:cNvSpPr>
          <p:nvPr>
            <p:ph idx="1"/>
          </p:nvPr>
        </p:nvSpPr>
        <p:spPr>
          <a:xfrm>
            <a:off x="1992314" y="1412876"/>
            <a:ext cx="8169275" cy="4354513"/>
          </a:xfrm>
        </p:spPr>
        <p:txBody>
          <a:bodyPr/>
          <a:lstStyle/>
          <a:p>
            <a:pPr marL="0" indent="0">
              <a:buNone/>
              <a:defRPr/>
            </a:pPr>
            <a:endParaRPr lang="nl-NL" dirty="0"/>
          </a:p>
          <a:p>
            <a:pPr marL="0" indent="0">
              <a:buNone/>
              <a:defRPr/>
            </a:pPr>
            <a:r>
              <a:rPr lang="nl-NL" sz="2000" b="1" i="1" dirty="0"/>
              <a:t>Oplopende tweedeling</a:t>
            </a:r>
            <a:r>
              <a:rPr lang="nl-NL" sz="2000" dirty="0"/>
              <a:t>, te zien aan:</a:t>
            </a:r>
          </a:p>
          <a:p>
            <a:pPr>
              <a:defRPr/>
            </a:pPr>
            <a:r>
              <a:rPr lang="nl-NL" sz="2000" dirty="0"/>
              <a:t>Oplopende verschillen in adviezen</a:t>
            </a:r>
          </a:p>
          <a:p>
            <a:pPr>
              <a:defRPr/>
            </a:pPr>
            <a:r>
              <a:rPr lang="nl-NL" sz="2000" dirty="0"/>
              <a:t>Grote wijkverschillen advisering (bij gelijke toets)</a:t>
            </a:r>
          </a:p>
          <a:p>
            <a:pPr>
              <a:defRPr/>
            </a:pPr>
            <a:r>
              <a:rPr lang="nl-NL" sz="2000" dirty="0"/>
              <a:t>Toename ongelijkheid in onderbouw VO</a:t>
            </a:r>
          </a:p>
          <a:p>
            <a:pPr>
              <a:defRPr/>
            </a:pPr>
            <a:r>
              <a:rPr lang="nl-NL" sz="2000" dirty="0"/>
              <a:t>Groei particuliere huiswerkbegeleiding</a:t>
            </a:r>
          </a:p>
          <a:p>
            <a:pPr>
              <a:defRPr/>
            </a:pPr>
            <a:r>
              <a:rPr lang="nl-NL" sz="2000" dirty="0"/>
              <a:t>Stapelen binnen MBO bovengemiddeld</a:t>
            </a:r>
          </a:p>
          <a:p>
            <a:pPr>
              <a:defRPr/>
            </a:pPr>
            <a:r>
              <a:rPr lang="nl-NL" sz="2000" dirty="0"/>
              <a:t>Onderwijs sterk gesegregeerd</a:t>
            </a:r>
          </a:p>
          <a:p>
            <a:pPr>
              <a:defRPr/>
            </a:pPr>
            <a:r>
              <a:rPr lang="nl-NL" sz="2000" dirty="0"/>
              <a:t>Etnische segregatie daalt, inkomenssegregatie stijgt</a:t>
            </a:r>
          </a:p>
          <a:p>
            <a:pPr>
              <a:defRPr/>
            </a:pPr>
            <a:r>
              <a:rPr lang="nl-NL" sz="2000" dirty="0"/>
              <a:t>Kwart van de segregatie is schoolkeuze (</a:t>
            </a:r>
            <a:r>
              <a:rPr lang="nl-NL" sz="2000" dirty="0" err="1"/>
              <a:t>oa</a:t>
            </a:r>
            <a:r>
              <a:rPr lang="nl-NL" sz="2000" dirty="0"/>
              <a:t> ‘bakfietsen’)</a:t>
            </a:r>
          </a:p>
          <a:p>
            <a:pPr>
              <a:defRPr/>
            </a:pPr>
            <a:r>
              <a:rPr lang="nl-NL" sz="2000" dirty="0"/>
              <a:t>Vacatures en onbevoegden niet gelijk verdeeld</a:t>
            </a:r>
          </a:p>
          <a:p>
            <a:pPr>
              <a:defRPr/>
            </a:pPr>
            <a:r>
              <a:rPr lang="nl-NL" sz="2000" dirty="0"/>
              <a:t>Paar scholen die het moeilijk hebben</a:t>
            </a:r>
          </a:p>
        </p:txBody>
      </p:sp>
    </p:spTree>
    <p:extLst>
      <p:ext uri="{BB962C8B-B14F-4D97-AF65-F5344CB8AC3E}">
        <p14:creationId xmlns:p14="http://schemas.microsoft.com/office/powerpoint/2010/main" val="86637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nl-NL" altLang="nl-NL" sz="2800" b="1"/>
              <a:t>Oftewel..</a:t>
            </a:r>
            <a:r>
              <a:rPr lang="nl-NL" altLang="nl-NL" sz="3200"/>
              <a:t>..</a:t>
            </a:r>
          </a:p>
        </p:txBody>
      </p:sp>
      <p:sp>
        <p:nvSpPr>
          <p:cNvPr id="8195" name="Content Placeholder 2"/>
          <p:cNvSpPr>
            <a:spLocks noGrp="1"/>
          </p:cNvSpPr>
          <p:nvPr>
            <p:ph idx="1"/>
          </p:nvPr>
        </p:nvSpPr>
        <p:spPr>
          <a:xfrm>
            <a:off x="1847850" y="1628775"/>
            <a:ext cx="8337550" cy="4114800"/>
          </a:xfrm>
        </p:spPr>
        <p:txBody>
          <a:bodyPr/>
          <a:lstStyle/>
          <a:p>
            <a:pPr>
              <a:defRPr/>
            </a:pPr>
            <a:endParaRPr lang="nl-NL" altLang="nl-NL" sz="2400" dirty="0"/>
          </a:p>
          <a:p>
            <a:pPr>
              <a:defRPr/>
            </a:pPr>
            <a:r>
              <a:rPr lang="nl-NL" altLang="nl-NL" sz="2400" dirty="0"/>
              <a:t>Diploma van ouders is wordt steeds bepalender in op welk niveau je zit (</a:t>
            </a:r>
            <a:r>
              <a:rPr lang="nl-NL" altLang="nl-NL" sz="2400" dirty="0" err="1"/>
              <a:t>ipv</a:t>
            </a:r>
            <a:r>
              <a:rPr lang="nl-NL" altLang="nl-NL" sz="2400" dirty="0"/>
              <a:t> je talent).</a:t>
            </a:r>
          </a:p>
          <a:p>
            <a:pPr marL="0" indent="0">
              <a:buNone/>
              <a:defRPr/>
            </a:pPr>
            <a:endParaRPr lang="nl-NL" altLang="nl-NL" sz="2400" dirty="0"/>
          </a:p>
          <a:p>
            <a:pPr>
              <a:defRPr/>
            </a:pPr>
            <a:r>
              <a:rPr lang="nl-NL" altLang="nl-NL" sz="2400" dirty="0"/>
              <a:t>Scholen worden meer ‘</a:t>
            </a:r>
            <a:r>
              <a:rPr lang="nl-NL" altLang="nl-NL" sz="2400" dirty="0" err="1"/>
              <a:t>bubbles</a:t>
            </a:r>
            <a:r>
              <a:rPr lang="nl-NL" altLang="nl-NL" sz="2400" dirty="0"/>
              <a:t> van gelijkgestemden’. </a:t>
            </a:r>
          </a:p>
          <a:p>
            <a:pPr marL="0" indent="0">
              <a:buNone/>
              <a:defRPr/>
            </a:pPr>
            <a:endParaRPr lang="nl-NL" altLang="nl-NL" sz="2400" dirty="0"/>
          </a:p>
          <a:p>
            <a:pPr>
              <a:defRPr/>
            </a:pPr>
            <a:r>
              <a:rPr lang="nl-NL" altLang="nl-NL" sz="2400" dirty="0"/>
              <a:t>Krijgen leerlingen nog wel dezelfde onderwijskwaliteit? Of gaan deze trends elkaar versterken?</a:t>
            </a:r>
          </a:p>
        </p:txBody>
      </p:sp>
    </p:spTree>
    <p:extLst>
      <p:ext uri="{BB962C8B-B14F-4D97-AF65-F5344CB8AC3E}">
        <p14:creationId xmlns:p14="http://schemas.microsoft.com/office/powerpoint/2010/main" val="1027060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nl-NL" altLang="nl-NL" sz="3200" b="1"/>
              <a:t>Wat zou je kunnen doen?</a:t>
            </a:r>
          </a:p>
        </p:txBody>
      </p:sp>
      <p:sp>
        <p:nvSpPr>
          <p:cNvPr id="19459" name="Content Placeholder 2"/>
          <p:cNvSpPr>
            <a:spLocks noGrp="1"/>
          </p:cNvSpPr>
          <p:nvPr>
            <p:ph idx="1"/>
          </p:nvPr>
        </p:nvSpPr>
        <p:spPr>
          <a:xfrm>
            <a:off x="1882775" y="1916113"/>
            <a:ext cx="8705850" cy="4354512"/>
          </a:xfrm>
        </p:spPr>
        <p:txBody>
          <a:bodyPr/>
          <a:lstStyle/>
          <a:p>
            <a:r>
              <a:rPr lang="nl-NL" altLang="nl-NL" sz="2400" b="1" i="1"/>
              <a:t>Bij twijfel, hoge verwachtingen                  </a:t>
            </a:r>
            <a:r>
              <a:rPr lang="nl-NL" altLang="nl-NL" sz="2400"/>
              <a:t>(adviezen, brugklassen, plaatsing)</a:t>
            </a:r>
          </a:p>
          <a:p>
            <a:r>
              <a:rPr lang="nl-NL" altLang="nl-NL" sz="2400" b="1" i="1"/>
              <a:t>Flexibele structuur</a:t>
            </a:r>
            <a:r>
              <a:rPr lang="nl-NL" altLang="nl-NL" sz="2400" i="1"/>
              <a:t>                                         </a:t>
            </a:r>
            <a:r>
              <a:rPr lang="nl-NL" altLang="nl-NL" sz="2400"/>
              <a:t>(brede brugklassen, opstroom, ondersteuning) </a:t>
            </a:r>
          </a:p>
          <a:p>
            <a:r>
              <a:rPr lang="nl-NL" altLang="nl-NL" sz="2400" b="1" i="1"/>
              <a:t>Cultuur</a:t>
            </a:r>
            <a:r>
              <a:rPr lang="nl-NL" altLang="nl-NL" sz="2400" i="1"/>
              <a:t>                                                         </a:t>
            </a:r>
            <a:r>
              <a:rPr lang="nl-NL" altLang="nl-NL" sz="2400"/>
              <a:t>(geen: ‘kan niet, wil niet’, open, maatwerk)</a:t>
            </a:r>
          </a:p>
          <a:p>
            <a:r>
              <a:rPr lang="nl-NL" altLang="nl-NL" sz="2400" b="1" i="1"/>
              <a:t>Gesegregeerde scholen aantrekkelijk maken </a:t>
            </a:r>
            <a:r>
              <a:rPr lang="nl-NL" altLang="nl-NL" sz="2400"/>
              <a:t>(klassegrootte, leraren, gebouw)</a:t>
            </a:r>
          </a:p>
          <a:p>
            <a:r>
              <a:rPr lang="nl-NL" altLang="nl-NL" sz="2400" b="1" i="1"/>
              <a:t>Samenwerken!</a:t>
            </a:r>
            <a:r>
              <a:rPr lang="nl-NL" altLang="nl-NL" sz="2400" b="1"/>
              <a:t> </a:t>
            </a:r>
            <a:r>
              <a:rPr lang="nl-NL" altLang="nl-NL" sz="2400"/>
              <a:t>                                                           (vitale regio)</a:t>
            </a:r>
          </a:p>
        </p:txBody>
      </p:sp>
    </p:spTree>
    <p:extLst>
      <p:ext uri="{BB962C8B-B14F-4D97-AF65-F5344CB8AC3E}">
        <p14:creationId xmlns:p14="http://schemas.microsoft.com/office/powerpoint/2010/main" val="277338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890714" y="1519238"/>
            <a:ext cx="8169275" cy="4354512"/>
          </a:xfrm>
        </p:spPr>
        <p:txBody>
          <a:bodyPr/>
          <a:lstStyle/>
          <a:p>
            <a:endParaRPr lang="en-US" altLang="nl-NL"/>
          </a:p>
          <a:p>
            <a:r>
              <a:rPr lang="en-US" altLang="nl-NL" sz="2800" b="1"/>
              <a:t>DANK!!!!</a:t>
            </a:r>
          </a:p>
          <a:p>
            <a:endParaRPr lang="en-US" altLang="nl-NL" sz="2800"/>
          </a:p>
          <a:p>
            <a:r>
              <a:rPr lang="en-US" altLang="nl-NL" sz="2800"/>
              <a:t>Contact: </a:t>
            </a:r>
          </a:p>
          <a:p>
            <a:pPr lvl="1"/>
            <a:r>
              <a:rPr lang="en-US" altLang="nl-NL">
                <a:hlinkClick r:id="rId2"/>
              </a:rPr>
              <a:t>I.deWolf@owinsp.nl</a:t>
            </a:r>
            <a:endParaRPr lang="en-US" altLang="nl-NL"/>
          </a:p>
          <a:p>
            <a:pPr lvl="1"/>
            <a:r>
              <a:rPr lang="en-US" altLang="nl-NL">
                <a:hlinkClick r:id="rId3"/>
              </a:rPr>
              <a:t>I.deWolf@maastrichtuniversity.nl</a:t>
            </a:r>
            <a:endParaRPr lang="en-US" altLang="nl-NL"/>
          </a:p>
          <a:p>
            <a:endParaRPr lang="en-US" altLang="nl-NL" sz="2800"/>
          </a:p>
          <a:p>
            <a:r>
              <a:rPr lang="en-US" altLang="nl-NL" sz="2800"/>
              <a:t>Twitter: @inge_dewolf</a:t>
            </a:r>
          </a:p>
          <a:p>
            <a:endParaRPr lang="en-US" altLang="nl-NL"/>
          </a:p>
        </p:txBody>
      </p:sp>
    </p:spTree>
    <p:extLst>
      <p:ext uri="{BB962C8B-B14F-4D97-AF65-F5344CB8AC3E}">
        <p14:creationId xmlns:p14="http://schemas.microsoft.com/office/powerpoint/2010/main" val="305388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
          <p:cNvSpPr>
            <a:spLocks noGrp="1" noChangeArrowheads="1"/>
          </p:cNvSpPr>
          <p:nvPr>
            <p:ph type="subTitle" idx="1"/>
          </p:nvPr>
        </p:nvSpPr>
        <p:spPr>
          <a:xfrm>
            <a:off x="1847528" y="4508501"/>
            <a:ext cx="8640960" cy="360363"/>
          </a:xfrm>
          <a:noFill/>
        </p:spPr>
        <p:txBody>
          <a:bodyPr/>
          <a:lstStyle/>
          <a:p>
            <a:pPr eaLnBrk="1" hangingPunct="1"/>
            <a:r>
              <a:rPr lang="en-US" altLang="nl-NL" b="1" dirty="0"/>
              <a:t>Rotterdam						1 </a:t>
            </a:r>
            <a:r>
              <a:rPr lang="en-US" altLang="nl-NL" b="1" dirty="0" err="1"/>
              <a:t>oktober</a:t>
            </a:r>
            <a:r>
              <a:rPr lang="en-US" altLang="nl-NL" b="1" dirty="0"/>
              <a:t> 2018</a:t>
            </a:r>
            <a:r>
              <a:rPr lang="en-US" altLang="nl-NL" dirty="0"/>
              <a:t>			</a:t>
            </a:r>
          </a:p>
        </p:txBody>
      </p:sp>
      <p:sp>
        <p:nvSpPr>
          <p:cNvPr id="3074" name="Rectangle 6"/>
          <p:cNvSpPr>
            <a:spLocks noGrp="1" noChangeArrowheads="1"/>
          </p:cNvSpPr>
          <p:nvPr>
            <p:ph type="ctrTitle"/>
          </p:nvPr>
        </p:nvSpPr>
        <p:spPr>
          <a:xfrm>
            <a:off x="2279576" y="404664"/>
            <a:ext cx="7916862" cy="3816424"/>
          </a:xfrm>
        </p:spPr>
        <p:txBody>
          <a:bodyPr anchor="t"/>
          <a:lstStyle/>
          <a:p>
            <a:r>
              <a:rPr lang="nl-NL" sz="2800" b="0">
                <a:latin typeface="Arial" panose="020B0604020202020204" pitchFamily="34" charset="0"/>
                <a:cs typeface="Arial" panose="020B0604020202020204" pitchFamily="34" charset="0"/>
              </a:rPr>
              <a:t>Ongelijke </a:t>
            </a:r>
            <a:r>
              <a:rPr lang="nl-NL" sz="2800" b="0" dirty="0">
                <a:latin typeface="Arial" panose="020B0604020202020204" pitchFamily="34" charset="0"/>
                <a:cs typeface="Arial" panose="020B0604020202020204" pitchFamily="34" charset="0"/>
              </a:rPr>
              <a:t>kansen in het onderwijs. </a:t>
            </a:r>
            <a:br>
              <a:rPr lang="nl-NL" sz="2800" b="0" dirty="0">
                <a:latin typeface="Arial" panose="020B0604020202020204" pitchFamily="34" charset="0"/>
                <a:cs typeface="Arial" panose="020B0604020202020204" pitchFamily="34" charset="0"/>
              </a:rPr>
            </a:br>
            <a:r>
              <a:rPr lang="nl-NL" sz="2800" b="0" dirty="0">
                <a:latin typeface="Arial" panose="020B0604020202020204" pitchFamily="34" charset="0"/>
                <a:cs typeface="Arial" panose="020B0604020202020204" pitchFamily="34" charset="0"/>
              </a:rPr>
              <a:t>Wat kunnen scholen ertegen </a:t>
            </a:r>
            <a:r>
              <a:rPr lang="nl-NL" sz="2800" b="0">
                <a:latin typeface="Arial" panose="020B0604020202020204" pitchFamily="34" charset="0"/>
                <a:cs typeface="Arial" panose="020B0604020202020204" pitchFamily="34" charset="0"/>
              </a:rPr>
              <a:t>doen?</a:t>
            </a:r>
            <a:br>
              <a:rPr lang="en-US" altLang="nl-NL" sz="2800" b="0" dirty="0">
                <a:latin typeface="Arial" pitchFamily="34" charset="0"/>
                <a:cs typeface="Arial" pitchFamily="34" charset="0"/>
              </a:rPr>
            </a:br>
            <a:br>
              <a:rPr lang="en-US" altLang="nl-NL" sz="2800" b="0" dirty="0">
                <a:latin typeface="Arial" pitchFamily="34" charset="0"/>
                <a:cs typeface="Arial" pitchFamily="34" charset="0"/>
              </a:rPr>
            </a:br>
            <a:br>
              <a:rPr lang="en-US" altLang="nl-NL" sz="2800" b="0" dirty="0">
                <a:latin typeface="Arial" pitchFamily="34" charset="0"/>
                <a:cs typeface="Arial" pitchFamily="34" charset="0"/>
              </a:rPr>
            </a:br>
            <a:br>
              <a:rPr lang="en-US" altLang="nl-NL" sz="2800" b="0" dirty="0">
                <a:latin typeface="Arial" pitchFamily="34" charset="0"/>
                <a:cs typeface="Arial" pitchFamily="34" charset="0"/>
              </a:rPr>
            </a:br>
            <a:br>
              <a:rPr lang="en-US" altLang="nl-NL" sz="3200" dirty="0">
                <a:latin typeface="Arial" pitchFamily="34" charset="0"/>
                <a:cs typeface="Arial" pitchFamily="34" charset="0"/>
              </a:rPr>
            </a:br>
            <a:r>
              <a:rPr lang="en-US" altLang="nl-NL" sz="2400" b="0" dirty="0">
                <a:latin typeface="Arial" pitchFamily="34" charset="0"/>
                <a:cs typeface="Arial" pitchFamily="34" charset="0"/>
              </a:rPr>
              <a:t> Eddie Denessen</a:t>
            </a:r>
            <a:br>
              <a:rPr lang="en-US" altLang="nl-NL" sz="2800" b="0" dirty="0">
                <a:latin typeface="Arial" pitchFamily="34" charset="0"/>
                <a:cs typeface="Arial" pitchFamily="34" charset="0"/>
              </a:rPr>
            </a:br>
            <a:br>
              <a:rPr lang="en-US" altLang="nl-NL" sz="1800" b="0" dirty="0">
                <a:latin typeface="Arial" pitchFamily="34" charset="0"/>
                <a:cs typeface="Arial" pitchFamily="34" charset="0"/>
              </a:rPr>
            </a:br>
            <a:r>
              <a:rPr lang="en-US" altLang="nl-NL" sz="1800" b="0" dirty="0">
                <a:latin typeface="Arial" pitchFamily="34" charset="0"/>
                <a:cs typeface="Arial" pitchFamily="34" charset="0"/>
                <a:hlinkClick r:id="rId3"/>
              </a:rPr>
              <a:t>e.denessen@fsw.leidenuniv.nl</a:t>
            </a:r>
            <a:endParaRPr lang="en-US" altLang="nl-NL" sz="1800" b="0" dirty="0">
              <a:latin typeface="Arial" pitchFamily="34" charset="0"/>
              <a:cs typeface="Arial" pitchFamily="34" charset="0"/>
            </a:endParaRPr>
          </a:p>
        </p:txBody>
      </p:sp>
      <p:pic>
        <p:nvPicPr>
          <p:cNvPr id="6" name="Picture 5" descr="Sardeslogo.jpg"/>
          <p:cNvPicPr>
            <a:picLocks noChangeAspect="1"/>
          </p:cNvPicPr>
          <p:nvPr/>
        </p:nvPicPr>
        <p:blipFill>
          <a:blip r:embed="rId4" cstate="print"/>
          <a:stretch>
            <a:fillRect/>
          </a:stretch>
        </p:blipFill>
        <p:spPr>
          <a:xfrm>
            <a:off x="8400257" y="5373217"/>
            <a:ext cx="1867919" cy="78219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9474" y="2029148"/>
            <a:ext cx="909483" cy="1484784"/>
          </a:xfrm>
          <a:prstGeom prst="rect">
            <a:avLst/>
          </a:prstGeom>
        </p:spPr>
      </p:pic>
    </p:spTree>
    <p:extLst>
      <p:ext uri="{BB962C8B-B14F-4D97-AF65-F5344CB8AC3E}">
        <p14:creationId xmlns:p14="http://schemas.microsoft.com/office/powerpoint/2010/main" val="318331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19</a:t>
            </a:fld>
            <a:endParaRPr lang="nl-NL" sz="1687" dirty="0">
              <a:solidFill>
                <a:srgbClr val="FFFFFF"/>
              </a:solidFill>
              <a:latin typeface="Arial" pitchFamily="34" charset="0"/>
              <a:cs typeface="Arial" pitchFamily="34" charset="0"/>
            </a:endParaRPr>
          </a:p>
        </p:txBody>
      </p:sp>
      <p:sp>
        <p:nvSpPr>
          <p:cNvPr id="5" name="Titel 1"/>
          <p:cNvSpPr txBox="1">
            <a:spLocks/>
          </p:cNvSpPr>
          <p:nvPr/>
        </p:nvSpPr>
        <p:spPr bwMode="auto">
          <a:xfrm>
            <a:off x="1991544" y="404664"/>
            <a:ext cx="8568952" cy="5400600"/>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lnSpc>
                <a:spcPct val="150000"/>
              </a:lnSpc>
            </a:pPr>
            <a:r>
              <a:rPr lang="en-US" sz="2800" dirty="0" err="1">
                <a:solidFill>
                  <a:srgbClr val="FFFFFF"/>
                </a:solidFill>
                <a:latin typeface="Arial" panose="020B0604020202020204" pitchFamily="34" charset="0"/>
                <a:cs typeface="Arial" panose="020B0604020202020204" pitchFamily="34" charset="0"/>
              </a:rPr>
              <a:t>Problemen</a:t>
            </a:r>
            <a:r>
              <a:rPr lang="en-US" sz="2800" dirty="0">
                <a:solidFill>
                  <a:srgbClr val="FFFFFF"/>
                </a:solidFill>
                <a:latin typeface="Arial" panose="020B0604020202020204" pitchFamily="34" charset="0"/>
                <a:cs typeface="Arial" panose="020B0604020202020204" pitchFamily="34" charset="0"/>
              </a:rPr>
              <a:t> in het </a:t>
            </a:r>
            <a:r>
              <a:rPr lang="en-US" sz="2800" dirty="0" err="1">
                <a:solidFill>
                  <a:srgbClr val="FFFFFF"/>
                </a:solidFill>
                <a:latin typeface="Arial" panose="020B0604020202020204" pitchFamily="34" charset="0"/>
                <a:cs typeface="Arial" panose="020B0604020202020204" pitchFamily="34" charset="0"/>
              </a:rPr>
              <a:t>onderwijs</a:t>
            </a:r>
            <a:r>
              <a:rPr lang="en-US" sz="2800" dirty="0">
                <a:solidFill>
                  <a:srgbClr val="FFFFFF"/>
                </a:solidFill>
                <a:latin typeface="Arial" panose="020B0604020202020204" pitchFamily="34" charset="0"/>
                <a:cs typeface="Arial" panose="020B0604020202020204" pitchFamily="34" charset="0"/>
              </a:rPr>
              <a:t> in Nederland </a:t>
            </a:r>
            <a:endParaRPr lang="nl-NL" sz="3200" dirty="0">
              <a:solidFill>
                <a:srgbClr val="FFFFFF"/>
              </a:solidFill>
              <a:latin typeface="Arial" panose="020B0604020202020204" pitchFamily="34" charset="0"/>
              <a:cs typeface="Arial" panose="020B0604020202020204" pitchFamily="34" charset="0"/>
            </a:endParaRPr>
          </a:p>
          <a:p>
            <a:pPr marL="457200" indent="-457200" algn="l">
              <a:lnSpc>
                <a:spcPct val="250000"/>
              </a:lnSpc>
              <a:buFont typeface="Arial" panose="020B0604020202020204" pitchFamily="34" charset="0"/>
              <a:buChar char="•"/>
            </a:pPr>
            <a:r>
              <a:rPr lang="en-US" sz="2600" b="0" dirty="0" err="1">
                <a:solidFill>
                  <a:srgbClr val="FFFFFF"/>
                </a:solidFill>
                <a:latin typeface="Arial" panose="020B0604020202020204" pitchFamily="34" charset="0"/>
                <a:cs typeface="Arial" panose="020B0604020202020204" pitchFamily="34" charset="0"/>
              </a:rPr>
              <a:t>Toenemende</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kansenongelijkheid</a:t>
            </a:r>
            <a:endParaRPr lang="en-US" sz="2600" b="0" dirty="0">
              <a:solidFill>
                <a:srgbClr val="FFFFFF"/>
              </a:solidFill>
              <a:latin typeface="Arial" panose="020B0604020202020204" pitchFamily="34" charset="0"/>
              <a:cs typeface="Arial" panose="020B0604020202020204" pitchFamily="34" charset="0"/>
            </a:endParaRPr>
          </a:p>
          <a:p>
            <a:pPr marL="457200" indent="-457200" algn="l">
              <a:lnSpc>
                <a:spcPct val="250000"/>
              </a:lnSpc>
              <a:buFont typeface="Arial" panose="020B0604020202020204" pitchFamily="34" charset="0"/>
              <a:buChar char="•"/>
            </a:pPr>
            <a:r>
              <a:rPr lang="en-US" sz="2600" b="0" dirty="0">
                <a:solidFill>
                  <a:srgbClr val="FFFFFF"/>
                </a:solidFill>
                <a:latin typeface="Arial" panose="020B0604020202020204" pitchFamily="34" charset="0"/>
                <a:cs typeface="Arial" panose="020B0604020202020204" pitchFamily="34" charset="0"/>
              </a:rPr>
              <a:t>Lage </a:t>
            </a:r>
            <a:r>
              <a:rPr lang="en-US" sz="2600" b="0" dirty="0" err="1">
                <a:solidFill>
                  <a:srgbClr val="FFFFFF"/>
                </a:solidFill>
                <a:latin typeface="Arial" panose="020B0604020202020204" pitchFamily="34" charset="0"/>
                <a:cs typeface="Arial" panose="020B0604020202020204" pitchFamily="34" charset="0"/>
              </a:rPr>
              <a:t>prestaties</a:t>
            </a:r>
            <a:r>
              <a:rPr lang="en-US" sz="2600" b="0" dirty="0">
                <a:solidFill>
                  <a:srgbClr val="FFFFFF"/>
                </a:solidFill>
                <a:latin typeface="Arial" panose="020B0604020202020204" pitchFamily="34" charset="0"/>
                <a:cs typeface="Arial" panose="020B0604020202020204" pitchFamily="34" charset="0"/>
              </a:rPr>
              <a:t> van </a:t>
            </a:r>
            <a:r>
              <a:rPr lang="en-US" sz="2600" b="0" dirty="0" err="1">
                <a:solidFill>
                  <a:srgbClr val="FFFFFF"/>
                </a:solidFill>
                <a:latin typeface="Arial" panose="020B0604020202020204" pitchFamily="34" charset="0"/>
                <a:cs typeface="Arial" panose="020B0604020202020204" pitchFamily="34" charset="0"/>
              </a:rPr>
              <a:t>talentvolle</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leerlingen</a:t>
            </a:r>
            <a:endParaRPr lang="en-US" sz="2600" b="0" dirty="0">
              <a:solidFill>
                <a:srgbClr val="FFFFFF"/>
              </a:solidFill>
              <a:latin typeface="Arial" panose="020B0604020202020204" pitchFamily="34" charset="0"/>
              <a:cs typeface="Arial" panose="020B0604020202020204" pitchFamily="34" charset="0"/>
            </a:endParaRPr>
          </a:p>
          <a:p>
            <a:pPr marL="457200" indent="-457200" algn="l">
              <a:lnSpc>
                <a:spcPct val="250000"/>
              </a:lnSpc>
              <a:buFont typeface="Arial" panose="020B0604020202020204" pitchFamily="34" charset="0"/>
              <a:buChar char="•"/>
            </a:pPr>
            <a:r>
              <a:rPr lang="en-US" sz="2600" b="0" dirty="0" err="1">
                <a:solidFill>
                  <a:srgbClr val="FFFFFF"/>
                </a:solidFill>
                <a:latin typeface="Arial" panose="020B0604020202020204" pitchFamily="34" charset="0"/>
                <a:cs typeface="Arial" panose="020B0604020202020204" pitchFamily="34" charset="0"/>
              </a:rPr>
              <a:t>Problemen</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inzake</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burgerschapsonderwijs</a:t>
            </a:r>
            <a:endParaRPr lang="en-US" sz="2600" b="0" dirty="0">
              <a:solidFill>
                <a:srgbClr val="FFFFFF"/>
              </a:solidFill>
              <a:latin typeface="Arial" panose="020B0604020202020204" pitchFamily="34" charset="0"/>
              <a:cs typeface="Arial" panose="020B0604020202020204" pitchFamily="34" charset="0"/>
            </a:endParaRPr>
          </a:p>
          <a:p>
            <a:pPr marL="457200" indent="-457200" algn="l">
              <a:lnSpc>
                <a:spcPct val="250000"/>
              </a:lnSpc>
              <a:buFont typeface="Arial" panose="020B0604020202020204" pitchFamily="34" charset="0"/>
              <a:buChar char="•"/>
            </a:pPr>
            <a:r>
              <a:rPr lang="en-US" sz="2600" b="0" dirty="0" err="1">
                <a:solidFill>
                  <a:srgbClr val="FFFFFF"/>
                </a:solidFill>
                <a:latin typeface="Arial" panose="020B0604020202020204" pitchFamily="34" charset="0"/>
                <a:cs typeface="Arial" panose="020B0604020202020204" pitchFamily="34" charset="0"/>
              </a:rPr>
              <a:t>Zorgen</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omtrent</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sociale</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cohesie</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en</a:t>
            </a:r>
            <a:r>
              <a:rPr lang="en-US" sz="2600" b="0" dirty="0">
                <a:solidFill>
                  <a:srgbClr val="FFFFFF"/>
                </a:solidFill>
                <a:latin typeface="Arial" panose="020B0604020202020204" pitchFamily="34" charset="0"/>
                <a:cs typeface="Arial" panose="020B0604020202020204" pitchFamily="34" charset="0"/>
              </a:rPr>
              <a:t> </a:t>
            </a:r>
            <a:r>
              <a:rPr lang="en-US" sz="2600" b="0" dirty="0" err="1">
                <a:solidFill>
                  <a:srgbClr val="FFFFFF"/>
                </a:solidFill>
                <a:latin typeface="Arial" panose="020B0604020202020204" pitchFamily="34" charset="0"/>
                <a:cs typeface="Arial" panose="020B0604020202020204" pitchFamily="34" charset="0"/>
              </a:rPr>
              <a:t>segregatie</a:t>
            </a:r>
            <a:endParaRPr lang="en-US" sz="26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062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B1443B6-6916-40DA-9978-5DC327248A90}"/>
              </a:ext>
            </a:extLst>
          </p:cNvPr>
          <p:cNvSpPr>
            <a:spLocks noGrp="1"/>
          </p:cNvSpPr>
          <p:nvPr>
            <p:ph type="title"/>
          </p:nvPr>
        </p:nvSpPr>
        <p:spPr>
          <a:xfrm>
            <a:off x="640079" y="2053641"/>
            <a:ext cx="3669161" cy="2760098"/>
          </a:xfrm>
        </p:spPr>
        <p:txBody>
          <a:bodyPr>
            <a:normAutofit/>
          </a:bodyPr>
          <a:lstStyle/>
          <a:p>
            <a:r>
              <a:rPr lang="nl-NL" b="1">
                <a:solidFill>
                  <a:srgbClr val="FFFFFF"/>
                </a:solidFill>
              </a:rPr>
              <a:t>Welkom </a:t>
            </a:r>
          </a:p>
        </p:txBody>
      </p:sp>
      <p:sp>
        <p:nvSpPr>
          <p:cNvPr id="3" name="Tijdelijke aanduiding voor inhoud 2">
            <a:extLst>
              <a:ext uri="{FF2B5EF4-FFF2-40B4-BE49-F238E27FC236}">
                <a16:creationId xmlns:a16="http://schemas.microsoft.com/office/drawing/2014/main" id="{01EEC6AD-0D7F-4B0E-9428-C44ED8E74BF5}"/>
              </a:ext>
            </a:extLst>
          </p:cNvPr>
          <p:cNvSpPr>
            <a:spLocks noGrp="1"/>
          </p:cNvSpPr>
          <p:nvPr>
            <p:ph idx="1"/>
          </p:nvPr>
        </p:nvSpPr>
        <p:spPr>
          <a:xfrm>
            <a:off x="6090574" y="801866"/>
            <a:ext cx="5306084" cy="5230634"/>
          </a:xfrm>
        </p:spPr>
        <p:txBody>
          <a:bodyPr anchor="ctr">
            <a:normAutofit/>
          </a:bodyPr>
          <a:lstStyle/>
          <a:p>
            <a:r>
              <a:rPr lang="nl-NL" sz="2200" dirty="0">
                <a:solidFill>
                  <a:srgbClr val="000000"/>
                </a:solidFill>
              </a:rPr>
              <a:t>Namens de Kenniswerkplaats Rotterdams Talent </a:t>
            </a:r>
          </a:p>
          <a:p>
            <a:pPr lvl="1"/>
            <a:r>
              <a:rPr lang="nl-NL" sz="2200" dirty="0">
                <a:solidFill>
                  <a:srgbClr val="000000"/>
                </a:solidFill>
              </a:rPr>
              <a:t>Samenwerkingsverband gemeente, schoolbesturen en kennispartners uit hoger onderwijs</a:t>
            </a:r>
          </a:p>
          <a:p>
            <a:pPr lvl="1"/>
            <a:endParaRPr lang="nl-NL" sz="2200" dirty="0">
              <a:solidFill>
                <a:srgbClr val="000000"/>
              </a:solidFill>
            </a:endParaRPr>
          </a:p>
          <a:p>
            <a:pPr lvl="1"/>
            <a:endParaRPr lang="nl-NL" sz="2200" dirty="0">
              <a:solidFill>
                <a:srgbClr val="000000"/>
              </a:solidFill>
            </a:endParaRPr>
          </a:p>
          <a:p>
            <a:pPr lvl="1"/>
            <a:endParaRPr lang="nl-NL" sz="2200" dirty="0">
              <a:solidFill>
                <a:srgbClr val="000000"/>
              </a:solidFill>
            </a:endParaRPr>
          </a:p>
          <a:p>
            <a:r>
              <a:rPr lang="nl-NL" sz="2200" dirty="0">
                <a:solidFill>
                  <a:srgbClr val="000000"/>
                </a:solidFill>
              </a:rPr>
              <a:t>Namens de organisatoren </a:t>
            </a:r>
          </a:p>
          <a:p>
            <a:pPr lvl="1"/>
            <a:r>
              <a:rPr lang="nl-NL" sz="2200" dirty="0">
                <a:solidFill>
                  <a:srgbClr val="000000"/>
                </a:solidFill>
              </a:rPr>
              <a:t>José Hofman, Bestuur Openbaar Onderwijs Rotterdam (BOOR)</a:t>
            </a:r>
          </a:p>
          <a:p>
            <a:pPr lvl="1"/>
            <a:r>
              <a:rPr lang="nl-NL" sz="2200" dirty="0">
                <a:solidFill>
                  <a:srgbClr val="000000"/>
                </a:solidFill>
              </a:rPr>
              <a:t>Trudi Hofstede, gemeente Rotterdam</a:t>
            </a:r>
          </a:p>
          <a:p>
            <a:pPr lvl="1"/>
            <a:r>
              <a:rPr lang="nl-NL" sz="2200" dirty="0">
                <a:solidFill>
                  <a:srgbClr val="000000"/>
                </a:solidFill>
              </a:rPr>
              <a:t>Jeroen Onstenk, hogeschool </a:t>
            </a:r>
            <a:r>
              <a:rPr lang="nl-NL" sz="2200" dirty="0" err="1">
                <a:solidFill>
                  <a:srgbClr val="000000"/>
                </a:solidFill>
              </a:rPr>
              <a:t>Inholland</a:t>
            </a:r>
            <a:r>
              <a:rPr lang="nl-NL" sz="2200" dirty="0">
                <a:solidFill>
                  <a:srgbClr val="000000"/>
                </a:solidFill>
              </a:rPr>
              <a:t> </a:t>
            </a:r>
          </a:p>
          <a:p>
            <a:pPr lvl="1"/>
            <a:r>
              <a:rPr lang="nl-NL" sz="2200" dirty="0">
                <a:solidFill>
                  <a:srgbClr val="000000"/>
                </a:solidFill>
              </a:rPr>
              <a:t>Guido Walraven, hogeschool </a:t>
            </a:r>
            <a:r>
              <a:rPr lang="nl-NL" sz="2200" dirty="0" err="1">
                <a:solidFill>
                  <a:srgbClr val="000000"/>
                </a:solidFill>
              </a:rPr>
              <a:t>Inholland</a:t>
            </a:r>
            <a:r>
              <a:rPr lang="nl-NL" sz="2200" dirty="0">
                <a:solidFill>
                  <a:srgbClr val="000000"/>
                </a:solidFill>
              </a:rPr>
              <a:t> </a:t>
            </a:r>
          </a:p>
        </p:txBody>
      </p:sp>
    </p:spTree>
    <p:extLst>
      <p:ext uri="{BB962C8B-B14F-4D97-AF65-F5344CB8AC3E}">
        <p14:creationId xmlns:p14="http://schemas.microsoft.com/office/powerpoint/2010/main" val="201281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subTitle" idx="1"/>
          </p:nvPr>
        </p:nvSpPr>
        <p:spPr>
          <a:xfrm>
            <a:off x="2158733" y="1265373"/>
            <a:ext cx="8205239" cy="4211791"/>
          </a:xfrm>
        </p:spPr>
        <p:txBody>
          <a:bodyPr wrap="square"/>
          <a:lstStyle/>
          <a:p>
            <a:pPr algn="l" eaLnBrk="1" hangingPunct="1"/>
            <a:endParaRPr lang="nl-NL" sz="2400" b="0" dirty="0">
              <a:latin typeface="Arial" panose="020B0604020202020204" pitchFamily="34" charset="0"/>
              <a:cs typeface="Arial" panose="020B0604020202020204" pitchFamily="34" charset="0"/>
            </a:endParaRPr>
          </a:p>
          <a:p>
            <a:pPr algn="l" eaLnBrk="1" hangingPunct="1"/>
            <a:r>
              <a:rPr lang="nl-NL" sz="2600" b="0" dirty="0">
                <a:latin typeface="Arial" panose="020B0604020202020204" pitchFamily="34" charset="0"/>
                <a:cs typeface="Arial" panose="020B0604020202020204" pitchFamily="34" charset="0"/>
              </a:rPr>
              <a:t>Effectiviteit en efficiëntie</a:t>
            </a:r>
          </a:p>
          <a:p>
            <a:pPr algn="l" eaLnBrk="1" hangingPunct="1"/>
            <a:endParaRPr lang="nl-NL" sz="2600" b="0" dirty="0">
              <a:latin typeface="Arial" panose="020B0604020202020204" pitchFamily="34" charset="0"/>
              <a:cs typeface="Arial" panose="020B0604020202020204" pitchFamily="34" charset="0"/>
            </a:endParaRPr>
          </a:p>
          <a:p>
            <a:pPr algn="l" eaLnBrk="1" hangingPunct="1"/>
            <a:endParaRPr lang="nl-NL" sz="2600" b="0" dirty="0">
              <a:latin typeface="Arial" panose="020B0604020202020204" pitchFamily="34" charset="0"/>
              <a:cs typeface="Arial" panose="020B0604020202020204" pitchFamily="34" charset="0"/>
            </a:endParaRPr>
          </a:p>
          <a:p>
            <a:pPr algn="l" eaLnBrk="1" hangingPunct="1"/>
            <a:r>
              <a:rPr lang="nl-NL" sz="2600" b="0" dirty="0">
                <a:latin typeface="Arial" panose="020B0604020202020204" pitchFamily="34" charset="0"/>
                <a:cs typeface="Arial" panose="020B0604020202020204" pitchFamily="34" charset="0"/>
              </a:rPr>
              <a:t>Emancipatie</a:t>
            </a:r>
          </a:p>
          <a:p>
            <a:pPr algn="l" eaLnBrk="1" hangingPunct="1"/>
            <a:endParaRPr lang="nl-NL" sz="2600" b="0" dirty="0">
              <a:latin typeface="Arial" panose="020B0604020202020204" pitchFamily="34" charset="0"/>
              <a:cs typeface="Arial" panose="020B0604020202020204" pitchFamily="34" charset="0"/>
            </a:endParaRPr>
          </a:p>
          <a:p>
            <a:pPr algn="l" eaLnBrk="1" hangingPunct="1"/>
            <a:endParaRPr lang="nl-NL" sz="2600" b="0" dirty="0">
              <a:latin typeface="Arial" panose="020B0604020202020204" pitchFamily="34" charset="0"/>
              <a:cs typeface="Arial" panose="020B0604020202020204" pitchFamily="34" charset="0"/>
            </a:endParaRPr>
          </a:p>
          <a:p>
            <a:pPr algn="l" eaLnBrk="1" hangingPunct="1"/>
            <a:r>
              <a:rPr lang="nl-NL" sz="2600" b="0" dirty="0">
                <a:latin typeface="Arial" panose="020B0604020202020204" pitchFamily="34" charset="0"/>
                <a:cs typeface="Arial" panose="020B0604020202020204" pitchFamily="34" charset="0"/>
              </a:rPr>
              <a:t>Sociale cohesie </a:t>
            </a:r>
          </a:p>
          <a:p>
            <a:pPr algn="l" eaLnBrk="1" hangingPunct="1"/>
            <a:endParaRPr lang="nl-NL" sz="2600" b="0" dirty="0">
              <a:latin typeface="Arial" panose="020B0604020202020204" pitchFamily="34" charset="0"/>
              <a:cs typeface="Arial" panose="020B0604020202020204" pitchFamily="34" charset="0"/>
            </a:endParaRPr>
          </a:p>
          <a:p>
            <a:pPr algn="l" eaLnBrk="1" hangingPunct="1"/>
            <a:endParaRPr lang="nl-NL" sz="2600" b="0" dirty="0">
              <a:latin typeface="Arial" panose="020B0604020202020204" pitchFamily="34" charset="0"/>
              <a:cs typeface="Arial" panose="020B0604020202020204" pitchFamily="34" charset="0"/>
            </a:endParaRPr>
          </a:p>
          <a:p>
            <a:pPr algn="l" eaLnBrk="1" hangingPunct="1"/>
            <a:r>
              <a:rPr lang="nl-NL" sz="2600" b="0" dirty="0" err="1">
                <a:latin typeface="Arial" panose="020B0604020202020204" pitchFamily="34" charset="0"/>
                <a:cs typeface="Arial" panose="020B0604020202020204" pitchFamily="34" charset="0"/>
              </a:rPr>
              <a:t>Leerlinggerichtheid</a:t>
            </a:r>
            <a:endParaRPr lang="nl-NL" sz="2600" b="0" dirty="0">
              <a:latin typeface="Arial" panose="020B0604020202020204" pitchFamily="34" charset="0"/>
              <a:cs typeface="Arial" panose="020B0604020202020204" pitchFamily="34" charset="0"/>
            </a:endParaRPr>
          </a:p>
          <a:p>
            <a:pPr algn="l" eaLnBrk="1" hangingPunct="1"/>
            <a:endParaRPr lang="nl-NL" sz="1968" b="0" dirty="0">
              <a:latin typeface="Arial" panose="020B0604020202020204" pitchFamily="34" charset="0"/>
              <a:cs typeface="Arial" panose="020B0604020202020204" pitchFamily="34" charset="0"/>
            </a:endParaRPr>
          </a:p>
        </p:txBody>
      </p:sp>
      <p:sp>
        <p:nvSpPr>
          <p:cNvPr id="4" name="Titel 1"/>
          <p:cNvSpPr txBox="1">
            <a:spLocks/>
          </p:cNvSpPr>
          <p:nvPr/>
        </p:nvSpPr>
        <p:spPr bwMode="auto">
          <a:xfrm>
            <a:off x="2128711" y="506596"/>
            <a:ext cx="7844409" cy="758776"/>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nl-NL" sz="2800" dirty="0">
                <a:solidFill>
                  <a:srgbClr val="FFFFFF"/>
                </a:solidFill>
                <a:latin typeface="Arial" panose="020B0604020202020204" pitchFamily="34" charset="0"/>
                <a:cs typeface="Arial" panose="020B0604020202020204" pitchFamily="34" charset="0"/>
              </a:rPr>
              <a:t>Conflicterende functies van het onderwijs</a:t>
            </a:r>
            <a:endParaRPr lang="en-US" sz="2800" dirty="0">
              <a:solidFill>
                <a:srgbClr val="FFFFFF"/>
              </a:solidFill>
              <a:latin typeface="Arial" panose="020B0604020202020204" pitchFamily="34" charset="0"/>
              <a:cs typeface="Arial" panose="020B0604020202020204" pitchFamily="34" charset="0"/>
            </a:endParaRPr>
          </a:p>
        </p:txBody>
      </p:sp>
      <p:pic>
        <p:nvPicPr>
          <p:cNvPr id="3074" name="Picture 2" descr="http://ecx.images-amazon.com/images/I/51uBr3C7hOL._SX373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5" y="1700808"/>
            <a:ext cx="2962991" cy="394275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txBox="1">
            <a:spLocks/>
          </p:cNvSpPr>
          <p:nvPr/>
        </p:nvSpPr>
        <p:spPr>
          <a:xfrm>
            <a:off x="1746307"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20</a:t>
            </a:fld>
            <a:endParaRPr lang="nl-NL" sz="1687"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34029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21</a:t>
            </a:fld>
            <a:endParaRPr lang="nl-NL" sz="1687" dirty="0">
              <a:solidFill>
                <a:srgbClr val="FFFFFF"/>
              </a:solidFill>
              <a:latin typeface="Arial" pitchFamily="34" charset="0"/>
              <a:cs typeface="Arial" pitchFamily="34" charset="0"/>
            </a:endParaRPr>
          </a:p>
        </p:txBody>
      </p:sp>
      <p:sp>
        <p:nvSpPr>
          <p:cNvPr id="5" name="Titel 1"/>
          <p:cNvSpPr txBox="1">
            <a:spLocks/>
          </p:cNvSpPr>
          <p:nvPr/>
        </p:nvSpPr>
        <p:spPr bwMode="auto">
          <a:xfrm>
            <a:off x="1991544" y="404664"/>
            <a:ext cx="7776864" cy="5400600"/>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ctr">
              <a:lnSpc>
                <a:spcPct val="150000"/>
              </a:lnSpc>
            </a:pPr>
            <a:endParaRPr lang="en-US" sz="2400" b="0" dirty="0">
              <a:solidFill>
                <a:srgbClr val="FFFFFF"/>
              </a:solidFill>
              <a:latin typeface="Calibri" panose="020F0502020204030204" pitchFamily="34" charset="0"/>
              <a:cs typeface="Calibri" panose="020F0502020204030204" pitchFamily="34" charset="0"/>
            </a:endParaRPr>
          </a:p>
        </p:txBody>
      </p:sp>
      <p:sp>
        <p:nvSpPr>
          <p:cNvPr id="4" name="Titel 1"/>
          <p:cNvSpPr txBox="1">
            <a:spLocks/>
          </p:cNvSpPr>
          <p:nvPr/>
        </p:nvSpPr>
        <p:spPr bwMode="auto">
          <a:xfrm>
            <a:off x="2158732" y="506596"/>
            <a:ext cx="8113732" cy="5658708"/>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en-GB" sz="2800" dirty="0">
                <a:solidFill>
                  <a:srgbClr val="FFFFFF"/>
                </a:solidFill>
                <a:latin typeface="Arial" panose="020B0604020202020204" pitchFamily="34" charset="0"/>
                <a:cs typeface="Arial" panose="020B0604020202020204" pitchFamily="34" charset="0"/>
              </a:rPr>
              <a:t>Dilemma’s, </a:t>
            </a:r>
            <a:r>
              <a:rPr lang="en-GB" sz="2800" dirty="0" err="1">
                <a:solidFill>
                  <a:srgbClr val="FFFFFF"/>
                </a:solidFill>
                <a:latin typeface="Arial" panose="020B0604020202020204" pitchFamily="34" charset="0"/>
                <a:cs typeface="Arial" panose="020B0604020202020204" pitchFamily="34" charset="0"/>
              </a:rPr>
              <a:t>spanningen</a:t>
            </a:r>
            <a:endParaRPr lang="en-GB" sz="2800" dirty="0">
              <a:solidFill>
                <a:srgbClr val="FFFFFF"/>
              </a:solidFill>
              <a:latin typeface="Arial" panose="020B0604020202020204" pitchFamily="34" charset="0"/>
              <a:cs typeface="Arial" panose="020B0604020202020204" pitchFamily="34" charset="0"/>
            </a:endParaRPr>
          </a:p>
          <a:p>
            <a:pPr algn="l"/>
            <a:endParaRPr lang="en-GB" sz="2800" b="0" dirty="0">
              <a:solidFill>
                <a:srgbClr val="FFFFFF"/>
              </a:solidFill>
              <a:latin typeface="Arial" panose="020B0604020202020204" pitchFamily="34" charset="0"/>
              <a:cs typeface="Arial" panose="020B0604020202020204" pitchFamily="34" charset="0"/>
            </a:endParaRPr>
          </a:p>
          <a:p>
            <a:pPr algn="l"/>
            <a:endParaRPr lang="en-GB" sz="2800" b="0" dirty="0">
              <a:solidFill>
                <a:srgbClr val="FFFFFF"/>
              </a:solidFill>
              <a:latin typeface="Arial" panose="020B0604020202020204" pitchFamily="34" charset="0"/>
              <a:cs typeface="Arial" panose="020B0604020202020204" pitchFamily="34" charset="0"/>
            </a:endParaRPr>
          </a:p>
          <a:p>
            <a:pPr algn="ctr">
              <a:lnSpc>
                <a:spcPct val="150000"/>
              </a:lnSpc>
            </a:pPr>
            <a:r>
              <a:rPr lang="en-US" sz="2800" b="0" dirty="0" err="1">
                <a:solidFill>
                  <a:srgbClr val="FFFFFF"/>
                </a:solidFill>
                <a:latin typeface="Arial" panose="020B0604020202020204" pitchFamily="34" charset="0"/>
                <a:cs typeface="Arial" panose="020B0604020202020204" pitchFamily="34" charset="0"/>
              </a:rPr>
              <a:t>inclusie</a:t>
            </a:r>
            <a:r>
              <a:rPr lang="en-US" sz="2800" b="0" dirty="0">
                <a:solidFill>
                  <a:srgbClr val="FFFFFF"/>
                </a:solidFill>
                <a:latin typeface="Arial" panose="020B0604020202020204" pitchFamily="34" charset="0"/>
                <a:cs typeface="Arial" panose="020B0604020202020204" pitchFamily="34" charset="0"/>
              </a:rPr>
              <a:t>, </a:t>
            </a:r>
            <a:r>
              <a:rPr lang="en-US" sz="2800" b="0" dirty="0" err="1">
                <a:solidFill>
                  <a:srgbClr val="FFFFFF"/>
                </a:solidFill>
                <a:latin typeface="Arial" panose="020B0604020202020204" pitchFamily="34" charset="0"/>
                <a:cs typeface="Arial" panose="020B0604020202020204" pitchFamily="34" charset="0"/>
              </a:rPr>
              <a:t>cohesie</a:t>
            </a:r>
            <a:r>
              <a:rPr lang="en-US" sz="2800" b="0" dirty="0">
                <a:solidFill>
                  <a:srgbClr val="FFFFFF"/>
                </a:solidFill>
                <a:latin typeface="Arial" panose="020B0604020202020204" pitchFamily="34" charset="0"/>
                <a:cs typeface="Arial" panose="020B0604020202020204" pitchFamily="34" charset="0"/>
              </a:rPr>
              <a:t>, </a:t>
            </a:r>
            <a:r>
              <a:rPr lang="en-US" sz="2800" b="0" dirty="0" err="1">
                <a:solidFill>
                  <a:srgbClr val="FFFFFF"/>
                </a:solidFill>
                <a:latin typeface="Arial" panose="020B0604020202020204" pitchFamily="34" charset="0"/>
                <a:cs typeface="Arial" panose="020B0604020202020204" pitchFamily="34" charset="0"/>
              </a:rPr>
              <a:t>integratie</a:t>
            </a:r>
            <a:endParaRPr lang="en-US" sz="2800" b="0" dirty="0">
              <a:solidFill>
                <a:srgbClr val="FFFFFF"/>
              </a:solidFill>
              <a:latin typeface="Arial" panose="020B0604020202020204" pitchFamily="34" charset="0"/>
              <a:cs typeface="Arial" panose="020B0604020202020204" pitchFamily="34" charset="0"/>
            </a:endParaRPr>
          </a:p>
          <a:p>
            <a:pPr algn="ctr">
              <a:lnSpc>
                <a:spcPct val="150000"/>
              </a:lnSpc>
            </a:pPr>
            <a:endParaRPr lang="en-US" sz="2800" b="0" dirty="0">
              <a:solidFill>
                <a:srgbClr val="FFFFFF"/>
              </a:solidFill>
              <a:latin typeface="Arial" panose="020B0604020202020204" pitchFamily="34" charset="0"/>
              <a:cs typeface="Arial" panose="020B0604020202020204" pitchFamily="34" charset="0"/>
            </a:endParaRPr>
          </a:p>
          <a:p>
            <a:pPr algn="ctr">
              <a:lnSpc>
                <a:spcPct val="150000"/>
              </a:lnSpc>
            </a:pPr>
            <a:r>
              <a:rPr lang="en-US" sz="2800" b="0" dirty="0">
                <a:solidFill>
                  <a:srgbClr val="FFFFFF"/>
                </a:solidFill>
                <a:latin typeface="Arial" panose="020B0604020202020204" pitchFamily="34" charset="0"/>
                <a:cs typeface="Arial" panose="020B0604020202020204" pitchFamily="34" charset="0"/>
              </a:rPr>
              <a:t>versus</a:t>
            </a:r>
          </a:p>
          <a:p>
            <a:pPr algn="ctr">
              <a:lnSpc>
                <a:spcPct val="150000"/>
              </a:lnSpc>
            </a:pPr>
            <a:endParaRPr lang="en-US" sz="2800" b="0" dirty="0">
              <a:solidFill>
                <a:srgbClr val="FFFFFF"/>
              </a:solidFill>
              <a:latin typeface="Arial" panose="020B0604020202020204" pitchFamily="34" charset="0"/>
              <a:cs typeface="Arial" panose="020B0604020202020204" pitchFamily="34" charset="0"/>
            </a:endParaRPr>
          </a:p>
          <a:p>
            <a:pPr algn="ctr">
              <a:lnSpc>
                <a:spcPct val="150000"/>
              </a:lnSpc>
            </a:pPr>
            <a:r>
              <a:rPr lang="en-US" sz="2800" b="0" dirty="0" err="1">
                <a:solidFill>
                  <a:srgbClr val="FFFFFF"/>
                </a:solidFill>
                <a:latin typeface="Arial" panose="020B0604020202020204" pitchFamily="34" charset="0"/>
                <a:cs typeface="Arial" panose="020B0604020202020204" pitchFamily="34" charset="0"/>
              </a:rPr>
              <a:t>excellentie</a:t>
            </a:r>
            <a:r>
              <a:rPr lang="en-US" sz="2800" b="0" dirty="0">
                <a:solidFill>
                  <a:srgbClr val="FFFFFF"/>
                </a:solidFill>
                <a:latin typeface="Arial" panose="020B0604020202020204" pitchFamily="34" charset="0"/>
                <a:cs typeface="Arial" panose="020B0604020202020204" pitchFamily="34" charset="0"/>
              </a:rPr>
              <a:t>, </a:t>
            </a:r>
            <a:r>
              <a:rPr lang="en-US" sz="2800" b="0" dirty="0" err="1">
                <a:solidFill>
                  <a:srgbClr val="FFFFFF"/>
                </a:solidFill>
                <a:latin typeface="Arial" panose="020B0604020202020204" pitchFamily="34" charset="0"/>
                <a:cs typeface="Arial" panose="020B0604020202020204" pitchFamily="34" charset="0"/>
              </a:rPr>
              <a:t>competitie</a:t>
            </a:r>
            <a:r>
              <a:rPr lang="en-US" sz="2800" b="0" dirty="0">
                <a:solidFill>
                  <a:srgbClr val="FFFFFF"/>
                </a:solidFill>
                <a:latin typeface="Arial" panose="020B0604020202020204" pitchFamily="34" charset="0"/>
                <a:cs typeface="Arial" panose="020B0604020202020204" pitchFamily="34" charset="0"/>
              </a:rPr>
              <a:t>, </a:t>
            </a:r>
            <a:r>
              <a:rPr lang="en-US" sz="2800" b="0" dirty="0" err="1">
                <a:solidFill>
                  <a:srgbClr val="FFFFFF"/>
                </a:solidFill>
                <a:latin typeface="Arial" panose="020B0604020202020204" pitchFamily="34" charset="0"/>
                <a:cs typeface="Arial" panose="020B0604020202020204" pitchFamily="34" charset="0"/>
              </a:rPr>
              <a:t>selectie</a:t>
            </a:r>
            <a:endParaRPr lang="en-US" sz="28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6191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746307"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22</a:t>
            </a:fld>
            <a:endParaRPr lang="nl-NL" sz="1687" dirty="0">
              <a:solidFill>
                <a:srgbClr val="FFFFFF"/>
              </a:solidFill>
              <a:latin typeface="Arial" pitchFamily="34" charset="0"/>
              <a:cs typeface="Arial" pitchFamily="34" charset="0"/>
            </a:endParaRPr>
          </a:p>
        </p:txBody>
      </p:sp>
      <p:sp>
        <p:nvSpPr>
          <p:cNvPr id="8" name="Titel 1"/>
          <p:cNvSpPr txBox="1">
            <a:spLocks/>
          </p:cNvSpPr>
          <p:nvPr/>
        </p:nvSpPr>
        <p:spPr bwMode="auto">
          <a:xfrm>
            <a:off x="2135560" y="908720"/>
            <a:ext cx="8208912" cy="4752528"/>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nl-NL" sz="2800" b="0" dirty="0">
                <a:solidFill>
                  <a:srgbClr val="FFFFFF"/>
                </a:solidFill>
                <a:latin typeface="Arial" panose="020B0604020202020204" pitchFamily="34" charset="0"/>
                <a:cs typeface="Arial" panose="020B0604020202020204" pitchFamily="34" charset="0"/>
              </a:rPr>
              <a:t>Uitgangspunt van het debat:</a:t>
            </a:r>
          </a:p>
          <a:p>
            <a:pPr algn="l"/>
            <a:endParaRPr lang="nl-NL" sz="2800" dirty="0">
              <a:solidFill>
                <a:srgbClr val="FFFFFF"/>
              </a:solidFill>
              <a:latin typeface="Arial" panose="020B0604020202020204" pitchFamily="34" charset="0"/>
              <a:cs typeface="Arial" panose="020B0604020202020204" pitchFamily="34" charset="0"/>
            </a:endParaRPr>
          </a:p>
          <a:p>
            <a:pPr algn="l"/>
            <a:r>
              <a:rPr lang="nl-NL" sz="2800" dirty="0">
                <a:solidFill>
                  <a:srgbClr val="FFFFFF"/>
                </a:solidFill>
                <a:latin typeface="Arial" panose="020B0604020202020204" pitchFamily="34" charset="0"/>
                <a:cs typeface="Arial" panose="020B0604020202020204" pitchFamily="34" charset="0"/>
              </a:rPr>
              <a:t>Ongelijke kansen zijn onrechtvaardig</a:t>
            </a:r>
          </a:p>
          <a:p>
            <a:pPr algn="l"/>
            <a:endParaRPr lang="nl-NL" sz="2249" dirty="0">
              <a:solidFill>
                <a:srgbClr val="FFFFFF"/>
              </a:solidFill>
              <a:latin typeface="Arial" panose="020B0604020202020204" pitchFamily="34" charset="0"/>
              <a:cs typeface="Arial" panose="020B0604020202020204" pitchFamily="34" charset="0"/>
            </a:endParaRPr>
          </a:p>
          <a:p>
            <a:pPr algn="l"/>
            <a:endParaRPr lang="nl-NL" sz="2400" b="0" dirty="0">
              <a:solidFill>
                <a:srgbClr val="FFFFFF"/>
              </a:solidFill>
              <a:latin typeface="Arial" pitchFamily="34" charset="0"/>
              <a:cs typeface="Arial" pitchFamily="34" charset="0"/>
            </a:endParaRPr>
          </a:p>
          <a:p>
            <a:pPr algn="l">
              <a:lnSpc>
                <a:spcPct val="150000"/>
              </a:lnSpc>
            </a:pPr>
            <a:r>
              <a:rPr lang="nl-NL" sz="2800" b="0" dirty="0">
                <a:solidFill>
                  <a:srgbClr val="FFFFFF"/>
                </a:solidFill>
                <a:latin typeface="Arial" pitchFamily="34" charset="0"/>
                <a:cs typeface="Arial" pitchFamily="34" charset="0"/>
              </a:rPr>
              <a:t>Het is onrechtvaardig als kinderen met </a:t>
            </a:r>
            <a:r>
              <a:rPr lang="nl-NL" sz="2800" dirty="0">
                <a:solidFill>
                  <a:srgbClr val="FFFFFF"/>
                </a:solidFill>
                <a:latin typeface="Arial" pitchFamily="34" charset="0"/>
                <a:cs typeface="Arial" pitchFamily="34" charset="0"/>
              </a:rPr>
              <a:t>gelijke aanleg </a:t>
            </a:r>
            <a:r>
              <a:rPr lang="nl-NL" sz="2800" b="0" dirty="0">
                <a:solidFill>
                  <a:srgbClr val="FFFFFF"/>
                </a:solidFill>
                <a:latin typeface="Arial" pitchFamily="34" charset="0"/>
                <a:cs typeface="Arial" pitchFamily="34" charset="0"/>
              </a:rPr>
              <a:t>verschillende kansen hebben op een succesvolle schoolcarrière vanwege hun afkomst</a:t>
            </a:r>
            <a:endParaRPr lang="en-GB" sz="2800" dirty="0">
              <a:solidFill>
                <a:srgbClr val="FFFFFF"/>
              </a:solidFill>
              <a:latin typeface="Arial" pitchFamily="34" charset="0"/>
              <a:cs typeface="Arial" pitchFamily="34" charset="0"/>
            </a:endParaRPr>
          </a:p>
          <a:p>
            <a:pPr algn="l"/>
            <a:endParaRPr lang="nl-NL" sz="2249"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36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ChangeArrowheads="1"/>
          </p:cNvSpPr>
          <p:nvPr/>
        </p:nvSpPr>
        <p:spPr bwMode="auto">
          <a:xfrm>
            <a:off x="2568568" y="2133601"/>
            <a:ext cx="7557879" cy="503238"/>
          </a:xfrm>
          <a:prstGeom prst="rect">
            <a:avLst/>
          </a:prstGeom>
          <a:noFill/>
          <a:ln w="9525">
            <a:noFill/>
            <a:miter lim="800000"/>
            <a:headEnd/>
            <a:tailEnd/>
          </a:ln>
        </p:spPr>
        <p:txBody>
          <a:bodyPr lIns="0" tIns="0" rIns="0" bIns="0"/>
          <a:lstStyle/>
          <a:p>
            <a:pPr algn="r" fontAlgn="base">
              <a:spcBef>
                <a:spcPct val="20000"/>
              </a:spcBef>
              <a:spcAft>
                <a:spcPct val="0"/>
              </a:spcAft>
            </a:pPr>
            <a:endParaRPr lang="en-US" sz="1968" dirty="0">
              <a:solidFill>
                <a:srgbClr val="FFFFFF"/>
              </a:solidFill>
              <a:latin typeface="Arial" panose="020B0604020202020204" pitchFamily="34" charset="0"/>
              <a:cs typeface="Arial" panose="020B0604020202020204" pitchFamily="34" charset="0"/>
            </a:endParaRPr>
          </a:p>
        </p:txBody>
      </p:sp>
      <p:sp>
        <p:nvSpPr>
          <p:cNvPr id="5" name="Titel 1"/>
          <p:cNvSpPr txBox="1">
            <a:spLocks/>
          </p:cNvSpPr>
          <p:nvPr/>
        </p:nvSpPr>
        <p:spPr bwMode="auto">
          <a:xfrm>
            <a:off x="6204242" y="1086048"/>
            <a:ext cx="7844409" cy="758776"/>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endParaRPr lang="en-US" sz="2400" dirty="0">
              <a:solidFill>
                <a:srgbClr val="FFFFFF"/>
              </a:solidFill>
              <a:latin typeface="Arial" panose="020B0604020202020204" pitchFamily="34" charset="0"/>
              <a:cs typeface="Arial" panose="020B0604020202020204" pitchFamily="34" charset="0"/>
            </a:endParaRPr>
          </a:p>
        </p:txBody>
      </p:sp>
      <p:sp>
        <p:nvSpPr>
          <p:cNvPr id="10" name="Slide Number Placeholder 3"/>
          <p:cNvSpPr txBox="1">
            <a:spLocks/>
          </p:cNvSpPr>
          <p:nvPr/>
        </p:nvSpPr>
        <p:spPr>
          <a:xfrm>
            <a:off x="1746307" y="6525344"/>
            <a:ext cx="824851" cy="192303"/>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anose="020B0604020202020204" pitchFamily="34" charset="0"/>
                <a:cs typeface="Arial" pitchFamily="34" charset="0"/>
              </a:rPr>
              <a:pPr defTabSz="456385" fontAlgn="base">
                <a:spcBef>
                  <a:spcPct val="0"/>
                </a:spcBef>
                <a:spcAft>
                  <a:spcPct val="0"/>
                </a:spcAft>
                <a:defRPr/>
              </a:pPr>
              <a:t>23</a:t>
            </a:fld>
            <a:endParaRPr lang="nl-NL" sz="1687" dirty="0">
              <a:solidFill>
                <a:srgbClr val="FFFFFF"/>
              </a:solidFill>
              <a:latin typeface="Arial" pitchFamily="34" charset="0"/>
              <a:cs typeface="Arial" pitchFamily="34" charset="0"/>
            </a:endParaRPr>
          </a:p>
        </p:txBody>
      </p:sp>
      <p:sp>
        <p:nvSpPr>
          <p:cNvPr id="11" name="Titel 1"/>
          <p:cNvSpPr txBox="1">
            <a:spLocks/>
          </p:cNvSpPr>
          <p:nvPr/>
        </p:nvSpPr>
        <p:spPr bwMode="auto">
          <a:xfrm>
            <a:off x="2039363" y="620688"/>
            <a:ext cx="8329756" cy="5040560"/>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nl-NL" sz="2800" dirty="0">
                <a:solidFill>
                  <a:srgbClr val="FFFFFF"/>
                </a:solidFill>
                <a:latin typeface="Arial" panose="020B0604020202020204" pitchFamily="34" charset="0"/>
                <a:cs typeface="Arial" panose="020B0604020202020204" pitchFamily="34" charset="0"/>
              </a:rPr>
              <a:t>Welke factoren doen ertoe?</a:t>
            </a:r>
          </a:p>
          <a:p>
            <a:pPr algn="l"/>
            <a:endParaRPr lang="nl-NL" sz="2800" dirty="0">
              <a:solidFill>
                <a:srgbClr val="FFFFFF"/>
              </a:solidFill>
              <a:latin typeface="Arial" panose="020B0604020202020204" pitchFamily="34" charset="0"/>
              <a:cs typeface="Arial" panose="020B0604020202020204" pitchFamily="34" charset="0"/>
            </a:endParaRPr>
          </a:p>
          <a:p>
            <a:pPr algn="l"/>
            <a:endParaRPr lang="nl-NL" sz="2800" dirty="0">
              <a:solidFill>
                <a:srgbClr val="FFFFFF"/>
              </a:solidFill>
              <a:latin typeface="Arial" panose="020B0604020202020204" pitchFamily="34" charset="0"/>
              <a:cs typeface="Arial" panose="020B0604020202020204" pitchFamily="34" charset="0"/>
            </a:endParaRPr>
          </a:p>
          <a:p>
            <a:pPr algn="l"/>
            <a:r>
              <a:rPr lang="nl-NL" sz="2800" b="0" dirty="0">
                <a:solidFill>
                  <a:srgbClr val="FFFFFF"/>
                </a:solidFill>
                <a:latin typeface="Arial" panose="020B0604020202020204" pitchFamily="34" charset="0"/>
                <a:cs typeface="Arial" panose="020B0604020202020204" pitchFamily="34" charset="0"/>
              </a:rPr>
              <a:t>1 Differentiatie en selectie</a:t>
            </a:r>
          </a:p>
          <a:p>
            <a:pPr algn="l"/>
            <a:endParaRPr lang="nl-NL" sz="2800" b="0" dirty="0">
              <a:solidFill>
                <a:srgbClr val="FFFFFF"/>
              </a:solidFill>
              <a:latin typeface="Arial" panose="020B0604020202020204" pitchFamily="34" charset="0"/>
              <a:cs typeface="Arial" panose="020B0604020202020204" pitchFamily="34" charset="0"/>
            </a:endParaRPr>
          </a:p>
          <a:p>
            <a:pPr algn="l"/>
            <a:r>
              <a:rPr lang="nl-NL" sz="2800" b="0" dirty="0">
                <a:solidFill>
                  <a:srgbClr val="FFFFFF"/>
                </a:solidFill>
                <a:latin typeface="Arial" panose="020B0604020202020204" pitchFamily="34" charset="0"/>
                <a:cs typeface="Arial" panose="020B0604020202020204" pitchFamily="34" charset="0"/>
              </a:rPr>
              <a:t>2 De leraren</a:t>
            </a:r>
          </a:p>
          <a:p>
            <a:pPr algn="l"/>
            <a:endParaRPr lang="nl-NL" sz="2800" b="0" dirty="0">
              <a:solidFill>
                <a:srgbClr val="FFFFFF"/>
              </a:solidFill>
              <a:latin typeface="Arial" panose="020B0604020202020204" pitchFamily="34" charset="0"/>
              <a:cs typeface="Arial" panose="020B0604020202020204" pitchFamily="34" charset="0"/>
            </a:endParaRPr>
          </a:p>
          <a:p>
            <a:pPr algn="l"/>
            <a:r>
              <a:rPr lang="nl-NL" sz="2800" b="0" dirty="0">
                <a:solidFill>
                  <a:srgbClr val="FFFFFF"/>
                </a:solidFill>
                <a:latin typeface="Arial" panose="020B0604020202020204" pitchFamily="34" charset="0"/>
                <a:cs typeface="Arial" panose="020B0604020202020204" pitchFamily="34" charset="0"/>
              </a:rPr>
              <a:t>3 Ouders (en de sociale context)</a:t>
            </a:r>
          </a:p>
          <a:p>
            <a:pPr algn="l"/>
            <a:endParaRPr lang="nl-NL" sz="2800" b="0" dirty="0">
              <a:solidFill>
                <a:srgbClr val="FFFFFF"/>
              </a:solidFill>
              <a:latin typeface="Arial" panose="020B0604020202020204" pitchFamily="34" charset="0"/>
              <a:cs typeface="Arial" panose="020B0604020202020204" pitchFamily="34" charset="0"/>
            </a:endParaRPr>
          </a:p>
          <a:p>
            <a:pPr algn="l"/>
            <a:r>
              <a:rPr lang="nl-NL" sz="2800" b="0" dirty="0">
                <a:solidFill>
                  <a:srgbClr val="FFFFFF"/>
                </a:solidFill>
                <a:latin typeface="Arial" panose="020B0604020202020204" pitchFamily="34" charset="0"/>
                <a:cs typeface="Arial" panose="020B0604020202020204" pitchFamily="34" charset="0"/>
              </a:rPr>
              <a:t>4 Kwaliteitszorg, verantwoording en marktwerking</a:t>
            </a:r>
          </a:p>
          <a:p>
            <a:pPr algn="l"/>
            <a:endParaRPr lang="nl-NL"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68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ChangeArrowheads="1"/>
          </p:cNvSpPr>
          <p:nvPr/>
        </p:nvSpPr>
        <p:spPr bwMode="auto">
          <a:xfrm>
            <a:off x="2568568" y="2133601"/>
            <a:ext cx="7557879" cy="503238"/>
          </a:xfrm>
          <a:prstGeom prst="rect">
            <a:avLst/>
          </a:prstGeom>
          <a:noFill/>
          <a:ln w="9525">
            <a:noFill/>
            <a:miter lim="800000"/>
            <a:headEnd/>
            <a:tailEnd/>
          </a:ln>
        </p:spPr>
        <p:txBody>
          <a:bodyPr lIns="0" tIns="0" rIns="0" bIns="0"/>
          <a:lstStyle/>
          <a:p>
            <a:pPr algn="r" fontAlgn="base">
              <a:spcBef>
                <a:spcPct val="20000"/>
              </a:spcBef>
              <a:spcAft>
                <a:spcPct val="0"/>
              </a:spcAft>
            </a:pPr>
            <a:endParaRPr lang="en-US" sz="1968" dirty="0">
              <a:solidFill>
                <a:srgbClr val="FFFFFF"/>
              </a:solidFill>
              <a:latin typeface="Arial" panose="020B0604020202020204" pitchFamily="34" charset="0"/>
              <a:cs typeface="Arial" panose="020B0604020202020204" pitchFamily="34" charset="0"/>
            </a:endParaRPr>
          </a:p>
        </p:txBody>
      </p:sp>
      <p:sp>
        <p:nvSpPr>
          <p:cNvPr id="5" name="Titel 1"/>
          <p:cNvSpPr txBox="1">
            <a:spLocks/>
          </p:cNvSpPr>
          <p:nvPr/>
        </p:nvSpPr>
        <p:spPr bwMode="auto">
          <a:xfrm>
            <a:off x="6204242" y="1086048"/>
            <a:ext cx="7844409" cy="758776"/>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endParaRPr lang="en-US" sz="2400" dirty="0">
              <a:solidFill>
                <a:srgbClr val="FFFFFF"/>
              </a:solidFill>
              <a:latin typeface="Arial" panose="020B0604020202020204" pitchFamily="34" charset="0"/>
              <a:cs typeface="Arial" panose="020B0604020202020204" pitchFamily="34" charset="0"/>
            </a:endParaRPr>
          </a:p>
        </p:txBody>
      </p:sp>
      <p:sp>
        <p:nvSpPr>
          <p:cNvPr id="10" name="Slide Number Placeholder 3"/>
          <p:cNvSpPr txBox="1">
            <a:spLocks/>
          </p:cNvSpPr>
          <p:nvPr/>
        </p:nvSpPr>
        <p:spPr>
          <a:xfrm>
            <a:off x="1746307" y="6525344"/>
            <a:ext cx="824851" cy="192303"/>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anose="020B0604020202020204" pitchFamily="34" charset="0"/>
                <a:cs typeface="Arial" pitchFamily="34" charset="0"/>
              </a:rPr>
              <a:pPr defTabSz="456385" fontAlgn="base">
                <a:spcBef>
                  <a:spcPct val="0"/>
                </a:spcBef>
                <a:spcAft>
                  <a:spcPct val="0"/>
                </a:spcAft>
                <a:defRPr/>
              </a:pPr>
              <a:t>24</a:t>
            </a:fld>
            <a:endParaRPr lang="nl-NL" sz="1687" dirty="0">
              <a:solidFill>
                <a:srgbClr val="FFFFFF"/>
              </a:solidFill>
              <a:latin typeface="Arial" pitchFamily="34" charset="0"/>
              <a:cs typeface="Arial" pitchFamily="34" charset="0"/>
            </a:endParaRPr>
          </a:p>
        </p:txBody>
      </p:sp>
      <p:sp>
        <p:nvSpPr>
          <p:cNvPr id="11" name="Titel 1"/>
          <p:cNvSpPr txBox="1">
            <a:spLocks/>
          </p:cNvSpPr>
          <p:nvPr/>
        </p:nvSpPr>
        <p:spPr bwMode="auto">
          <a:xfrm>
            <a:off x="2135039" y="692696"/>
            <a:ext cx="7844409" cy="4680520"/>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nl-NL" sz="2800" dirty="0">
                <a:solidFill>
                  <a:srgbClr val="FFFFFF"/>
                </a:solidFill>
                <a:latin typeface="Arial" panose="020B0604020202020204" pitchFamily="34" charset="0"/>
                <a:cs typeface="Arial" panose="020B0604020202020204" pitchFamily="34" charset="0"/>
              </a:rPr>
              <a:t>1 Differentiatie en selectie</a:t>
            </a:r>
            <a:endParaRPr lang="nl-NL" sz="2400" dirty="0">
              <a:solidFill>
                <a:srgbClr val="FFFFFF"/>
              </a:solidFill>
              <a:latin typeface="Arial" panose="020B0604020202020204" pitchFamily="34" charset="0"/>
              <a:cs typeface="Arial" panose="020B0604020202020204" pitchFamily="34" charset="0"/>
            </a:endParaRPr>
          </a:p>
          <a:p>
            <a:pPr algn="l"/>
            <a:endParaRPr lang="nl-NL" sz="2400" b="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Het organiseren van onderwijs voor verschillende leerlingen</a:t>
            </a:r>
          </a:p>
          <a:p>
            <a:pPr algn="l"/>
            <a:endParaRPr lang="nl-NL" sz="2600" b="0" dirty="0">
              <a:solidFill>
                <a:srgbClr val="FFFFFF"/>
              </a:solidFill>
              <a:latin typeface="Arial" pitchFamily="34" charset="0"/>
              <a:cs typeface="Arial" pitchFamily="34" charset="0"/>
            </a:endParaRP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Selectie na het basisonderwijs</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Maatwerk</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Personalisatie</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Tweetalige stroom</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Plusklas</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Niveaugroepen</a:t>
            </a:r>
          </a:p>
          <a:p>
            <a:pPr marL="342900" indent="-342900" algn="l">
              <a:buFontTx/>
              <a:buChar char="-"/>
            </a:pPr>
            <a:endParaRPr lang="nl-NL" sz="2400" b="0" dirty="0">
              <a:solidFill>
                <a:srgbClr val="FFFFFF"/>
              </a:solidFill>
              <a:latin typeface="Arial" pitchFamily="34" charset="0"/>
              <a:cs typeface="Arial" pitchFamily="34" charset="0"/>
            </a:endParaRPr>
          </a:p>
          <a:p>
            <a:pPr marL="342900" indent="-342900" algn="l">
              <a:buFontTx/>
              <a:buChar char="-"/>
            </a:pPr>
            <a:endParaRPr lang="nl-NL" sz="2400" b="0" dirty="0">
              <a:solidFill>
                <a:srgbClr val="FFFFFF"/>
              </a:solidFill>
              <a:latin typeface="Arial" pitchFamily="34" charset="0"/>
              <a:cs typeface="Arial" pitchFamily="34" charset="0"/>
            </a:endParaRPr>
          </a:p>
          <a:p>
            <a:pPr marL="342900" indent="-342900" algn="l">
              <a:buFontTx/>
              <a:buChar char="-"/>
            </a:pPr>
            <a:endParaRPr lang="nl-NL" sz="2400" b="0" dirty="0">
              <a:solidFill>
                <a:srgbClr val="FFFFFF"/>
              </a:solidFill>
              <a:latin typeface="Arial" pitchFamily="34" charset="0"/>
              <a:cs typeface="Arial" pitchFamily="34" charset="0"/>
            </a:endParaRPr>
          </a:p>
          <a:p>
            <a:pPr algn="l"/>
            <a:endParaRPr lang="nl-NL" sz="2400" b="0" dirty="0">
              <a:solidFill>
                <a:srgbClr val="FFFFFF"/>
              </a:solidFill>
              <a:latin typeface="Arial" pitchFamily="34" charset="0"/>
              <a:cs typeface="Arial" pitchFamily="34" charset="0"/>
            </a:endParaRPr>
          </a:p>
          <a:p>
            <a:pPr algn="l"/>
            <a:endParaRPr lang="nl-NL" sz="2400" b="0" dirty="0">
              <a:solidFill>
                <a:srgbClr val="FFFFFF"/>
              </a:solidFill>
              <a:latin typeface="Arial" pitchFamily="34" charset="0"/>
              <a:cs typeface="Arial" pitchFamily="34" charset="0"/>
            </a:endParaRPr>
          </a:p>
          <a:p>
            <a:pPr algn="l"/>
            <a:endParaRPr lang="nl-NL"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078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25</a:t>
            </a:fld>
            <a:endParaRPr lang="nl-NL" sz="1687" dirty="0">
              <a:solidFill>
                <a:srgbClr val="FFFFFF"/>
              </a:solidFill>
              <a:latin typeface="Arial" pitchFamily="34" charset="0"/>
              <a:cs typeface="Arial" pitchFamily="34" charset="0"/>
            </a:endParaRPr>
          </a:p>
        </p:txBody>
      </p:sp>
      <p:sp>
        <p:nvSpPr>
          <p:cNvPr id="5" name="Titel 1"/>
          <p:cNvSpPr txBox="1">
            <a:spLocks/>
          </p:cNvSpPr>
          <p:nvPr/>
        </p:nvSpPr>
        <p:spPr bwMode="auto">
          <a:xfrm>
            <a:off x="1919536" y="404664"/>
            <a:ext cx="8568952" cy="5154652"/>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nl-NL" sz="2800" dirty="0">
                <a:solidFill>
                  <a:srgbClr val="FFFFFF"/>
                </a:solidFill>
                <a:latin typeface="Arial" panose="020B0604020202020204" pitchFamily="34" charset="0"/>
                <a:cs typeface="Arial" panose="020B0604020202020204" pitchFamily="34" charset="0"/>
              </a:rPr>
              <a:t>Sociaal-culturele achtergronden en differentiatie</a:t>
            </a:r>
          </a:p>
          <a:p>
            <a:pPr algn="l"/>
            <a:endParaRPr lang="nl-NL" sz="2400" b="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Kinderen van hoogopgeleide ouders zijn oververtegenwoordigd</a:t>
            </a:r>
          </a:p>
          <a:p>
            <a:pPr algn="l"/>
            <a:r>
              <a:rPr lang="nl-NL" sz="2600" b="0" dirty="0">
                <a:solidFill>
                  <a:srgbClr val="FFFFFF"/>
                </a:solidFill>
                <a:latin typeface="Arial" pitchFamily="34" charset="0"/>
                <a:cs typeface="Arial" pitchFamily="34" charset="0"/>
              </a:rPr>
              <a:t>  </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vwo</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tweetalige stroom, vwo plusklas</a:t>
            </a:r>
          </a:p>
          <a:p>
            <a:pPr marL="457200" indent="-457200" algn="l">
              <a:lnSpc>
                <a:spcPct val="150000"/>
              </a:lnSpc>
              <a:buFont typeface="Arial" panose="020B0604020202020204" pitchFamily="34" charset="0"/>
              <a:buChar char="•"/>
            </a:pPr>
            <a:r>
              <a:rPr lang="nl-NL" sz="2600" b="0" dirty="0">
                <a:solidFill>
                  <a:srgbClr val="FFFFFF"/>
                </a:solidFill>
                <a:latin typeface="Arial" pitchFamily="34" charset="0"/>
                <a:cs typeface="Arial" pitchFamily="34" charset="0"/>
              </a:rPr>
              <a:t>hoogste niveaugroepen bij interne differentiatie</a:t>
            </a:r>
          </a:p>
          <a:p>
            <a:pPr marL="457200" indent="-457200" algn="l">
              <a:buFontTx/>
              <a:buChar char="-"/>
            </a:pPr>
            <a:endParaRPr lang="nl-NL" sz="2600" b="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Omdat leerlingen met verschillende achtergronden ongelijk instromen (en nog ongelijker uitstromen), draagt differentiatie bij aan kansenongelijkheid</a:t>
            </a:r>
          </a:p>
          <a:p>
            <a:pPr algn="l"/>
            <a:endParaRPr lang="nl-NL" sz="2400" b="0" dirty="0">
              <a:solidFill>
                <a:srgbClr val="FFFFFF"/>
              </a:solidFill>
              <a:latin typeface="Arial" pitchFamily="34" charset="0"/>
              <a:cs typeface="Arial" pitchFamily="34" charset="0"/>
            </a:endParaRPr>
          </a:p>
          <a:p>
            <a:pPr algn="l"/>
            <a:endParaRPr lang="en-GB" sz="2400" b="0" dirty="0">
              <a:solidFill>
                <a:srgbClr val="FFFFFF"/>
              </a:solidFill>
              <a:latin typeface="Arial" pitchFamily="34" charset="0"/>
              <a:cs typeface="Arial" pitchFamily="34" charset="0"/>
            </a:endParaRPr>
          </a:p>
          <a:p>
            <a:pPr algn="l"/>
            <a:endParaRPr lang="nl-NL" sz="2400" b="0" dirty="0">
              <a:solidFill>
                <a:srgbClr val="FFFFFF"/>
              </a:solidFill>
              <a:latin typeface="Arial" pitchFamily="34" charset="0"/>
              <a:cs typeface="Arial" pitchFamily="34" charset="0"/>
            </a:endParaRPr>
          </a:p>
          <a:p>
            <a:pPr algn="l"/>
            <a:endParaRPr lang="nl-NL" sz="2249"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51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1919536" y="332656"/>
            <a:ext cx="8424936" cy="1601816"/>
          </a:xfrm>
          <a:prstGeom prst="rect">
            <a:avLst/>
          </a:prstGeom>
          <a:noFill/>
          <a:ln w="9525">
            <a:noFill/>
            <a:miter lim="800000"/>
            <a:headEnd/>
            <a:tailEnd/>
          </a:ln>
          <a:effectLst/>
        </p:spPr>
        <p:txBody>
          <a:bodyPr wrap="square" lIns="91409" tIns="45704" rIns="91409" bIns="45704">
            <a:spAutoFit/>
          </a:bodyPr>
          <a:lstStyle/>
          <a:p>
            <a:pPr eaLnBrk="0" fontAlgn="base" hangingPunct="0">
              <a:lnSpc>
                <a:spcPct val="120000"/>
              </a:lnSpc>
              <a:spcBef>
                <a:spcPct val="0"/>
              </a:spcBef>
              <a:spcAft>
                <a:spcPct val="0"/>
              </a:spcAft>
            </a:pPr>
            <a:r>
              <a:rPr lang="en-US" sz="2400" b="1" dirty="0">
                <a:solidFill>
                  <a:srgbClr val="FFFFFF"/>
                </a:solidFill>
                <a:latin typeface="Arial" panose="020B0604020202020204" pitchFamily="34" charset="0"/>
                <a:cs typeface="Arial" panose="020B0604020202020204" pitchFamily="34" charset="0"/>
              </a:rPr>
              <a:t>Tracking </a:t>
            </a:r>
            <a:r>
              <a:rPr lang="en-US" sz="2400" b="1" dirty="0" err="1">
                <a:solidFill>
                  <a:srgbClr val="FFFFFF"/>
                </a:solidFill>
                <a:latin typeface="Arial" panose="020B0604020202020204" pitchFamily="34" charset="0"/>
                <a:cs typeface="Arial" panose="020B0604020202020204" pitchFamily="34" charset="0"/>
              </a:rPr>
              <a:t>als</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een</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onwenselijke</a:t>
            </a:r>
            <a:r>
              <a:rPr lang="en-US" sz="2400" b="1" dirty="0">
                <a:solidFill>
                  <a:srgbClr val="FFFFFF"/>
                </a:solidFill>
                <a:latin typeface="Arial" panose="020B0604020202020204" pitchFamily="34" charset="0"/>
                <a:cs typeface="Arial" panose="020B0604020202020204" pitchFamily="34" charset="0"/>
              </a:rPr>
              <a:t> </a:t>
            </a:r>
            <a:r>
              <a:rPr lang="en-US" sz="2400" b="1" dirty="0" err="1">
                <a:solidFill>
                  <a:srgbClr val="FFFFFF"/>
                </a:solidFill>
                <a:latin typeface="Arial" panose="020B0604020202020204" pitchFamily="34" charset="0"/>
                <a:cs typeface="Arial" panose="020B0604020202020204" pitchFamily="34" charset="0"/>
              </a:rPr>
              <a:t>vorm</a:t>
            </a:r>
            <a:r>
              <a:rPr lang="en-US" sz="2400" b="1" dirty="0">
                <a:solidFill>
                  <a:srgbClr val="FFFFFF"/>
                </a:solidFill>
                <a:latin typeface="Arial" panose="020B0604020202020204" pitchFamily="34" charset="0"/>
                <a:cs typeface="Arial" panose="020B0604020202020204" pitchFamily="34" charset="0"/>
              </a:rPr>
              <a:t> van </a:t>
            </a:r>
            <a:r>
              <a:rPr lang="en-US" sz="2400" b="1" dirty="0" err="1">
                <a:solidFill>
                  <a:srgbClr val="FFFFFF"/>
                </a:solidFill>
                <a:latin typeface="Arial" panose="020B0604020202020204" pitchFamily="34" charset="0"/>
                <a:cs typeface="Arial" panose="020B0604020202020204" pitchFamily="34" charset="0"/>
              </a:rPr>
              <a:t>differentiatie</a:t>
            </a:r>
            <a:endParaRPr lang="en-US" sz="2400" b="1" dirty="0">
              <a:solidFill>
                <a:srgbClr val="FFFFFF"/>
              </a:solidFill>
              <a:latin typeface="Arial" panose="020B0604020202020204" pitchFamily="34" charset="0"/>
              <a:cs typeface="Arial" panose="020B0604020202020204" pitchFamily="34" charset="0"/>
            </a:endParaRPr>
          </a:p>
          <a:p>
            <a:pPr algn="r" eaLnBrk="0" fontAlgn="base" hangingPunct="0">
              <a:lnSpc>
                <a:spcPct val="120000"/>
              </a:lnSpc>
              <a:spcBef>
                <a:spcPct val="0"/>
              </a:spcBef>
              <a:spcAft>
                <a:spcPct val="0"/>
              </a:spcAft>
            </a:pPr>
            <a:endParaRPr lang="nl-NL" sz="1687" dirty="0">
              <a:solidFill>
                <a:srgbClr val="FFFFFF"/>
              </a:solidFill>
              <a:latin typeface="Arial" panose="020B0604020202020204" pitchFamily="34" charset="0"/>
              <a:cs typeface="Arial" panose="020B0604020202020204" pitchFamily="34" charset="0"/>
            </a:endParaRPr>
          </a:p>
          <a:p>
            <a:pPr algn="r" eaLnBrk="0" fontAlgn="base" hangingPunct="0">
              <a:lnSpc>
                <a:spcPct val="120000"/>
              </a:lnSpc>
              <a:spcBef>
                <a:spcPct val="0"/>
              </a:spcBef>
              <a:spcAft>
                <a:spcPct val="0"/>
              </a:spcAft>
            </a:pPr>
            <a:endParaRPr lang="nl-NL" sz="1687" dirty="0">
              <a:solidFill>
                <a:srgbClr val="FFFFFF"/>
              </a:solidFill>
              <a:latin typeface="Arial" panose="020B0604020202020204" pitchFamily="34" charset="0"/>
              <a:cs typeface="Arial" panose="020B0604020202020204" pitchFamily="34" charset="0"/>
            </a:endParaRPr>
          </a:p>
          <a:p>
            <a:pPr eaLnBrk="0" fontAlgn="base" hangingPunct="0">
              <a:lnSpc>
                <a:spcPct val="120000"/>
              </a:lnSpc>
              <a:spcBef>
                <a:spcPct val="0"/>
              </a:spcBef>
              <a:spcAft>
                <a:spcPct val="0"/>
              </a:spcAft>
              <a:tabLst>
                <a:tab pos="380506" algn="l"/>
              </a:tabLst>
            </a:pPr>
            <a:endParaRPr lang="en-US" sz="2400" dirty="0">
              <a:solidFill>
                <a:srgbClr val="FFFF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065FD50-DF49-4BC7-A11C-FCFC72C6AF05}"/>
              </a:ext>
            </a:extLst>
          </p:cNvPr>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26</a:t>
            </a:fld>
            <a:endParaRPr lang="nl-NL" sz="1687" dirty="0">
              <a:solidFill>
                <a:srgbClr val="FFFFFF"/>
              </a:solidFill>
              <a:latin typeface="Arial" pitchFamily="34" charset="0"/>
              <a:cs typeface="Arial" pitchFamily="34" charset="0"/>
            </a:endParaRPr>
          </a:p>
        </p:txBody>
      </p:sp>
      <p:pic>
        <p:nvPicPr>
          <p:cNvPr id="1026" name="Picture 2" descr="Image result for oakes trac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1268761"/>
            <a:ext cx="3456384" cy="50175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153" y="2132856"/>
            <a:ext cx="1981871"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46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27</a:t>
            </a:fld>
            <a:endParaRPr lang="nl-NL" sz="1687" dirty="0">
              <a:solidFill>
                <a:srgbClr val="FFFFFF"/>
              </a:solidFill>
              <a:latin typeface="Arial" pitchFamily="34" charset="0"/>
              <a:cs typeface="Arial" pitchFamily="34" charset="0"/>
            </a:endParaRPr>
          </a:p>
        </p:txBody>
      </p:sp>
      <p:sp>
        <p:nvSpPr>
          <p:cNvPr id="5" name="Titel 1"/>
          <p:cNvSpPr txBox="1">
            <a:spLocks/>
          </p:cNvSpPr>
          <p:nvPr/>
        </p:nvSpPr>
        <p:spPr bwMode="auto">
          <a:xfrm>
            <a:off x="2129318" y="548680"/>
            <a:ext cx="7969716" cy="5370676"/>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nl-NL" sz="3200" dirty="0">
                <a:solidFill>
                  <a:srgbClr val="FFFFFF"/>
                </a:solidFill>
                <a:latin typeface="Arial" panose="020B0604020202020204" pitchFamily="34" charset="0"/>
                <a:cs typeface="Arial" panose="020B0604020202020204" pitchFamily="34" charset="0"/>
              </a:rPr>
              <a:t>2 </a:t>
            </a:r>
            <a:r>
              <a:rPr lang="nl-NL" sz="2800" dirty="0">
                <a:solidFill>
                  <a:srgbClr val="FFFFFF"/>
                </a:solidFill>
                <a:latin typeface="Arial" panose="020B0604020202020204" pitchFamily="34" charset="0"/>
                <a:cs typeface="Arial" panose="020B0604020202020204" pitchFamily="34" charset="0"/>
              </a:rPr>
              <a:t>De leraren</a:t>
            </a:r>
          </a:p>
          <a:p>
            <a:pPr algn="l"/>
            <a:endParaRPr lang="nl-NL" sz="2800" dirty="0">
              <a:solidFill>
                <a:srgbClr val="FFFFFF"/>
              </a:solidFill>
              <a:latin typeface="Arial" panose="020B0604020202020204" pitchFamily="34" charset="0"/>
              <a:cs typeface="Arial" panose="020B0604020202020204" pitchFamily="34" charset="0"/>
            </a:endParaRPr>
          </a:p>
          <a:p>
            <a:pPr algn="l"/>
            <a:endParaRPr lang="nl-NL" sz="2800" dirty="0">
              <a:solidFill>
                <a:srgbClr val="FFFFFF"/>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nl-NL" sz="2800" b="0" dirty="0">
                <a:solidFill>
                  <a:srgbClr val="FFFFFF"/>
                </a:solidFill>
                <a:latin typeface="Arial" panose="020B0604020202020204" pitchFamily="34" charset="0"/>
                <a:cs typeface="Arial" panose="020B0604020202020204" pitchFamily="34" charset="0"/>
              </a:rPr>
              <a:t>selecteren van leerlingen</a:t>
            </a:r>
          </a:p>
          <a:p>
            <a:pPr lvl="1"/>
            <a:r>
              <a:rPr lang="nl-NL" sz="2800" b="0" dirty="0">
                <a:solidFill>
                  <a:srgbClr val="FFFFFF"/>
                </a:solidFill>
                <a:cs typeface="Arial" panose="020B0604020202020204" pitchFamily="34" charset="0"/>
              </a:rPr>
              <a:t>	</a:t>
            </a:r>
          </a:p>
          <a:p>
            <a:pPr marL="457200" indent="-457200" algn="l">
              <a:buFont typeface="Arial" panose="020B0604020202020204" pitchFamily="34" charset="0"/>
              <a:buChar char="•"/>
            </a:pPr>
            <a:endParaRPr lang="nl-NL" sz="2800" b="0" dirty="0">
              <a:solidFill>
                <a:srgbClr val="FFFFFF"/>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nl-NL" sz="2800" b="0" dirty="0">
                <a:solidFill>
                  <a:srgbClr val="FFFFFF"/>
                </a:solidFill>
                <a:latin typeface="Arial" panose="020B0604020202020204" pitchFamily="34" charset="0"/>
                <a:cs typeface="Arial" panose="020B0604020202020204" pitchFamily="34" charset="0"/>
              </a:rPr>
              <a:t>onderwijs verzorgen aan diversiteit</a:t>
            </a:r>
          </a:p>
          <a:p>
            <a:pPr marL="457200" indent="-457200" algn="l">
              <a:buFont typeface="Arial" panose="020B0604020202020204" pitchFamily="34" charset="0"/>
              <a:buChar char="•"/>
            </a:pPr>
            <a:endParaRPr lang="nl-NL" sz="2800" b="0" dirty="0">
              <a:solidFill>
                <a:srgbClr val="FFFFFF"/>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nl-NL" sz="2800" b="0" dirty="0">
              <a:solidFill>
                <a:srgbClr val="FFFFFF"/>
              </a:solidFill>
              <a:latin typeface="Arial" panose="020B0604020202020204" pitchFamily="34" charset="0"/>
              <a:cs typeface="Arial" panose="020B0604020202020204" pitchFamily="34" charset="0"/>
            </a:endParaRPr>
          </a:p>
          <a:p>
            <a:pPr algn="l"/>
            <a:endParaRPr lang="nl-NL" sz="2800" b="0" dirty="0">
              <a:solidFill>
                <a:srgbClr val="FFFFFF"/>
              </a:solidFill>
              <a:latin typeface="Arial" panose="020B0604020202020204" pitchFamily="34" charset="0"/>
              <a:cs typeface="Arial" panose="020B0604020202020204" pitchFamily="34" charset="0"/>
            </a:endParaRPr>
          </a:p>
          <a:p>
            <a:pPr algn="l"/>
            <a:r>
              <a:rPr lang="nl-NL" sz="2800" b="0" dirty="0">
                <a:solidFill>
                  <a:srgbClr val="FFFFFF"/>
                </a:solidFill>
                <a:latin typeface="Arial" panose="020B0604020202020204" pitchFamily="34" charset="0"/>
                <a:cs typeface="Arial" panose="020B0604020202020204" pitchFamily="34" charset="0"/>
              </a:rPr>
              <a:t>	</a:t>
            </a:r>
          </a:p>
          <a:p>
            <a:pPr algn="l"/>
            <a:endParaRPr lang="nl-NL" sz="2400" b="0" dirty="0">
              <a:solidFill>
                <a:srgbClr val="FFFFFF"/>
              </a:solidFill>
              <a:latin typeface="Arial" pitchFamily="34" charset="0"/>
              <a:cs typeface="Arial" pitchFamily="34" charset="0"/>
            </a:endParaRPr>
          </a:p>
          <a:p>
            <a:pPr algn="l"/>
            <a:endParaRPr lang="nl-NL" sz="2400" b="0" dirty="0">
              <a:solidFill>
                <a:srgbClr val="FFFFFF"/>
              </a:solidFill>
              <a:latin typeface="Arial" pitchFamily="34" charset="0"/>
              <a:cs typeface="Arial" pitchFamily="34" charset="0"/>
            </a:endParaRPr>
          </a:p>
          <a:p>
            <a:pPr algn="l"/>
            <a:endParaRPr lang="nl-NL"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85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28</a:t>
            </a:fld>
            <a:endParaRPr lang="nl-NL" sz="1687" dirty="0">
              <a:solidFill>
                <a:srgbClr val="FFFFFF"/>
              </a:solidFill>
              <a:latin typeface="Arial" pitchFamily="34" charset="0"/>
              <a:cs typeface="Arial" pitchFamily="34" charset="0"/>
            </a:endParaRPr>
          </a:p>
        </p:txBody>
      </p:sp>
      <p:sp>
        <p:nvSpPr>
          <p:cNvPr id="5" name="Titel 1"/>
          <p:cNvSpPr txBox="1">
            <a:spLocks/>
          </p:cNvSpPr>
          <p:nvPr/>
        </p:nvSpPr>
        <p:spPr bwMode="auto">
          <a:xfrm>
            <a:off x="2129318" y="548680"/>
            <a:ext cx="7969716" cy="5370676"/>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nl-NL" sz="3200" dirty="0">
                <a:solidFill>
                  <a:srgbClr val="FFFFFF"/>
                </a:solidFill>
                <a:latin typeface="Arial" panose="020B0604020202020204" pitchFamily="34" charset="0"/>
                <a:cs typeface="Arial" panose="020B0604020202020204" pitchFamily="34" charset="0"/>
              </a:rPr>
              <a:t>2 </a:t>
            </a:r>
            <a:r>
              <a:rPr lang="nl-NL" sz="2800" dirty="0">
                <a:solidFill>
                  <a:srgbClr val="FFFFFF"/>
                </a:solidFill>
                <a:latin typeface="Arial" panose="020B0604020202020204" pitchFamily="34" charset="0"/>
                <a:cs typeface="Arial" panose="020B0604020202020204" pitchFamily="34" charset="0"/>
              </a:rPr>
              <a:t>De leraren</a:t>
            </a:r>
          </a:p>
          <a:p>
            <a:pPr algn="l"/>
            <a:endParaRPr lang="nl-NL" sz="2800" dirty="0">
              <a:solidFill>
                <a:srgbClr val="FFFFFF"/>
              </a:solidFill>
              <a:latin typeface="Arial" panose="020B0604020202020204" pitchFamily="34" charset="0"/>
              <a:cs typeface="Arial" panose="020B0604020202020204" pitchFamily="34" charset="0"/>
            </a:endParaRPr>
          </a:p>
          <a:p>
            <a:pPr algn="l"/>
            <a:r>
              <a:rPr lang="nl-NL" sz="2800" dirty="0">
                <a:solidFill>
                  <a:srgbClr val="FFFFFF"/>
                </a:solidFill>
                <a:latin typeface="Arial" panose="020B0604020202020204" pitchFamily="34" charset="0"/>
                <a:cs typeface="Arial" panose="020B0604020202020204" pitchFamily="34" charset="0"/>
              </a:rPr>
              <a:t>Risico’s:</a:t>
            </a:r>
          </a:p>
          <a:p>
            <a:pPr algn="l"/>
            <a:endParaRPr lang="nl-NL" sz="2800" dirty="0">
              <a:solidFill>
                <a:srgbClr val="FFFFFF"/>
              </a:solidFill>
              <a:latin typeface="Arial" panose="020B0604020202020204" pitchFamily="34" charset="0"/>
              <a:cs typeface="Arial" panose="020B0604020202020204" pitchFamily="34" charset="0"/>
            </a:endParaRPr>
          </a:p>
          <a:p>
            <a:pPr algn="l"/>
            <a:r>
              <a:rPr lang="nl-NL" sz="2600" b="0" dirty="0">
                <a:solidFill>
                  <a:srgbClr val="FFFFFF"/>
                </a:solidFill>
                <a:latin typeface="Arial" panose="020B0604020202020204" pitchFamily="34" charset="0"/>
                <a:cs typeface="Arial" panose="020B0604020202020204" pitchFamily="34" charset="0"/>
              </a:rPr>
              <a:t>Beelden van leerlingen</a:t>
            </a:r>
          </a:p>
          <a:p>
            <a:pPr marL="457200" indent="-457200" algn="l">
              <a:buFont typeface="Arial" panose="020B0604020202020204" pitchFamily="34" charset="0"/>
              <a:buChar char="•"/>
            </a:pPr>
            <a:r>
              <a:rPr lang="nl-NL" sz="2600" b="0" dirty="0">
                <a:solidFill>
                  <a:srgbClr val="FFFFFF"/>
                </a:solidFill>
                <a:latin typeface="Arial" panose="020B0604020202020204" pitchFamily="34" charset="0"/>
                <a:cs typeface="Arial" panose="020B0604020202020204" pitchFamily="34" charset="0"/>
              </a:rPr>
              <a:t>Verwachtingen, aspiraties</a:t>
            </a:r>
          </a:p>
          <a:p>
            <a:pPr marL="457200" indent="-457200" algn="l">
              <a:buFont typeface="Arial" panose="020B0604020202020204" pitchFamily="34" charset="0"/>
              <a:buChar char="•"/>
            </a:pPr>
            <a:r>
              <a:rPr lang="nl-NL" sz="2600" b="0" dirty="0" err="1">
                <a:solidFill>
                  <a:srgbClr val="FFFFFF"/>
                </a:solidFill>
                <a:latin typeface="Arial" panose="020B0604020202020204" pitchFamily="34" charset="0"/>
                <a:cs typeface="Arial" panose="020B0604020202020204" pitchFamily="34" charset="0"/>
              </a:rPr>
              <a:t>Mindsets</a:t>
            </a:r>
            <a:endParaRPr lang="nl-NL" sz="2600" b="0" dirty="0">
              <a:solidFill>
                <a:srgbClr val="FFFFFF"/>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nl-NL" sz="2600" b="0" dirty="0">
                <a:solidFill>
                  <a:srgbClr val="FFFFFF"/>
                </a:solidFill>
                <a:latin typeface="Arial" panose="020B0604020202020204" pitchFamily="34" charset="0"/>
                <a:cs typeface="Arial" panose="020B0604020202020204" pitchFamily="34" charset="0"/>
              </a:rPr>
              <a:t>Vooroordelen</a:t>
            </a:r>
          </a:p>
          <a:p>
            <a:pPr marL="457200" indent="-457200" algn="l">
              <a:buFont typeface="Arial" panose="020B0604020202020204" pitchFamily="34" charset="0"/>
              <a:buChar char="•"/>
            </a:pPr>
            <a:endParaRPr lang="nl-NL" sz="2600" b="0" dirty="0">
              <a:solidFill>
                <a:srgbClr val="FFFFFF"/>
              </a:solidFill>
              <a:latin typeface="Arial" panose="020B0604020202020204" pitchFamily="34" charset="0"/>
              <a:cs typeface="Arial" panose="020B0604020202020204" pitchFamily="34" charset="0"/>
            </a:endParaRPr>
          </a:p>
          <a:p>
            <a:pPr algn="l"/>
            <a:r>
              <a:rPr lang="nl-NL" sz="2600" b="0" dirty="0">
                <a:solidFill>
                  <a:srgbClr val="FFFFFF"/>
                </a:solidFill>
                <a:latin typeface="Arial" panose="020B0604020202020204" pitchFamily="34" charset="0"/>
                <a:cs typeface="Arial" panose="020B0604020202020204" pitchFamily="34" charset="0"/>
              </a:rPr>
              <a:t>Kwaliteit van het geboden onderwijs</a:t>
            </a:r>
          </a:p>
          <a:p>
            <a:pPr marL="457200" indent="-457200" algn="l">
              <a:buFont typeface="Arial" panose="020B0604020202020204" pitchFamily="34" charset="0"/>
              <a:buChar char="•"/>
            </a:pPr>
            <a:r>
              <a:rPr lang="nl-NL" sz="2600" b="0" dirty="0">
                <a:solidFill>
                  <a:srgbClr val="FFFFFF"/>
                </a:solidFill>
                <a:latin typeface="Arial" panose="020B0604020202020204" pitchFamily="34" charset="0"/>
                <a:cs typeface="Arial" panose="020B0604020202020204" pitchFamily="34" charset="0"/>
              </a:rPr>
              <a:t>Uitdaging, moeilijkheid</a:t>
            </a:r>
          </a:p>
          <a:p>
            <a:pPr marL="457200" indent="-457200" algn="l">
              <a:buFont typeface="Arial" panose="020B0604020202020204" pitchFamily="34" charset="0"/>
              <a:buChar char="•"/>
            </a:pPr>
            <a:r>
              <a:rPr lang="nl-NL" sz="2600" b="0" dirty="0">
                <a:solidFill>
                  <a:srgbClr val="FFFFFF"/>
                </a:solidFill>
                <a:latin typeface="Arial" panose="020B0604020202020204" pitchFamily="34" charset="0"/>
                <a:cs typeface="Arial" panose="020B0604020202020204" pitchFamily="34" charset="0"/>
              </a:rPr>
              <a:t>Feedback</a:t>
            </a:r>
          </a:p>
          <a:p>
            <a:pPr marL="457200" indent="-457200" algn="l">
              <a:buFont typeface="Arial" panose="020B0604020202020204" pitchFamily="34" charset="0"/>
              <a:buChar char="•"/>
            </a:pPr>
            <a:r>
              <a:rPr lang="nl-NL" sz="2600" b="0" dirty="0">
                <a:solidFill>
                  <a:srgbClr val="FFFFFF"/>
                </a:solidFill>
                <a:latin typeface="Arial" panose="020B0604020202020204" pitchFamily="34" charset="0"/>
                <a:cs typeface="Arial" panose="020B0604020202020204" pitchFamily="34" charset="0"/>
              </a:rPr>
              <a:t>Sturing</a:t>
            </a:r>
          </a:p>
          <a:p>
            <a:pPr marL="457200" indent="-457200" algn="l">
              <a:buFont typeface="Arial" panose="020B0604020202020204" pitchFamily="34" charset="0"/>
              <a:buChar char="•"/>
            </a:pPr>
            <a:endParaRPr lang="nl-NL" sz="2800" b="0" dirty="0">
              <a:solidFill>
                <a:srgbClr val="FFFFFF"/>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nl-NL" sz="2800" b="0" dirty="0">
              <a:solidFill>
                <a:srgbClr val="FFFFFF"/>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nl-NL" sz="2800" b="0" dirty="0">
              <a:solidFill>
                <a:srgbClr val="FFFFFF"/>
              </a:solidFill>
              <a:latin typeface="Arial" panose="020B0604020202020204" pitchFamily="34" charset="0"/>
              <a:cs typeface="Arial" panose="020B0604020202020204" pitchFamily="34" charset="0"/>
            </a:endParaRPr>
          </a:p>
          <a:p>
            <a:pPr algn="l"/>
            <a:endParaRPr lang="nl-NL" sz="2800" b="0" dirty="0">
              <a:solidFill>
                <a:srgbClr val="FFFFFF"/>
              </a:solidFill>
              <a:latin typeface="Arial" panose="020B0604020202020204" pitchFamily="34" charset="0"/>
              <a:cs typeface="Arial" panose="020B0604020202020204" pitchFamily="34" charset="0"/>
            </a:endParaRPr>
          </a:p>
          <a:p>
            <a:pPr algn="l"/>
            <a:r>
              <a:rPr lang="nl-NL" sz="2800" b="0" dirty="0">
                <a:solidFill>
                  <a:srgbClr val="FFFFFF"/>
                </a:solidFill>
                <a:latin typeface="Arial" panose="020B0604020202020204" pitchFamily="34" charset="0"/>
                <a:cs typeface="Arial" panose="020B0604020202020204" pitchFamily="34" charset="0"/>
              </a:rPr>
              <a:t>	</a:t>
            </a:r>
          </a:p>
          <a:p>
            <a:pPr algn="l"/>
            <a:endParaRPr lang="nl-NL" sz="2400" b="0" dirty="0">
              <a:solidFill>
                <a:srgbClr val="FFFFFF"/>
              </a:solidFill>
              <a:latin typeface="Arial" pitchFamily="34" charset="0"/>
              <a:cs typeface="Arial" pitchFamily="34" charset="0"/>
            </a:endParaRPr>
          </a:p>
          <a:p>
            <a:pPr algn="l"/>
            <a:endParaRPr lang="nl-NL" sz="2400" b="0" dirty="0">
              <a:solidFill>
                <a:srgbClr val="FFFFFF"/>
              </a:solidFill>
              <a:latin typeface="Arial" pitchFamily="34" charset="0"/>
              <a:cs typeface="Arial" pitchFamily="34" charset="0"/>
            </a:endParaRPr>
          </a:p>
          <a:p>
            <a:pPr algn="l"/>
            <a:endParaRPr lang="nl-NL" sz="2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56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1991544" y="620689"/>
            <a:ext cx="8568952" cy="5232169"/>
          </a:xfrm>
          <a:prstGeom prst="rect">
            <a:avLst/>
          </a:prstGeom>
          <a:noFill/>
          <a:ln w="9525">
            <a:noFill/>
            <a:miter lim="800000"/>
            <a:headEnd/>
            <a:tailEnd/>
          </a:ln>
          <a:effectLst/>
        </p:spPr>
        <p:txBody>
          <a:bodyPr wrap="square" lIns="91409" tIns="45704" rIns="91409" bIns="45704">
            <a:spAutoFit/>
          </a:bodyPr>
          <a:lstStyle/>
          <a:p>
            <a:pPr fontAlgn="base">
              <a:spcBef>
                <a:spcPct val="0"/>
              </a:spcBef>
              <a:spcAft>
                <a:spcPct val="0"/>
              </a:spcAft>
            </a:pPr>
            <a:r>
              <a:rPr lang="nl-NL" sz="2800" b="1" dirty="0">
                <a:solidFill>
                  <a:srgbClr val="FFFFFF"/>
                </a:solidFill>
                <a:latin typeface="Arial" panose="020B0604020202020204" pitchFamily="34" charset="0"/>
                <a:cs typeface="Arial" panose="020B0604020202020204" pitchFamily="34" charset="0"/>
              </a:rPr>
              <a:t>3 Ouders (en de sociale context)</a:t>
            </a:r>
          </a:p>
          <a:p>
            <a:pPr fontAlgn="base">
              <a:spcBef>
                <a:spcPct val="0"/>
              </a:spcBef>
              <a:spcAft>
                <a:spcPct val="0"/>
              </a:spcAft>
            </a:pPr>
            <a:endParaRPr lang="nl-NL" sz="2800" b="1" dirty="0">
              <a:solidFill>
                <a:srgbClr val="FFFFF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nl-NL" sz="2600" dirty="0">
                <a:solidFill>
                  <a:srgbClr val="FFFFFF"/>
                </a:solidFill>
                <a:latin typeface="Arial" panose="020B0604020202020204" pitchFamily="34" charset="0"/>
                <a:cs typeface="Arial" panose="020B0604020202020204" pitchFamily="34" charset="0"/>
              </a:rPr>
              <a:t>Financieel kapitaal </a:t>
            </a:r>
            <a:r>
              <a:rPr lang="nl-NL" sz="2400" dirty="0">
                <a:solidFill>
                  <a:srgbClr val="FFFFFF"/>
                </a:solidFill>
                <a:latin typeface="Arial" panose="020B0604020202020204" pitchFamily="34" charset="0"/>
                <a:cs typeface="Arial" panose="020B0604020202020204" pitchFamily="34" charset="0"/>
              </a:rPr>
              <a:t>(huiswerkbegeleiding, examentraining)</a:t>
            </a:r>
          </a:p>
          <a:p>
            <a:pPr fontAlgn="base">
              <a:lnSpc>
                <a:spcPct val="150000"/>
              </a:lnSpc>
              <a:spcBef>
                <a:spcPct val="0"/>
              </a:spcBef>
              <a:spcAft>
                <a:spcPct val="0"/>
              </a:spcAft>
            </a:pPr>
            <a:endParaRPr lang="nl-NL" sz="2400" dirty="0">
              <a:solidFill>
                <a:srgbClr val="FFFFF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nl-NL" sz="2600" dirty="0">
                <a:solidFill>
                  <a:srgbClr val="FFFFFF"/>
                </a:solidFill>
                <a:latin typeface="Arial" panose="020B0604020202020204" pitchFamily="34" charset="0"/>
                <a:cs typeface="Arial" panose="020B0604020202020204" pitchFamily="34" charset="0"/>
              </a:rPr>
              <a:t>Sociaal kapitaal </a:t>
            </a:r>
            <a:r>
              <a:rPr lang="nl-NL" sz="2400" dirty="0">
                <a:solidFill>
                  <a:srgbClr val="FFFFFF"/>
                </a:solidFill>
                <a:latin typeface="Arial" panose="020B0604020202020204" pitchFamily="34" charset="0"/>
                <a:cs typeface="Arial" panose="020B0604020202020204" pitchFamily="34" charset="0"/>
              </a:rPr>
              <a:t>(assertiviteit, schoolkeuze, ambitieniveau, prestatiedruk)</a:t>
            </a:r>
          </a:p>
          <a:p>
            <a:pPr fontAlgn="base">
              <a:lnSpc>
                <a:spcPct val="150000"/>
              </a:lnSpc>
              <a:spcBef>
                <a:spcPct val="0"/>
              </a:spcBef>
              <a:spcAft>
                <a:spcPct val="0"/>
              </a:spcAft>
            </a:pPr>
            <a:endParaRPr lang="nl-NL" sz="2400" dirty="0">
              <a:solidFill>
                <a:srgbClr val="FFFFF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nl-NL" sz="2600" dirty="0">
                <a:solidFill>
                  <a:srgbClr val="FFFFFF"/>
                </a:solidFill>
                <a:latin typeface="Arial" panose="020B0604020202020204" pitchFamily="34" charset="0"/>
                <a:cs typeface="Arial" panose="020B0604020202020204" pitchFamily="34" charset="0"/>
              </a:rPr>
              <a:t>Cultureel kapitaal </a:t>
            </a:r>
            <a:r>
              <a:rPr lang="nl-NL" sz="2400" dirty="0">
                <a:solidFill>
                  <a:srgbClr val="FFFFFF"/>
                </a:solidFill>
                <a:latin typeface="Arial" panose="020B0604020202020204" pitchFamily="34" charset="0"/>
                <a:cs typeface="Arial" panose="020B0604020202020204" pitchFamily="34" charset="0"/>
              </a:rPr>
              <a:t>(thuisbetrokkenheid, intellectueel uitdagende context) </a:t>
            </a:r>
            <a:endParaRPr lang="nl-NL" sz="2400" b="1" dirty="0">
              <a:solidFill>
                <a:srgbClr val="FFFFFF"/>
              </a:solidFill>
              <a:latin typeface="Arial" panose="020B0604020202020204" pitchFamily="34" charset="0"/>
              <a:cs typeface="Arial" panose="020B0604020202020204" pitchFamily="34" charset="0"/>
            </a:endParaRPr>
          </a:p>
          <a:p>
            <a:pPr fontAlgn="base">
              <a:spcBef>
                <a:spcPct val="0"/>
              </a:spcBef>
              <a:spcAft>
                <a:spcPct val="0"/>
              </a:spcAft>
            </a:pPr>
            <a:endParaRPr lang="nl-NL" sz="2000" b="1" dirty="0">
              <a:solidFill>
                <a:srgbClr val="FFFFFF"/>
              </a:solidFill>
              <a:latin typeface="Arial" charset="0"/>
              <a:cs typeface="Arial" charset="0"/>
            </a:endParaRPr>
          </a:p>
        </p:txBody>
      </p:sp>
      <p:sp>
        <p:nvSpPr>
          <p:cNvPr id="4" name="Slide Number Placeholder 3">
            <a:extLst>
              <a:ext uri="{FF2B5EF4-FFF2-40B4-BE49-F238E27FC236}">
                <a16:creationId xmlns:a16="http://schemas.microsoft.com/office/drawing/2014/main" id="{A065FD50-DF49-4BC7-A11C-FCFC72C6AF05}"/>
              </a:ext>
            </a:extLst>
          </p:cNvPr>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29</a:t>
            </a:fld>
            <a:endParaRPr lang="nl-NL" sz="1687"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706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4CCB4-6D18-49A1-A705-B3211CF1D3BF}"/>
              </a:ext>
            </a:extLst>
          </p:cNvPr>
          <p:cNvSpPr>
            <a:spLocks noGrp="1"/>
          </p:cNvSpPr>
          <p:nvPr>
            <p:ph type="title"/>
          </p:nvPr>
        </p:nvSpPr>
        <p:spPr>
          <a:xfrm>
            <a:off x="648929" y="629266"/>
            <a:ext cx="3651467" cy="1676603"/>
          </a:xfrm>
        </p:spPr>
        <p:txBody>
          <a:bodyPr>
            <a:normAutofit/>
          </a:bodyPr>
          <a:lstStyle/>
          <a:p>
            <a:r>
              <a:rPr lang="nl-NL" sz="3700" b="1"/>
              <a:t>Kansengelijkheid: urgent en actueel  </a:t>
            </a:r>
          </a:p>
        </p:txBody>
      </p:sp>
      <p:sp>
        <p:nvSpPr>
          <p:cNvPr id="3" name="Tijdelijke aanduiding voor inhoud 2">
            <a:extLst>
              <a:ext uri="{FF2B5EF4-FFF2-40B4-BE49-F238E27FC236}">
                <a16:creationId xmlns:a16="http://schemas.microsoft.com/office/drawing/2014/main" id="{BDC5B2D7-1CD8-4BFE-9310-61909CBA8851}"/>
              </a:ext>
            </a:extLst>
          </p:cNvPr>
          <p:cNvSpPr>
            <a:spLocks noGrp="1"/>
          </p:cNvSpPr>
          <p:nvPr>
            <p:ph idx="1"/>
          </p:nvPr>
        </p:nvSpPr>
        <p:spPr>
          <a:xfrm>
            <a:off x="648931" y="2438400"/>
            <a:ext cx="3651466" cy="3785419"/>
          </a:xfrm>
        </p:spPr>
        <p:txBody>
          <a:bodyPr>
            <a:normAutofit/>
          </a:bodyPr>
          <a:lstStyle/>
          <a:p>
            <a:endParaRPr lang="nl-NL" sz="1800" dirty="0"/>
          </a:p>
          <a:p>
            <a:r>
              <a:rPr lang="nl-NL" sz="1800" dirty="0"/>
              <a:t>Kansengelijkheid neemt af </a:t>
            </a:r>
          </a:p>
          <a:p>
            <a:pPr marL="0" indent="0">
              <a:buNone/>
            </a:pPr>
            <a:r>
              <a:rPr lang="nl-NL" sz="1600" dirty="0"/>
              <a:t>         </a:t>
            </a:r>
            <a:r>
              <a:rPr lang="nl-NL" sz="1400" dirty="0"/>
              <a:t>(Inspectie, OECD; vergelijk SCP en WRR)</a:t>
            </a:r>
          </a:p>
          <a:p>
            <a:r>
              <a:rPr lang="nl-NL" sz="1800" dirty="0"/>
              <a:t>Emancipatie ‘machine’ hapert  -- hoe komt dat, </a:t>
            </a:r>
            <a:r>
              <a:rPr lang="nl-NL" sz="1800"/>
              <a:t>hoe repareren? </a:t>
            </a:r>
            <a:endParaRPr lang="nl-NL" sz="1800" dirty="0"/>
          </a:p>
          <a:p>
            <a:endParaRPr lang="nl-NL" sz="1800" dirty="0"/>
          </a:p>
          <a:p>
            <a:endParaRPr lang="nl-NL" sz="1800" dirty="0"/>
          </a:p>
          <a:p>
            <a:r>
              <a:rPr lang="nl-NL" sz="1800" dirty="0"/>
              <a:t>Taaie kwestie </a:t>
            </a:r>
          </a:p>
          <a:p>
            <a:r>
              <a:rPr lang="nl-NL" sz="1800" dirty="0"/>
              <a:t>Juist daarom : aandacht en actie noodzakelijk </a:t>
            </a:r>
          </a:p>
          <a:p>
            <a:pPr marL="0" indent="0">
              <a:buNone/>
            </a:pPr>
            <a:endParaRPr lang="nl-NL" sz="1800" dirty="0"/>
          </a:p>
          <a:p>
            <a:pPr marL="0" indent="0">
              <a:buNone/>
            </a:pPr>
            <a:endParaRPr lang="nl-NL" sz="1800" dirty="0"/>
          </a:p>
          <a:p>
            <a:pPr marL="0" indent="0">
              <a:buNone/>
            </a:pPr>
            <a:endParaRPr lang="nl-NL" sz="1800" dirty="0">
              <a:highlight>
                <a:srgbClr val="FFFF00"/>
              </a:highlight>
            </a:endParaRPr>
          </a:p>
        </p:txBody>
      </p:sp>
      <p:pic>
        <p:nvPicPr>
          <p:cNvPr id="2050" name="Picture 2" descr="https://attachment.outlook.office.net/owa/Guido.Walraven@INHOLLAND.nl/service.svc/s/GetFileAttachment?id=AAMkAGEwMTIwZjc3LTgzN2UtNGEyMi05MDdhLTY5NmQ2NDMzZWRiNQBGAAAAAAAqMZy%2FJ1GRR6Wpg%2BgiAo1vBwA0f0%2F56gv9T6oXf2VTU2L5AAACw0c5AAChZeQYbkJzRamalPGM6IeLAAIJJ7q%2FAAABEgAQAC2lmSQdP71LnBp33%2BOIDnE%3D&amp;X-OWA-CANARY=cmEPbw9790enRgWcgS62s7DxrgBSJdYYhXwnZeF4on2fOGzPuUL-sjj9L-qZwK9T0hzVLYbzbAs.&amp;token=eyJhbGciOiJSUzI1NiIsImtpZCI6IjA2MDBGOUY2NzQ2MjA3MzdFNzM0MDRFMjg3QzQ1QTgxOENCN0NFQjgiLCJ4NXQiOiJCZ0Q1OW5SaUJ6Zm5OQVRpaDhSYWdZeTN6cmciLCJ0eXAiOiJKV1QifQ.eyJ2ZXIiOiJFeGNoYW5nZS5DYWxsYmFjay5WMSIsImFwcGN0eHNlbmRlciI6Ik93YURvd25sb2FkQGFkNzhkMTkxLTEwNDQtNDMwMy04MjEyLWI2ZjRkZDc4NzRiYyIsImFwcGN0eCI6IntcIm1zZXhjaHByb3RcIjpcIm93YVwiLFwicHJpbWFyeXNpZFwiOlwiUy0xLTUtMjEtMTMxMDA2MjIyOC03MTAyNDA5MTItMTM1MzM5NTAyNy0zNjk1MjUzXCIsXCJwdWlkXCI6XCIxMTUzODM2Mjk2MjI3MjYyOTYyXCIsXCJvaWRcIjpcImJlZGE4MDFlLTZkNTAtNGRkMy04ZWEyLTRlOTlmYmZjOWRiN1wiLFwic2NvcGVcIjpcIk93YURvd25sb2FkXCJ9IiwibmJmIjoxNTM4MTQ2MjY5LCJleHAiOjE1MzgxNDY4NjksImlzcyI6IjAwMDAwMDAyLTAwMDAtMGZmMS1jZTAwLTAwMDAwMDAwMDAwMEBhZDc4ZDE5MS0xMDQ0LTQzMDMtODIxMi1iNmY0ZGQ3ODc0YmMiLCJhdWQiOiIwMDAwMDAwMi0wMDAwLTBmZjEtY2UwMC0wMDAwMDAwMDAwMDAvYXR0YWNobWVudC5vdXRsb29rLm9mZmljZS5uZXRAYWQ3OGQxOTEtMTA0NC00MzAzLTgyMTItYjZmNGRkNzg3NGJjIn0.Ti9uPE7PEIx6Q-t3dwIZAXyNDDFCcWxaICmc9yE0cBivIVpjx-4FHs_4gCTyMqkVZ-ZKl2_mivOE2UbhLdQ-g14rjanvMkX9ChaUXn3ZcI1YT88phQZptAMBLO6T9gF_OjJwn2SKdXk_SfZAcVJXj1KiBZ_7nNp9dAJhkwxajYQO5_Le1FPuVWA2Gev8xCLj2vPjipwxwL9R2IaOG_KsCdXLszzjFxHgkaA7Cq3AEAuiYyq4kAmCS-yAs8-MnIQsAfmwaHsSmCNxQPLgHN27TghQXay_1YZ7o91lTbcWQlJNyEOB0I-jaUwWh29NPH-WwNQXCiJlfIGAV1qEShuSsQ&amp;owa=outlook.office.com&amp;isImagePreview=True">
            <a:extLst>
              <a:ext uri="{FF2B5EF4-FFF2-40B4-BE49-F238E27FC236}">
                <a16:creationId xmlns:a16="http://schemas.microsoft.com/office/drawing/2014/main" id="{3DE241B9-EA80-48BA-86E9-388B3DD042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586" r="-1" b="326"/>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378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ChangeArrowheads="1"/>
          </p:cNvSpPr>
          <p:nvPr/>
        </p:nvSpPr>
        <p:spPr bwMode="auto">
          <a:xfrm>
            <a:off x="1919536" y="332656"/>
            <a:ext cx="8568952" cy="6401720"/>
          </a:xfrm>
          <a:prstGeom prst="rect">
            <a:avLst/>
          </a:prstGeom>
          <a:noFill/>
          <a:ln w="9525">
            <a:noFill/>
            <a:miter lim="800000"/>
            <a:headEnd/>
            <a:tailEnd/>
          </a:ln>
          <a:effectLst/>
        </p:spPr>
        <p:txBody>
          <a:bodyPr wrap="square" lIns="91409" tIns="45704" rIns="91409" bIns="45704">
            <a:spAutoFit/>
          </a:bodyPr>
          <a:lstStyle/>
          <a:p>
            <a:pPr fontAlgn="base">
              <a:spcBef>
                <a:spcPct val="0"/>
              </a:spcBef>
              <a:spcAft>
                <a:spcPct val="0"/>
              </a:spcAft>
            </a:pPr>
            <a:r>
              <a:rPr lang="nl-NL" sz="2800" b="1" dirty="0">
                <a:solidFill>
                  <a:srgbClr val="FFFFFF"/>
                </a:solidFill>
                <a:latin typeface="Arial" panose="020B0604020202020204" pitchFamily="34" charset="0"/>
                <a:cs typeface="Arial" panose="020B0604020202020204" pitchFamily="34" charset="0"/>
              </a:rPr>
              <a:t>4 Kwaliteitszorg, Verantwoording en marktwerking</a:t>
            </a:r>
          </a:p>
          <a:p>
            <a:pPr fontAlgn="base">
              <a:spcBef>
                <a:spcPct val="0"/>
              </a:spcBef>
              <a:spcAft>
                <a:spcPct val="0"/>
              </a:spcAft>
            </a:pPr>
            <a:endParaRPr lang="nl-NL" sz="2800" b="1" dirty="0">
              <a:solidFill>
                <a:srgbClr val="FFFFF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nl-NL" sz="2800" dirty="0">
                <a:solidFill>
                  <a:srgbClr val="FFFFFF"/>
                </a:solidFill>
                <a:latin typeface="Arial" panose="020B0604020202020204" pitchFamily="34" charset="0"/>
                <a:cs typeface="Arial" panose="020B0604020202020204" pitchFamily="34" charset="0"/>
              </a:rPr>
              <a:t>Druk op selectie en differentiatie door overheid, ouders</a:t>
            </a:r>
          </a:p>
          <a:p>
            <a:pPr fontAlgn="base">
              <a:lnSpc>
                <a:spcPct val="150000"/>
              </a:lnSpc>
              <a:spcBef>
                <a:spcPct val="0"/>
              </a:spcBef>
              <a:spcAft>
                <a:spcPct val="0"/>
              </a:spcAft>
            </a:pPr>
            <a:endParaRPr lang="nl-NL" sz="2000" dirty="0">
              <a:solidFill>
                <a:srgbClr val="FFFFF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nl-NL" sz="2800" dirty="0">
                <a:solidFill>
                  <a:srgbClr val="FFFFFF"/>
                </a:solidFill>
                <a:latin typeface="Arial" panose="020B0604020202020204" pitchFamily="34" charset="0"/>
                <a:cs typeface="Arial" panose="020B0604020202020204" pitchFamily="34" charset="0"/>
              </a:rPr>
              <a:t>Sterke focus op rendement-parameters (toetsen, examenresultaten)</a:t>
            </a:r>
          </a:p>
          <a:p>
            <a:pPr fontAlgn="base">
              <a:lnSpc>
                <a:spcPct val="150000"/>
              </a:lnSpc>
              <a:spcBef>
                <a:spcPct val="0"/>
              </a:spcBef>
              <a:spcAft>
                <a:spcPct val="0"/>
              </a:spcAft>
            </a:pPr>
            <a:endParaRPr lang="nl-NL" sz="2800" dirty="0">
              <a:solidFill>
                <a:srgbClr val="FFFFF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endParaRPr lang="nl-NL" sz="2000" dirty="0">
              <a:solidFill>
                <a:srgbClr val="FFFFFF"/>
              </a:solidFill>
              <a:latin typeface="Arial" panose="020B0604020202020204" pitchFamily="34" charset="0"/>
              <a:cs typeface="Arial" panose="020B0604020202020204" pitchFamily="34" charset="0"/>
            </a:endParaRPr>
          </a:p>
          <a:p>
            <a:pPr fontAlgn="base">
              <a:lnSpc>
                <a:spcPct val="150000"/>
              </a:lnSpc>
              <a:spcBef>
                <a:spcPct val="0"/>
              </a:spcBef>
              <a:spcAft>
                <a:spcPct val="0"/>
              </a:spcAft>
            </a:pPr>
            <a:r>
              <a:rPr lang="nl-NL" sz="2400" dirty="0">
                <a:solidFill>
                  <a:srgbClr val="FFFFFF"/>
                </a:solidFill>
                <a:latin typeface="Arial" panose="020B0604020202020204" pitchFamily="34" charset="0"/>
                <a:cs typeface="Arial" panose="020B0604020202020204" pitchFamily="34" charset="0"/>
              </a:rPr>
              <a:t> </a:t>
            </a:r>
          </a:p>
          <a:p>
            <a:pPr fontAlgn="base">
              <a:spcBef>
                <a:spcPct val="0"/>
              </a:spcBef>
              <a:spcAft>
                <a:spcPct val="0"/>
              </a:spcAft>
            </a:pPr>
            <a:endParaRPr lang="nl-NL" sz="2000" b="1" dirty="0">
              <a:solidFill>
                <a:srgbClr val="FFFFFF"/>
              </a:solidFill>
              <a:latin typeface="Arial" charset="0"/>
              <a:cs typeface="Arial" charset="0"/>
            </a:endParaRPr>
          </a:p>
        </p:txBody>
      </p:sp>
      <p:sp>
        <p:nvSpPr>
          <p:cNvPr id="4" name="Slide Number Placeholder 3">
            <a:extLst>
              <a:ext uri="{FF2B5EF4-FFF2-40B4-BE49-F238E27FC236}">
                <a16:creationId xmlns:a16="http://schemas.microsoft.com/office/drawing/2014/main" id="{A065FD50-DF49-4BC7-A11C-FCFC72C6AF05}"/>
              </a:ext>
            </a:extLst>
          </p:cNvPr>
          <p:cNvSpPr txBox="1">
            <a:spLocks/>
          </p:cNvSpPr>
          <p:nvPr/>
        </p:nvSpPr>
        <p:spPr>
          <a:xfrm>
            <a:off x="1716894" y="6525344"/>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30</a:t>
            </a:fld>
            <a:endParaRPr lang="nl-NL" sz="1687"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92508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9BD7197-95C0-4176-A618-785723F20E60}"/>
              </a:ext>
            </a:extLst>
          </p:cNvPr>
          <p:cNvSpPr txBox="1">
            <a:spLocks/>
          </p:cNvSpPr>
          <p:nvPr/>
        </p:nvSpPr>
        <p:spPr>
          <a:xfrm>
            <a:off x="1746306" y="6476757"/>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31</a:t>
            </a:fld>
            <a:endParaRPr lang="nl-NL" sz="1687" dirty="0">
              <a:solidFill>
                <a:srgbClr val="FFFFFF"/>
              </a:solidFill>
              <a:latin typeface="Arial" pitchFamily="34" charset="0"/>
              <a:cs typeface="Arial" pitchFamily="34" charset="0"/>
            </a:endParaRPr>
          </a:p>
        </p:txBody>
      </p:sp>
      <p:graphicFrame>
        <p:nvGraphicFramePr>
          <p:cNvPr id="3" name="Diagram 2">
            <a:extLst>
              <a:ext uri="{FF2B5EF4-FFF2-40B4-BE49-F238E27FC236}">
                <a16:creationId xmlns:a16="http://schemas.microsoft.com/office/drawing/2014/main" id="{6B1E6D12-7C73-49AE-A838-A38235CCC523}"/>
              </a:ext>
            </a:extLst>
          </p:cNvPr>
          <p:cNvGraphicFramePr/>
          <p:nvPr>
            <p:extLst/>
          </p:nvPr>
        </p:nvGraphicFramePr>
        <p:xfrm>
          <a:off x="2135560" y="908720"/>
          <a:ext cx="7848872"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42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2158732" y="506596"/>
            <a:ext cx="8401764" cy="6234772"/>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en-GB" sz="2800" dirty="0">
                <a:solidFill>
                  <a:srgbClr val="FFFFFF"/>
                </a:solidFill>
                <a:latin typeface="Arial" pitchFamily="34" charset="0"/>
                <a:cs typeface="Arial" pitchFamily="34" charset="0"/>
              </a:rPr>
              <a:t>Geduld</a:t>
            </a:r>
          </a:p>
          <a:p>
            <a:pPr algn="l"/>
            <a:endParaRPr lang="en-GB" sz="2400" dirty="0">
              <a:solidFill>
                <a:srgbClr val="FFFFFF"/>
              </a:solidFill>
              <a:latin typeface="Arial" pitchFamily="34" charset="0"/>
              <a:cs typeface="Arial" pitchFamily="34" charset="0"/>
            </a:endParaRPr>
          </a:p>
          <a:p>
            <a:pPr algn="l">
              <a:lnSpc>
                <a:spcPct val="150000"/>
              </a:lnSpc>
            </a:pPr>
            <a:r>
              <a:rPr lang="nl-NL" sz="2600" b="0" dirty="0">
                <a:solidFill>
                  <a:srgbClr val="FFFFFF"/>
                </a:solidFill>
                <a:latin typeface="Arial" pitchFamily="34" charset="0"/>
                <a:cs typeface="Arial" pitchFamily="34" charset="0"/>
              </a:rPr>
              <a:t>Houd leerlingen met verschillende achtergronden zo lang mogelijk bij elkaar, geef laatbloeiers de tijd, laat leerlingen met, over en van elkaar leren</a:t>
            </a:r>
          </a:p>
          <a:p>
            <a:pPr algn="l">
              <a:lnSpc>
                <a:spcPct val="150000"/>
              </a:lnSpc>
            </a:pPr>
            <a:endParaRPr lang="nl-NL" sz="2600" b="0" dirty="0">
              <a:solidFill>
                <a:srgbClr val="FFFFFF"/>
              </a:solidFill>
              <a:latin typeface="Arial" pitchFamily="34" charset="0"/>
              <a:cs typeface="Arial" pitchFamily="34" charset="0"/>
            </a:endParaRPr>
          </a:p>
          <a:p>
            <a:pPr algn="l">
              <a:lnSpc>
                <a:spcPct val="150000"/>
              </a:lnSpc>
            </a:pPr>
            <a:r>
              <a:rPr lang="nl-NL" sz="2600" b="0" dirty="0">
                <a:solidFill>
                  <a:srgbClr val="FFFFFF"/>
                </a:solidFill>
                <a:latin typeface="Arial" pitchFamily="34" charset="0"/>
                <a:cs typeface="Arial" pitchFamily="34" charset="0"/>
              </a:rPr>
              <a:t>Later selecteren en minder niveaudifferentiatie</a:t>
            </a:r>
          </a:p>
          <a:p>
            <a:pPr algn="l">
              <a:lnSpc>
                <a:spcPct val="150000"/>
              </a:lnSpc>
            </a:pPr>
            <a:r>
              <a:rPr lang="nl-NL" sz="2600" b="0" dirty="0">
                <a:solidFill>
                  <a:srgbClr val="FFFFFF"/>
                </a:solidFill>
                <a:latin typeface="Arial" pitchFamily="34" charset="0"/>
                <a:cs typeface="Arial" pitchFamily="34" charset="0"/>
              </a:rPr>
              <a:t>	- brede brugklassen</a:t>
            </a:r>
          </a:p>
          <a:p>
            <a:pPr algn="l">
              <a:lnSpc>
                <a:spcPct val="150000"/>
              </a:lnSpc>
            </a:pPr>
            <a:r>
              <a:rPr lang="nl-NL" sz="2600" b="0" dirty="0">
                <a:solidFill>
                  <a:srgbClr val="FFFFFF"/>
                </a:solidFill>
                <a:latin typeface="Arial" pitchFamily="34" charset="0"/>
                <a:cs typeface="Arial" pitchFamily="34" charset="0"/>
              </a:rPr>
              <a:t>	- heterogene groepen in de klas</a:t>
            </a:r>
          </a:p>
          <a:p>
            <a:pPr algn="l">
              <a:lnSpc>
                <a:spcPct val="150000"/>
              </a:lnSpc>
            </a:pPr>
            <a:endParaRPr lang="nl-NL" sz="2400" b="0" dirty="0">
              <a:solidFill>
                <a:srgbClr val="FFFFFF"/>
              </a:solidFill>
              <a:latin typeface="Arial" pitchFamily="34" charset="0"/>
              <a:cs typeface="Arial" pitchFamily="34" charset="0"/>
            </a:endParaRPr>
          </a:p>
          <a:p>
            <a:pPr algn="l">
              <a:lnSpc>
                <a:spcPct val="150000"/>
              </a:lnSpc>
            </a:pPr>
            <a:endParaRPr lang="nl-NL" sz="2400" b="0" dirty="0">
              <a:solidFill>
                <a:srgbClr val="FFFFFF"/>
              </a:solidFill>
              <a:latin typeface="Arial" pitchFamily="34" charset="0"/>
              <a:cs typeface="Arial" pitchFamily="34" charset="0"/>
            </a:endParaRPr>
          </a:p>
          <a:p>
            <a:pPr algn="l">
              <a:lnSpc>
                <a:spcPct val="150000"/>
              </a:lnSpc>
            </a:pPr>
            <a:endParaRPr lang="nl-NL" sz="2400" b="0" dirty="0">
              <a:solidFill>
                <a:srgbClr val="FFFFFF"/>
              </a:solidFill>
              <a:latin typeface="Arial" pitchFamily="34" charset="0"/>
              <a:cs typeface="Arial" pitchFamily="34" charset="0"/>
            </a:endParaRPr>
          </a:p>
          <a:p>
            <a:pPr algn="l"/>
            <a:r>
              <a:rPr lang="en-GB" sz="2400" b="0" dirty="0">
                <a:solidFill>
                  <a:srgbClr val="FFFFFF"/>
                </a:solidFill>
                <a:latin typeface="Arial" pitchFamily="34" charset="0"/>
                <a:cs typeface="Arial" pitchFamily="34" charset="0"/>
              </a:rPr>
              <a:t> </a:t>
            </a:r>
          </a:p>
        </p:txBody>
      </p:sp>
      <p:sp>
        <p:nvSpPr>
          <p:cNvPr id="6" name="Slide Number Placeholder 3">
            <a:extLst>
              <a:ext uri="{FF2B5EF4-FFF2-40B4-BE49-F238E27FC236}">
                <a16:creationId xmlns:a16="http://schemas.microsoft.com/office/drawing/2014/main" id="{B9BD7197-95C0-4176-A618-785723F20E60}"/>
              </a:ext>
            </a:extLst>
          </p:cNvPr>
          <p:cNvSpPr txBox="1">
            <a:spLocks/>
          </p:cNvSpPr>
          <p:nvPr/>
        </p:nvSpPr>
        <p:spPr>
          <a:xfrm>
            <a:off x="1746306" y="6476757"/>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32</a:t>
            </a:fld>
            <a:endParaRPr lang="nl-NL" sz="1687"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98115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2158732" y="506596"/>
            <a:ext cx="8401764" cy="6234772"/>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r>
              <a:rPr lang="en-GB" sz="2800" dirty="0" err="1">
                <a:solidFill>
                  <a:srgbClr val="FFFFFF"/>
                </a:solidFill>
                <a:latin typeface="Arial" pitchFamily="34" charset="0"/>
                <a:cs typeface="Arial" pitchFamily="34" charset="0"/>
              </a:rPr>
              <a:t>Optimisme</a:t>
            </a:r>
            <a:endParaRPr lang="en-GB" sz="2800" dirty="0">
              <a:solidFill>
                <a:srgbClr val="FFFFFF"/>
              </a:solidFill>
              <a:latin typeface="Arial" pitchFamily="34" charset="0"/>
              <a:cs typeface="Arial" pitchFamily="34" charset="0"/>
            </a:endParaRPr>
          </a:p>
          <a:p>
            <a:pPr algn="l"/>
            <a:endParaRPr lang="en-GB" sz="240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Denk niet te veel in niveaus</a:t>
            </a:r>
          </a:p>
          <a:p>
            <a:pPr algn="l"/>
            <a:endParaRPr lang="nl-NL" sz="2600" b="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Creëer flexibele </a:t>
            </a:r>
            <a:r>
              <a:rPr lang="nl-NL" sz="2600" b="0" dirty="0" err="1">
                <a:solidFill>
                  <a:srgbClr val="FFFFFF"/>
                </a:solidFill>
                <a:latin typeface="Arial" pitchFamily="34" charset="0"/>
                <a:cs typeface="Arial" pitchFamily="34" charset="0"/>
              </a:rPr>
              <a:t>mindsets</a:t>
            </a:r>
            <a:r>
              <a:rPr lang="nl-NL" sz="2600" b="0" dirty="0">
                <a:solidFill>
                  <a:srgbClr val="FFFFFF"/>
                </a:solidFill>
                <a:latin typeface="Arial" pitchFamily="34" charset="0"/>
                <a:cs typeface="Arial" pitchFamily="34" charset="0"/>
              </a:rPr>
              <a:t>, voorkom labels</a:t>
            </a:r>
          </a:p>
          <a:p>
            <a:pPr algn="l"/>
            <a:endParaRPr lang="nl-NL" sz="2600" b="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Neem niet te snel beslissingen op basis van </a:t>
            </a:r>
            <a:r>
              <a:rPr lang="nl-NL" sz="2600" b="0" dirty="0" err="1">
                <a:solidFill>
                  <a:srgbClr val="FFFFFF"/>
                </a:solidFill>
                <a:latin typeface="Arial" pitchFamily="34" charset="0"/>
                <a:cs typeface="Arial" pitchFamily="34" charset="0"/>
              </a:rPr>
              <a:t>toetsresultaten</a:t>
            </a:r>
            <a:endParaRPr lang="nl-NL" sz="2600" b="0" dirty="0">
              <a:solidFill>
                <a:srgbClr val="FFFFFF"/>
              </a:solidFill>
              <a:latin typeface="Arial" pitchFamily="34" charset="0"/>
              <a:cs typeface="Arial" pitchFamily="34" charset="0"/>
            </a:endParaRPr>
          </a:p>
          <a:p>
            <a:pPr algn="l"/>
            <a:endParaRPr lang="nl-NL" sz="2600" b="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Laat je verrassen door de leerlingen</a:t>
            </a:r>
          </a:p>
          <a:p>
            <a:pPr algn="l"/>
            <a:endParaRPr lang="nl-NL" sz="2600" b="0" dirty="0">
              <a:solidFill>
                <a:srgbClr val="FFFFFF"/>
              </a:solidFill>
              <a:latin typeface="Arial" pitchFamily="34" charset="0"/>
              <a:cs typeface="Arial" pitchFamily="34" charset="0"/>
            </a:endParaRPr>
          </a:p>
          <a:p>
            <a:pPr algn="l"/>
            <a:r>
              <a:rPr lang="nl-NL" sz="2600" b="0" dirty="0">
                <a:solidFill>
                  <a:srgbClr val="FFFFFF"/>
                </a:solidFill>
                <a:latin typeface="Arial" pitchFamily="34" charset="0"/>
                <a:cs typeface="Arial" pitchFamily="34" charset="0"/>
              </a:rPr>
              <a:t>Geef leerlingen een grote stem in didactische beslissingen</a:t>
            </a:r>
          </a:p>
          <a:p>
            <a:pPr algn="l"/>
            <a:endParaRPr lang="nl-NL" sz="2400" b="0" dirty="0">
              <a:solidFill>
                <a:srgbClr val="FFFFFF"/>
              </a:solidFill>
              <a:latin typeface="Arial" pitchFamily="34" charset="0"/>
              <a:cs typeface="Arial" pitchFamily="34" charset="0"/>
            </a:endParaRPr>
          </a:p>
          <a:p>
            <a:pPr algn="l"/>
            <a:r>
              <a:rPr lang="en-GB" sz="2400" b="0" dirty="0">
                <a:solidFill>
                  <a:srgbClr val="FFFFFF"/>
                </a:solidFill>
                <a:latin typeface="Arial" pitchFamily="34" charset="0"/>
                <a:cs typeface="Arial" pitchFamily="34" charset="0"/>
              </a:rPr>
              <a:t> </a:t>
            </a:r>
          </a:p>
        </p:txBody>
      </p:sp>
      <p:sp>
        <p:nvSpPr>
          <p:cNvPr id="6" name="Slide Number Placeholder 3">
            <a:extLst>
              <a:ext uri="{FF2B5EF4-FFF2-40B4-BE49-F238E27FC236}">
                <a16:creationId xmlns:a16="http://schemas.microsoft.com/office/drawing/2014/main" id="{B9BD7197-95C0-4176-A618-785723F20E60}"/>
              </a:ext>
            </a:extLst>
          </p:cNvPr>
          <p:cNvSpPr txBox="1">
            <a:spLocks/>
          </p:cNvSpPr>
          <p:nvPr/>
        </p:nvSpPr>
        <p:spPr>
          <a:xfrm>
            <a:off x="1746306" y="6476757"/>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33</a:t>
            </a:fld>
            <a:endParaRPr lang="nl-NL" sz="1687"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38756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82383" y="3573016"/>
            <a:ext cx="3456384" cy="648072"/>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lnSpc>
                <a:spcPct val="150000"/>
              </a:lnSpc>
            </a:pPr>
            <a:r>
              <a:rPr lang="nl-NL" sz="2400" b="0" dirty="0">
                <a:solidFill>
                  <a:srgbClr val="FFFFFF"/>
                </a:solidFill>
                <a:latin typeface="Arial" pitchFamily="34" charset="0"/>
                <a:cs typeface="Arial" pitchFamily="34" charset="0"/>
              </a:rPr>
              <a:t>Christine Rubie-Davies</a:t>
            </a:r>
            <a:endParaRPr lang="en-GB" sz="2400" b="0" dirty="0">
              <a:solidFill>
                <a:srgbClr val="FFFFFF"/>
              </a:solidFill>
              <a:latin typeface="Arial" pitchFamily="34" charset="0"/>
              <a:cs typeface="Arial" pitchFamily="34" charset="0"/>
            </a:endParaRPr>
          </a:p>
        </p:txBody>
      </p:sp>
      <p:sp>
        <p:nvSpPr>
          <p:cNvPr id="6" name="Slide Number Placeholder 3">
            <a:extLst>
              <a:ext uri="{FF2B5EF4-FFF2-40B4-BE49-F238E27FC236}">
                <a16:creationId xmlns:a16="http://schemas.microsoft.com/office/drawing/2014/main" id="{B9BD7197-95C0-4176-A618-785723F20E60}"/>
              </a:ext>
            </a:extLst>
          </p:cNvPr>
          <p:cNvSpPr txBox="1">
            <a:spLocks/>
          </p:cNvSpPr>
          <p:nvPr/>
        </p:nvSpPr>
        <p:spPr>
          <a:xfrm>
            <a:off x="1746306" y="6476757"/>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34</a:t>
            </a:fld>
            <a:endParaRPr lang="nl-NL" sz="1687" dirty="0">
              <a:solidFill>
                <a:srgbClr val="FFFFFF"/>
              </a:solidFill>
              <a:latin typeface="Arial" pitchFamily="34" charset="0"/>
              <a:cs typeface="Arial" pitchFamily="34" charset="0"/>
            </a:endParaRPr>
          </a:p>
        </p:txBody>
      </p:sp>
      <p:pic>
        <p:nvPicPr>
          <p:cNvPr id="1026" name="Picture 2" descr="Professor Christine Rubie-Dav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1412777"/>
            <a:ext cx="142875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2" y="476672"/>
            <a:ext cx="3888432" cy="550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333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2135560" y="476672"/>
            <a:ext cx="8280920" cy="5586700"/>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lnSpc>
                <a:spcPct val="150000"/>
              </a:lnSpc>
            </a:pPr>
            <a:r>
              <a:rPr lang="nl-NL" sz="2800" dirty="0">
                <a:solidFill>
                  <a:srgbClr val="FFFFFF"/>
                </a:solidFill>
                <a:latin typeface="Arial" pitchFamily="34" charset="0"/>
                <a:cs typeface="Arial" pitchFamily="34" charset="0"/>
              </a:rPr>
              <a:t>Kwaliteitszorg, verantwoording en marktwerking</a:t>
            </a:r>
          </a:p>
          <a:p>
            <a:pPr algn="l"/>
            <a:endParaRPr lang="nl-NL" sz="2400" b="0" dirty="0">
              <a:solidFill>
                <a:srgbClr val="FFFFFF"/>
              </a:solidFill>
              <a:latin typeface="Arial" pitchFamily="34" charset="0"/>
              <a:cs typeface="Arial" pitchFamily="34" charset="0"/>
            </a:endParaRPr>
          </a:p>
          <a:p>
            <a:pPr algn="l">
              <a:lnSpc>
                <a:spcPct val="150000"/>
              </a:lnSpc>
            </a:pPr>
            <a:r>
              <a:rPr lang="nl-NL" sz="2600" b="0" dirty="0">
                <a:solidFill>
                  <a:srgbClr val="FFFFFF"/>
                </a:solidFill>
                <a:latin typeface="Arial" pitchFamily="34" charset="0"/>
                <a:cs typeface="Arial" pitchFamily="34" charset="0"/>
              </a:rPr>
              <a:t>Formuleer een eigen consistente kwaliteitsvisie </a:t>
            </a:r>
          </a:p>
          <a:p>
            <a:pPr algn="l">
              <a:lnSpc>
                <a:spcPct val="150000"/>
              </a:lnSpc>
            </a:pPr>
            <a:r>
              <a:rPr lang="nl-NL" sz="2600" b="0" dirty="0">
                <a:solidFill>
                  <a:srgbClr val="FFFFFF"/>
                </a:solidFill>
                <a:latin typeface="Arial" pitchFamily="34" charset="0"/>
                <a:cs typeface="Arial" pitchFamily="34" charset="0"/>
              </a:rPr>
              <a:t>Focus op interne accountability</a:t>
            </a:r>
            <a:endParaRPr lang="en-GB" sz="2600" b="0" dirty="0">
              <a:solidFill>
                <a:srgbClr val="FFFFFF"/>
              </a:solidFill>
              <a:latin typeface="Arial" pitchFamily="34" charset="0"/>
              <a:cs typeface="Arial" pitchFamily="34" charset="0"/>
            </a:endParaRPr>
          </a:p>
          <a:p>
            <a:pPr algn="l">
              <a:lnSpc>
                <a:spcPct val="150000"/>
              </a:lnSpc>
            </a:pPr>
            <a:endParaRPr lang="nl-NL" sz="2600" b="0" dirty="0">
              <a:solidFill>
                <a:srgbClr val="FFFFFF"/>
              </a:solidFill>
              <a:latin typeface="Arial" pitchFamily="34" charset="0"/>
              <a:cs typeface="Arial" pitchFamily="34" charset="0"/>
            </a:endParaRPr>
          </a:p>
          <a:p>
            <a:pPr algn="l">
              <a:lnSpc>
                <a:spcPct val="150000"/>
              </a:lnSpc>
            </a:pPr>
            <a:r>
              <a:rPr lang="nl-NL" sz="2600" b="0" dirty="0">
                <a:solidFill>
                  <a:srgbClr val="FFFFFF"/>
                </a:solidFill>
                <a:latin typeface="Arial" pitchFamily="34" charset="0"/>
                <a:cs typeface="Arial" pitchFamily="34" charset="0"/>
              </a:rPr>
              <a:t>Wees alert op de effecten van schoolbeleid op de ongelijkheid van kansen</a:t>
            </a:r>
          </a:p>
          <a:p>
            <a:pPr algn="l">
              <a:lnSpc>
                <a:spcPct val="150000"/>
              </a:lnSpc>
            </a:pPr>
            <a:r>
              <a:rPr lang="nl-NL" sz="2600" b="0" dirty="0">
                <a:solidFill>
                  <a:srgbClr val="FFFFFF"/>
                </a:solidFill>
                <a:latin typeface="Arial" pitchFamily="34" charset="0"/>
                <a:cs typeface="Arial" pitchFamily="34" charset="0"/>
              </a:rPr>
              <a:t>	- pr en marketing voor hoog opgeleide ouders</a:t>
            </a:r>
          </a:p>
          <a:p>
            <a:pPr algn="l">
              <a:lnSpc>
                <a:spcPct val="150000"/>
              </a:lnSpc>
            </a:pPr>
            <a:r>
              <a:rPr lang="nl-NL" sz="2600" b="0" dirty="0">
                <a:solidFill>
                  <a:srgbClr val="FFFFFF"/>
                </a:solidFill>
                <a:latin typeface="Arial" pitchFamily="34" charset="0"/>
                <a:cs typeface="Arial" pitchFamily="34" charset="0"/>
              </a:rPr>
              <a:t>	- differentiatie en selectieve programma’s</a:t>
            </a:r>
          </a:p>
          <a:p>
            <a:pPr algn="l">
              <a:lnSpc>
                <a:spcPct val="150000"/>
              </a:lnSpc>
            </a:pPr>
            <a:endParaRPr lang="nl-NL" sz="2400" b="0" dirty="0">
              <a:solidFill>
                <a:srgbClr val="FFFFFF"/>
              </a:solidFill>
              <a:latin typeface="Arial" pitchFamily="34" charset="0"/>
              <a:cs typeface="Arial" pitchFamily="34" charset="0"/>
            </a:endParaRPr>
          </a:p>
          <a:p>
            <a:pPr algn="l"/>
            <a:endParaRPr lang="nl-NL" sz="2400" b="0" dirty="0">
              <a:solidFill>
                <a:srgbClr val="FFFFFF"/>
              </a:solidFill>
              <a:latin typeface="Arial" pitchFamily="34" charset="0"/>
              <a:cs typeface="Arial" pitchFamily="34" charset="0"/>
            </a:endParaRPr>
          </a:p>
        </p:txBody>
      </p:sp>
      <p:sp>
        <p:nvSpPr>
          <p:cNvPr id="6" name="Slide Number Placeholder 3">
            <a:extLst>
              <a:ext uri="{FF2B5EF4-FFF2-40B4-BE49-F238E27FC236}">
                <a16:creationId xmlns:a16="http://schemas.microsoft.com/office/drawing/2014/main" id="{B9BD7197-95C0-4176-A618-785723F20E60}"/>
              </a:ext>
            </a:extLst>
          </p:cNvPr>
          <p:cNvSpPr txBox="1">
            <a:spLocks/>
          </p:cNvSpPr>
          <p:nvPr/>
        </p:nvSpPr>
        <p:spPr>
          <a:xfrm>
            <a:off x="1746306" y="6476757"/>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35</a:t>
            </a:fld>
            <a:endParaRPr lang="nl-NL" sz="1687"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02931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2135560" y="476672"/>
            <a:ext cx="8280920" cy="5586700"/>
          </a:xfrm>
          <a:prstGeom prst="rect">
            <a:avLst/>
          </a:prstGeom>
          <a:noFill/>
          <a:ln w="9525">
            <a:noFill/>
            <a:miter lim="800000"/>
            <a:headEnd/>
            <a:tailEnd/>
          </a:ln>
        </p:spPr>
        <p:txBody>
          <a:bodyPr vert="horz" wrap="square" lIns="25304" tIns="25304" rIns="25304" bIns="25304" numCol="1" anchor="t" anchorCtr="0" compatLnSpc="1">
            <a:prstTxWarp prst="textNoShape">
              <a:avLst/>
            </a:prstTxWarp>
          </a:bodyPr>
          <a:lstStyle>
            <a:lvl1pPr algn="r" defTabSz="649288" rtl="0" fontAlgn="base">
              <a:spcBef>
                <a:spcPct val="0"/>
              </a:spcBef>
              <a:spcAft>
                <a:spcPct val="0"/>
              </a:spcAft>
              <a:defRPr sz="3000" b="1" kern="1200">
                <a:solidFill>
                  <a:srgbClr val="BE2E1A"/>
                </a:solidFill>
                <a:latin typeface="+mj-lt"/>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a:lstStyle>
          <a:p>
            <a:pPr algn="l">
              <a:lnSpc>
                <a:spcPct val="150000"/>
              </a:lnSpc>
            </a:pPr>
            <a:r>
              <a:rPr lang="nl-NL" sz="2800" dirty="0">
                <a:solidFill>
                  <a:srgbClr val="FFFFFF"/>
                </a:solidFill>
                <a:latin typeface="Arial" pitchFamily="34" charset="0"/>
                <a:cs typeface="Arial" pitchFamily="34" charset="0"/>
              </a:rPr>
              <a:t>Kwaliteitszorg, verantwoording en marktwerking</a:t>
            </a:r>
          </a:p>
          <a:p>
            <a:pPr algn="l"/>
            <a:endParaRPr lang="nl-NL" sz="2400" b="0" dirty="0">
              <a:solidFill>
                <a:srgbClr val="FFFFFF"/>
              </a:solidFill>
              <a:latin typeface="Arial" pitchFamily="34" charset="0"/>
              <a:cs typeface="Arial" pitchFamily="34" charset="0"/>
            </a:endParaRPr>
          </a:p>
          <a:p>
            <a:pPr algn="l">
              <a:lnSpc>
                <a:spcPct val="150000"/>
              </a:lnSpc>
            </a:pPr>
            <a:r>
              <a:rPr lang="en-GB" sz="2600" b="0" dirty="0" err="1">
                <a:solidFill>
                  <a:srgbClr val="FFFFFF"/>
                </a:solidFill>
                <a:latin typeface="Arial" panose="020B0604020202020204" pitchFamily="34" charset="0"/>
                <a:cs typeface="Arial" panose="020B0604020202020204" pitchFamily="34" charset="0"/>
              </a:rPr>
              <a:t>Verantwoording</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moet</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niet</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alleen</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gericht</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zijn</a:t>
            </a:r>
            <a:r>
              <a:rPr lang="en-GB" sz="2600" b="0" dirty="0">
                <a:solidFill>
                  <a:srgbClr val="FFFFFF"/>
                </a:solidFill>
                <a:latin typeface="Arial" panose="020B0604020202020204" pitchFamily="34" charset="0"/>
                <a:cs typeface="Arial" panose="020B0604020202020204" pitchFamily="34" charset="0"/>
              </a:rPr>
              <a:t> op </a:t>
            </a:r>
            <a:r>
              <a:rPr lang="en-GB" sz="2600" b="0" dirty="0" err="1">
                <a:solidFill>
                  <a:srgbClr val="FFFFFF"/>
                </a:solidFill>
                <a:latin typeface="Arial" panose="020B0604020202020204" pitchFamily="34" charset="0"/>
                <a:cs typeface="Arial" panose="020B0604020202020204" pitchFamily="34" charset="0"/>
              </a:rPr>
              <a:t>individuele</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scholen</a:t>
            </a:r>
            <a:r>
              <a:rPr lang="en-GB" sz="2600" b="0" dirty="0">
                <a:solidFill>
                  <a:srgbClr val="FFFFFF"/>
                </a:solidFill>
                <a:latin typeface="Arial" panose="020B0604020202020204" pitchFamily="34" charset="0"/>
                <a:cs typeface="Arial" panose="020B0604020202020204" pitchFamily="34" charset="0"/>
              </a:rPr>
              <a:t>, maar op </a:t>
            </a:r>
            <a:r>
              <a:rPr lang="en-GB" sz="2600" b="0" dirty="0" err="1">
                <a:solidFill>
                  <a:srgbClr val="FFFFFF"/>
                </a:solidFill>
                <a:latin typeface="Arial" panose="020B0604020202020204" pitchFamily="34" charset="0"/>
                <a:cs typeface="Arial" panose="020B0604020202020204" pitchFamily="34" charset="0"/>
              </a:rPr>
              <a:t>ketens</a:t>
            </a:r>
            <a:r>
              <a:rPr lang="en-GB" sz="2600" b="0" dirty="0">
                <a:solidFill>
                  <a:srgbClr val="FFFFFF"/>
                </a:solidFill>
                <a:latin typeface="Arial" panose="020B0604020202020204" pitchFamily="34" charset="0"/>
                <a:cs typeface="Arial" panose="020B0604020202020204" pitchFamily="34" charset="0"/>
              </a:rPr>
              <a:t> (po-</a:t>
            </a:r>
            <a:r>
              <a:rPr lang="en-GB" sz="2600" b="0" dirty="0" err="1">
                <a:solidFill>
                  <a:srgbClr val="FFFFFF"/>
                </a:solidFill>
                <a:latin typeface="Arial" panose="020B0604020202020204" pitchFamily="34" charset="0"/>
                <a:cs typeface="Arial" panose="020B0604020202020204" pitchFamily="34" charset="0"/>
              </a:rPr>
              <a:t>vo</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en</a:t>
            </a:r>
            <a:r>
              <a:rPr lang="en-GB" sz="2600" b="0" dirty="0">
                <a:solidFill>
                  <a:srgbClr val="FFFFFF"/>
                </a:solidFill>
                <a:latin typeface="Arial" panose="020B0604020202020204" pitchFamily="34" charset="0"/>
                <a:cs typeface="Arial" panose="020B0604020202020204" pitchFamily="34" charset="0"/>
              </a:rPr>
              <a:t> op de </a:t>
            </a:r>
            <a:r>
              <a:rPr lang="en-GB" sz="2600" b="0" dirty="0" err="1">
                <a:solidFill>
                  <a:srgbClr val="FFFFFF"/>
                </a:solidFill>
                <a:latin typeface="Arial" panose="020B0604020202020204" pitchFamily="34" charset="0"/>
                <a:cs typeface="Arial" panose="020B0604020202020204" pitchFamily="34" charset="0"/>
              </a:rPr>
              <a:t>gedeelde</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verantwoordelijkheid</a:t>
            </a:r>
            <a:r>
              <a:rPr lang="en-GB" sz="2600" b="0" dirty="0">
                <a:solidFill>
                  <a:srgbClr val="FFFFFF"/>
                </a:solidFill>
                <a:latin typeface="Arial" panose="020B0604020202020204" pitchFamily="34" charset="0"/>
                <a:cs typeface="Arial" panose="020B0604020202020204" pitchFamily="34" charset="0"/>
              </a:rPr>
              <a:t> van </a:t>
            </a:r>
            <a:r>
              <a:rPr lang="en-GB" sz="2600" b="0" dirty="0" err="1">
                <a:solidFill>
                  <a:srgbClr val="FFFFFF"/>
                </a:solidFill>
                <a:latin typeface="Arial" panose="020B0604020202020204" pitchFamily="34" charset="0"/>
                <a:cs typeface="Arial" panose="020B0604020202020204" pitchFamily="34" charset="0"/>
              </a:rPr>
              <a:t>verschillende</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scholen</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en</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besturen</a:t>
            </a:r>
            <a:r>
              <a:rPr lang="en-GB" sz="2600" b="0" dirty="0">
                <a:solidFill>
                  <a:srgbClr val="FFFFFF"/>
                </a:solidFill>
                <a:latin typeface="Arial" panose="020B0604020202020204" pitchFamily="34" charset="0"/>
                <a:cs typeface="Arial" panose="020B0604020202020204" pitchFamily="34" charset="0"/>
              </a:rPr>
              <a:t> in </a:t>
            </a:r>
            <a:r>
              <a:rPr lang="en-GB" sz="2600" b="0" dirty="0" err="1">
                <a:solidFill>
                  <a:srgbClr val="FFFFFF"/>
                </a:solidFill>
                <a:latin typeface="Arial" panose="020B0604020202020204" pitchFamily="34" charset="0"/>
                <a:cs typeface="Arial" panose="020B0604020202020204" pitchFamily="34" charset="0"/>
              </a:rPr>
              <a:t>een</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regio</a:t>
            </a:r>
            <a:endParaRPr lang="en-GB" sz="2600" b="0" dirty="0">
              <a:solidFill>
                <a:srgbClr val="FFFFFF"/>
              </a:solidFill>
              <a:latin typeface="Arial" panose="020B0604020202020204" pitchFamily="34" charset="0"/>
              <a:cs typeface="Arial" panose="020B0604020202020204" pitchFamily="34" charset="0"/>
            </a:endParaRPr>
          </a:p>
          <a:p>
            <a:pPr algn="l">
              <a:lnSpc>
                <a:spcPct val="150000"/>
              </a:lnSpc>
            </a:pPr>
            <a:endParaRPr lang="en-GB" sz="2600" b="0" dirty="0">
              <a:solidFill>
                <a:srgbClr val="FFFFFF"/>
              </a:solidFill>
              <a:latin typeface="Arial" panose="020B0604020202020204" pitchFamily="34" charset="0"/>
              <a:cs typeface="Arial" panose="020B0604020202020204" pitchFamily="34" charset="0"/>
            </a:endParaRPr>
          </a:p>
          <a:p>
            <a:pPr algn="l">
              <a:lnSpc>
                <a:spcPct val="150000"/>
              </a:lnSpc>
            </a:pPr>
            <a:r>
              <a:rPr lang="en-GB" sz="2600" b="0" dirty="0" err="1">
                <a:solidFill>
                  <a:srgbClr val="FFFFFF"/>
                </a:solidFill>
                <a:latin typeface="Arial" panose="020B0604020202020204" pitchFamily="34" charset="0"/>
                <a:cs typeface="Arial" panose="020B0604020202020204" pitchFamily="34" charset="0"/>
              </a:rPr>
              <a:t>Verantwoording</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moet</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sterker</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gericht</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zijn</a:t>
            </a:r>
            <a:r>
              <a:rPr lang="en-GB" sz="2600" b="0" dirty="0">
                <a:solidFill>
                  <a:srgbClr val="FFFFFF"/>
                </a:solidFill>
                <a:latin typeface="Arial" panose="020B0604020202020204" pitchFamily="34" charset="0"/>
                <a:cs typeface="Arial" panose="020B0604020202020204" pitchFamily="34" charset="0"/>
              </a:rPr>
              <a:t> op het </a:t>
            </a:r>
            <a:r>
              <a:rPr lang="en-GB" sz="2600" b="0" dirty="0" err="1">
                <a:solidFill>
                  <a:srgbClr val="FFFFFF"/>
                </a:solidFill>
                <a:latin typeface="Arial" panose="020B0604020202020204" pitchFamily="34" charset="0"/>
                <a:cs typeface="Arial" panose="020B0604020202020204" pitchFamily="34" charset="0"/>
              </a:rPr>
              <a:t>realiseren</a:t>
            </a:r>
            <a:r>
              <a:rPr lang="en-GB" sz="2600" b="0" dirty="0">
                <a:solidFill>
                  <a:srgbClr val="FFFFFF"/>
                </a:solidFill>
                <a:latin typeface="Arial" panose="020B0604020202020204" pitchFamily="34" charset="0"/>
                <a:cs typeface="Arial" panose="020B0604020202020204" pitchFamily="34" charset="0"/>
              </a:rPr>
              <a:t> van </a:t>
            </a:r>
            <a:r>
              <a:rPr lang="en-GB" sz="2600" b="0" dirty="0" err="1">
                <a:solidFill>
                  <a:srgbClr val="FFFFFF"/>
                </a:solidFill>
                <a:latin typeface="Arial" panose="020B0604020202020204" pitchFamily="34" charset="0"/>
                <a:cs typeface="Arial" panose="020B0604020202020204" pitchFamily="34" charset="0"/>
              </a:rPr>
              <a:t>gelijke</a:t>
            </a:r>
            <a:r>
              <a:rPr lang="en-GB" sz="2600" b="0" dirty="0">
                <a:solidFill>
                  <a:srgbClr val="FFFFFF"/>
                </a:solidFill>
                <a:latin typeface="Arial" panose="020B0604020202020204" pitchFamily="34" charset="0"/>
                <a:cs typeface="Arial" panose="020B0604020202020204" pitchFamily="34" charset="0"/>
              </a:rPr>
              <a:t> </a:t>
            </a:r>
            <a:r>
              <a:rPr lang="en-GB" sz="2600" b="0" dirty="0" err="1">
                <a:solidFill>
                  <a:srgbClr val="FFFFFF"/>
                </a:solidFill>
                <a:latin typeface="Arial" panose="020B0604020202020204" pitchFamily="34" charset="0"/>
                <a:cs typeface="Arial" panose="020B0604020202020204" pitchFamily="34" charset="0"/>
              </a:rPr>
              <a:t>kansen</a:t>
            </a:r>
            <a:endParaRPr lang="en-GB" sz="2600" b="0" dirty="0">
              <a:solidFill>
                <a:srgbClr val="FFFFFF"/>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B9BD7197-95C0-4176-A618-785723F20E60}"/>
              </a:ext>
            </a:extLst>
          </p:cNvPr>
          <p:cNvSpPr txBox="1">
            <a:spLocks/>
          </p:cNvSpPr>
          <p:nvPr/>
        </p:nvSpPr>
        <p:spPr>
          <a:xfrm>
            <a:off x="1746306" y="6476757"/>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36</a:t>
            </a:fld>
            <a:endParaRPr lang="nl-NL" sz="1687"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45942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271D656F-6002-4BBE-99CE-6062EE5E0AFC}"/>
              </a:ext>
            </a:extLst>
          </p:cNvPr>
          <p:cNvSpPr txBox="1">
            <a:spLocks/>
          </p:cNvSpPr>
          <p:nvPr/>
        </p:nvSpPr>
        <p:spPr>
          <a:xfrm>
            <a:off x="1746306" y="6476757"/>
            <a:ext cx="824851" cy="457200"/>
          </a:xfrm>
          <a:prstGeom prst="rect">
            <a:avLst/>
          </a:prstGeom>
        </p:spPr>
        <p:txBody>
          <a:bodyPr/>
          <a:lstStyle/>
          <a:p>
            <a:pPr defTabSz="456385" fontAlgn="base">
              <a:spcBef>
                <a:spcPct val="0"/>
              </a:spcBef>
              <a:spcAft>
                <a:spcPct val="0"/>
              </a:spcAft>
              <a:defRPr/>
            </a:pPr>
            <a:fld id="{8F6F5484-EFA1-4F72-88D7-FF8EC44A8D07}" type="slidenum">
              <a:rPr lang="nl-NL" sz="1687">
                <a:solidFill>
                  <a:srgbClr val="FFFFFF"/>
                </a:solidFill>
                <a:latin typeface="Arial" pitchFamily="34" charset="0"/>
                <a:cs typeface="Arial" pitchFamily="34" charset="0"/>
              </a:rPr>
              <a:pPr defTabSz="456385" fontAlgn="base">
                <a:spcBef>
                  <a:spcPct val="0"/>
                </a:spcBef>
                <a:spcAft>
                  <a:spcPct val="0"/>
                </a:spcAft>
                <a:defRPr/>
              </a:pPr>
              <a:t>37</a:t>
            </a:fld>
            <a:endParaRPr lang="nl-NL" sz="1687" dirty="0">
              <a:solidFill>
                <a:srgbClr val="FFFFFF"/>
              </a:solidFill>
              <a:latin typeface="Arial" pitchFamily="34" charset="0"/>
              <a:cs typeface="Arial" pitchFamily="34" charset="0"/>
            </a:endParaRPr>
          </a:p>
        </p:txBody>
      </p:sp>
      <p:pic>
        <p:nvPicPr>
          <p:cNvPr id="1026" name="Picture 2" descr="Image result for e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672" y="188640"/>
            <a:ext cx="6120680"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7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12093-58FE-4AD0-AD06-1230CB9CBC3D}"/>
              </a:ext>
            </a:extLst>
          </p:cNvPr>
          <p:cNvSpPr>
            <a:spLocks noGrp="1"/>
          </p:cNvSpPr>
          <p:nvPr>
            <p:ph type="title"/>
          </p:nvPr>
        </p:nvSpPr>
        <p:spPr/>
        <p:txBody>
          <a:bodyPr/>
          <a:lstStyle/>
          <a:p>
            <a:r>
              <a:rPr lang="nl-NL" b="1" dirty="0"/>
              <a:t>Aandacht voor kansenongelijkheid </a:t>
            </a:r>
          </a:p>
        </p:txBody>
      </p:sp>
      <p:sp>
        <p:nvSpPr>
          <p:cNvPr id="4" name="Tijdelijke aanduiding voor inhoud 3">
            <a:extLst>
              <a:ext uri="{FF2B5EF4-FFF2-40B4-BE49-F238E27FC236}">
                <a16:creationId xmlns:a16="http://schemas.microsoft.com/office/drawing/2014/main" id="{3A6119C5-98D7-43C7-9C8A-7BED37F88A97}"/>
              </a:ext>
            </a:extLst>
          </p:cNvPr>
          <p:cNvSpPr>
            <a:spLocks noGrp="1"/>
          </p:cNvSpPr>
          <p:nvPr>
            <p:ph sz="half" idx="1"/>
          </p:nvPr>
        </p:nvSpPr>
        <p:spPr>
          <a:xfrm>
            <a:off x="838200" y="1825625"/>
            <a:ext cx="5181600" cy="4351338"/>
          </a:xfrm>
        </p:spPr>
        <p:txBody>
          <a:bodyPr>
            <a:normAutofit lnSpcReduction="10000"/>
          </a:bodyPr>
          <a:lstStyle/>
          <a:p>
            <a:r>
              <a:rPr lang="nl-NL" u="sng" dirty="0"/>
              <a:t>Landelijke politiek </a:t>
            </a:r>
          </a:p>
          <a:p>
            <a:pPr marL="0" indent="0">
              <a:buNone/>
            </a:pPr>
            <a:endParaRPr lang="nl-NL" dirty="0"/>
          </a:p>
          <a:p>
            <a:pPr marL="0" indent="0">
              <a:buNone/>
            </a:pPr>
            <a:endParaRPr lang="nl-NL" dirty="0">
              <a:highlight>
                <a:srgbClr val="FFFF00"/>
              </a:highlight>
            </a:endParaRPr>
          </a:p>
        </p:txBody>
      </p:sp>
      <p:sp>
        <p:nvSpPr>
          <p:cNvPr id="5" name="Tijdelijke aanduiding voor inhoud 4">
            <a:extLst>
              <a:ext uri="{FF2B5EF4-FFF2-40B4-BE49-F238E27FC236}">
                <a16:creationId xmlns:a16="http://schemas.microsoft.com/office/drawing/2014/main" id="{B42D1807-8739-4463-A37E-32BF5BAC0E9D}"/>
              </a:ext>
            </a:extLst>
          </p:cNvPr>
          <p:cNvSpPr>
            <a:spLocks noGrp="1"/>
          </p:cNvSpPr>
          <p:nvPr>
            <p:ph sz="half" idx="2"/>
          </p:nvPr>
        </p:nvSpPr>
        <p:spPr/>
        <p:txBody>
          <a:bodyPr>
            <a:normAutofit lnSpcReduction="10000"/>
          </a:bodyPr>
          <a:lstStyle/>
          <a:p>
            <a:r>
              <a:rPr lang="nl-NL" u="sng" dirty="0"/>
              <a:t>Nieuw College Rotterdam</a:t>
            </a:r>
          </a:p>
          <a:p>
            <a:endParaRPr lang="nl-NL" dirty="0"/>
          </a:p>
          <a:p>
            <a:r>
              <a:rPr lang="nl-NL" dirty="0"/>
              <a:t>College akkoord </a:t>
            </a:r>
          </a:p>
          <a:p>
            <a:pPr marL="0" indent="0">
              <a:buNone/>
            </a:pPr>
            <a:r>
              <a:rPr lang="nl-NL" sz="2400" i="1" dirty="0"/>
              <a:t>   ‘Nieuwe energie voor Rotterdam’</a:t>
            </a:r>
          </a:p>
          <a:p>
            <a:endParaRPr lang="nl-NL" dirty="0"/>
          </a:p>
          <a:p>
            <a:r>
              <a:rPr lang="nl-NL" dirty="0"/>
              <a:t>Speerpunten wethouder </a:t>
            </a:r>
            <a:r>
              <a:rPr lang="nl-NL" dirty="0" err="1"/>
              <a:t>Kasmi</a:t>
            </a:r>
            <a:endParaRPr lang="nl-NL" dirty="0"/>
          </a:p>
          <a:p>
            <a:pPr lvl="1"/>
            <a:r>
              <a:rPr lang="nl-NL" b="1" dirty="0"/>
              <a:t>Kansengelijkheid </a:t>
            </a:r>
          </a:p>
          <a:p>
            <a:pPr lvl="1"/>
            <a:r>
              <a:rPr lang="nl-NL" dirty="0"/>
              <a:t>Lerarentekort </a:t>
            </a:r>
          </a:p>
          <a:p>
            <a:pPr lvl="1"/>
            <a:r>
              <a:rPr lang="nl-NL" dirty="0"/>
              <a:t>Burgerschap </a:t>
            </a:r>
          </a:p>
          <a:p>
            <a:pPr lvl="1"/>
            <a:r>
              <a:rPr lang="nl-NL" dirty="0"/>
              <a:t>Tegengaan voortijdige schooluitval</a:t>
            </a:r>
          </a:p>
          <a:p>
            <a:endParaRPr lang="nl-NL" dirty="0"/>
          </a:p>
          <a:p>
            <a:endParaRPr lang="nl-NL" dirty="0"/>
          </a:p>
        </p:txBody>
      </p:sp>
      <p:pic>
        <p:nvPicPr>
          <p:cNvPr id="1030" name="Picture 6" descr="https://attachment.outlook.office.net/owa/Guido.Walraven@INHOLLAND.nl/service.svc/s/GetFileAttachment?id=AAMkAGEwMTIwZjc3LTgzN2UtNGEyMi05MDdhLTY5NmQ2NDMzZWRiNQBGAAAAAAAqMZy%2FJ1GRR6Wpg%2BgiAo1vBwA0f0%2F56gv9T6oXf2VTU2L5AAACw0c5AAChZeQYbkJzRamalPGM6IeLAAIJJ7rBAAABEgAQANIv77IT65pIoU1JMqgL%2F7Q%3D&amp;X-OWA-CANARY=ToPa551FMkaeMjctf266b9BvpypSJdYYB48elgors3xl0YsEpMhx4fBLoRbITn7ltZHR-yMZ4nk.&amp;token=eyJhbGciOiJSUzI1NiIsImtpZCI6IjA2MDBGOUY2NzQ2MjA3MzdFNzM0MDRFMjg3QzQ1QTgxOENCN0NFQjgiLCJ4NXQiOiJCZ0Q1OW5SaUJ6Zm5OQVRpaDhSYWdZeTN6cmciLCJ0eXAiOiJKV1QifQ.eyJ2ZXIiOiJFeGNoYW5nZS5DYWxsYmFjay5WMSIsImFwcGN0eHNlbmRlciI6Ik93YURvd25sb2FkQGFkNzhkMTkxLTEwNDQtNDMwMy04MjEyLWI2ZjRkZDc4NzRiYyIsImFwcGN0eCI6IntcIm1zZXhjaHByb3RcIjpcIm93YVwiLFwicHJpbWFyeXNpZFwiOlwiUy0xLTUtMjEtMTMxMDA2MjIyOC03MTAyNDA5MTItMTM1MzM5NTAyNy0zNjk1MjUzXCIsXCJwdWlkXCI6XCIxMTUzODM2Mjk2MjI3MjYyOTYyXCIsXCJvaWRcIjpcImJlZGE4MDFlLTZkNTAtNGRkMy04ZWEyLTRlOTlmYmZjOWRiN1wiLFwic2NvcGVcIjpcIk93YURvd25sb2FkXCJ9IiwibmJmIjoxNTM4MTQ2MjY5LCJleHAiOjE1MzgxNDY4NjksImlzcyI6IjAwMDAwMDAyLTAwMDAtMGZmMS1jZTAwLTAwMDAwMDAwMDAwMEBhZDc4ZDE5MS0xMDQ0LTQzMDMtODIxMi1iNmY0ZGQ3ODc0YmMiLCJhdWQiOiIwMDAwMDAwMi0wMDAwLTBmZjEtY2UwMC0wMDAwMDAwMDAwMDAvYXR0YWNobWVudC5vdXRsb29rLm9mZmljZS5uZXRAYWQ3OGQxOTEtMTA0NC00MzAzLTgyMTItYjZmNGRkNzg3NGJjIn0.Ti9uPE7PEIx6Q-t3dwIZAXyNDDFCcWxaICmc9yE0cBivIVpjx-4FHs_4gCTyMqkVZ-ZKl2_mivOE2UbhLdQ-g14rjanvMkX9ChaUXn3ZcI1YT88phQZptAMBLO6T9gF_OjJwn2SKdXk_SfZAcVJXj1KiBZ_7nNp9dAJhkwxajYQO5_Le1FPuVWA2Gev8xCLj2vPjipwxwL9R2IaOG_KsCdXLszzjFxHgkaA7Cq3AEAuiYyq4kAmCS-yAs8-MnIQsAfmwaHsSmCNxQPLgHN27TghQXay_1YZ7o91lTbcWQlJNyEOB0I-jaUwWh29NPH-WwNQXCiJlfIGAV1qEShuSsQ&amp;owa=outlook.office.com&amp;isImagePreview=True">
            <a:extLst>
              <a:ext uri="{FF2B5EF4-FFF2-40B4-BE49-F238E27FC236}">
                <a16:creationId xmlns:a16="http://schemas.microsoft.com/office/drawing/2014/main" id="{4EB96139-0A3E-4BA7-8FF3-B30731934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23578"/>
            <a:ext cx="4713514" cy="455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76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4633B-3221-4299-8C11-51B7E039AF76}"/>
              </a:ext>
            </a:extLst>
          </p:cNvPr>
          <p:cNvSpPr>
            <a:spLocks noGrp="1"/>
          </p:cNvSpPr>
          <p:nvPr>
            <p:ph type="title"/>
          </p:nvPr>
        </p:nvSpPr>
        <p:spPr/>
        <p:txBody>
          <a:bodyPr/>
          <a:lstStyle/>
          <a:p>
            <a:pPr algn="ctr"/>
            <a:r>
              <a:rPr lang="nl-NL" b="1" dirty="0"/>
              <a:t>Wat is er precies aan de hand? </a:t>
            </a:r>
            <a:br>
              <a:rPr lang="nl-NL" b="1" dirty="0"/>
            </a:br>
            <a:r>
              <a:rPr lang="nl-NL" b="1" dirty="0"/>
              <a:t>En wat kunnen we doen?   </a:t>
            </a:r>
          </a:p>
        </p:txBody>
      </p:sp>
      <p:sp>
        <p:nvSpPr>
          <p:cNvPr id="3" name="Tijdelijke aanduiding voor inhoud 2">
            <a:extLst>
              <a:ext uri="{FF2B5EF4-FFF2-40B4-BE49-F238E27FC236}">
                <a16:creationId xmlns:a16="http://schemas.microsoft.com/office/drawing/2014/main" id="{792CAE77-5AF5-4190-9589-594D18C8A524}"/>
              </a:ext>
            </a:extLst>
          </p:cNvPr>
          <p:cNvSpPr>
            <a:spLocks noGrp="1"/>
          </p:cNvSpPr>
          <p:nvPr>
            <p:ph idx="1"/>
          </p:nvPr>
        </p:nvSpPr>
        <p:spPr/>
        <p:txBody>
          <a:bodyPr>
            <a:normAutofit fontScale="92500" lnSpcReduction="20000"/>
          </a:bodyPr>
          <a:lstStyle/>
          <a:p>
            <a:endParaRPr lang="nl-NL" b="1" dirty="0"/>
          </a:p>
          <a:p>
            <a:r>
              <a:rPr lang="nl-NL" b="1" dirty="0"/>
              <a:t>Inleidingen – workshops – discussie</a:t>
            </a:r>
          </a:p>
          <a:p>
            <a:endParaRPr lang="nl-NL" b="1" dirty="0"/>
          </a:p>
          <a:p>
            <a:r>
              <a:rPr lang="nl-NL" b="1" dirty="0"/>
              <a:t>Inleidingen  </a:t>
            </a:r>
          </a:p>
          <a:p>
            <a:pPr marL="514350" indent="-514350">
              <a:buFont typeface="+mj-lt"/>
              <a:buAutoNum type="arabicPeriod"/>
            </a:pPr>
            <a:r>
              <a:rPr lang="nl-NL" u="sng" dirty="0"/>
              <a:t>De Rotterdamse situatie in context</a:t>
            </a:r>
          </a:p>
          <a:p>
            <a:pPr marL="0" indent="0">
              <a:buNone/>
            </a:pPr>
            <a:r>
              <a:rPr lang="nl-NL" dirty="0"/>
              <a:t>             Inge de Wolf </a:t>
            </a:r>
          </a:p>
          <a:p>
            <a:pPr marL="0" indent="0">
              <a:buNone/>
            </a:pPr>
            <a:r>
              <a:rPr lang="nl-NL" dirty="0"/>
              <a:t>             </a:t>
            </a:r>
            <a:r>
              <a:rPr lang="nl-NL" i="1" dirty="0"/>
              <a:t>Inspectie van het Onderwijs en Universiteit van Maastricht</a:t>
            </a:r>
          </a:p>
          <a:p>
            <a:pPr marL="0" indent="0">
              <a:buNone/>
            </a:pPr>
            <a:r>
              <a:rPr lang="nl-NL" dirty="0"/>
              <a:t>2.    </a:t>
            </a:r>
            <a:r>
              <a:rPr lang="nl-NL" u="sng" dirty="0"/>
              <a:t>Wat scholen kunnen doen</a:t>
            </a:r>
          </a:p>
          <a:p>
            <a:pPr marL="0" indent="0">
              <a:buNone/>
            </a:pPr>
            <a:r>
              <a:rPr lang="nl-NL" dirty="0"/>
              <a:t>           Eddie </a:t>
            </a:r>
            <a:r>
              <a:rPr lang="nl-NL" dirty="0" err="1"/>
              <a:t>Denessen</a:t>
            </a:r>
            <a:endParaRPr lang="nl-NL" dirty="0"/>
          </a:p>
          <a:p>
            <a:pPr marL="0" indent="0">
              <a:buNone/>
            </a:pPr>
            <a:r>
              <a:rPr lang="nl-NL" dirty="0"/>
              <a:t>           </a:t>
            </a:r>
            <a:r>
              <a:rPr lang="nl-NL" i="1" dirty="0"/>
              <a:t>Universiteit Leiden en Radboud Universiteit Nijmegen </a:t>
            </a:r>
            <a:endParaRPr lang="nl-NL" dirty="0"/>
          </a:p>
          <a:p>
            <a:endParaRPr lang="nl-NL" dirty="0"/>
          </a:p>
        </p:txBody>
      </p:sp>
    </p:spTree>
    <p:extLst>
      <p:ext uri="{BB962C8B-B14F-4D97-AF65-F5344CB8AC3E}">
        <p14:creationId xmlns:p14="http://schemas.microsoft.com/office/powerpoint/2010/main" val="86312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316663" y="1560514"/>
            <a:ext cx="4284662" cy="5037137"/>
          </a:xfrm>
        </p:spPr>
        <p:txBody>
          <a:bodyPr/>
          <a:lstStyle/>
          <a:p>
            <a:pPr algn="ctr" eaLnBrk="1" hangingPunct="1"/>
            <a:br>
              <a:rPr lang="nl-NL" altLang="nl-NL" sz="2800" b="1"/>
            </a:br>
            <a:r>
              <a:rPr lang="nl-NL" altLang="nl-NL" sz="2800" b="1"/>
              <a:t>Gelijke kansen:</a:t>
            </a:r>
            <a:br>
              <a:rPr lang="nl-NL" altLang="nl-NL" sz="2800" b="1"/>
            </a:br>
            <a:r>
              <a:rPr lang="nl-NL" altLang="nl-NL" sz="2800" b="1"/>
              <a:t>de Rotterdamse situatie in context</a:t>
            </a:r>
            <a:br>
              <a:rPr lang="nl-NL" altLang="nl-NL" sz="2000" b="1"/>
            </a:br>
            <a:br>
              <a:rPr lang="nl-NL" altLang="nl-NL" sz="2000" b="1"/>
            </a:br>
            <a:br>
              <a:rPr lang="nl-NL" altLang="nl-NL" sz="2000" b="1"/>
            </a:br>
            <a:r>
              <a:rPr lang="nl-NL" altLang="nl-NL" sz="2000" b="1"/>
              <a:t>Prof. dr. Inge de Wolf</a:t>
            </a:r>
            <a:br>
              <a:rPr lang="nl-NL" altLang="nl-NL" sz="2000" b="1"/>
            </a:br>
            <a:br>
              <a:rPr lang="nl-NL" altLang="nl-NL" sz="2000" b="1"/>
            </a:br>
            <a:r>
              <a:rPr lang="nl-NL" altLang="nl-NL" sz="2000"/>
              <a:t>inspecteur IvhO </a:t>
            </a:r>
            <a:br>
              <a:rPr lang="nl-NL" altLang="nl-NL" sz="2000"/>
            </a:br>
            <a:r>
              <a:rPr lang="nl-NL" altLang="nl-NL" sz="2000"/>
              <a:t>&amp; </a:t>
            </a:r>
            <a:br>
              <a:rPr lang="nl-NL" altLang="nl-NL" sz="2000"/>
            </a:br>
            <a:r>
              <a:rPr lang="nl-NL" altLang="nl-NL" sz="2000"/>
              <a:t>hoogleraar UM</a:t>
            </a:r>
            <a:br>
              <a:rPr lang="nl-NL" altLang="nl-NL" sz="2000"/>
            </a:br>
            <a:endParaRPr lang="nl-NL" altLang="nl-NL" sz="1800" i="1"/>
          </a:p>
        </p:txBody>
      </p:sp>
      <p:pic>
        <p:nvPicPr>
          <p:cNvPr id="5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3175"/>
            <a:ext cx="595312"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Afbeelding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9788" y="-285750"/>
            <a:ext cx="5256213" cy="732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180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1631950" y="1233488"/>
            <a:ext cx="8428038" cy="571500"/>
          </a:xfrm>
        </p:spPr>
        <p:txBody>
          <a:bodyPr/>
          <a:lstStyle/>
          <a:p>
            <a:r>
              <a:rPr lang="nl-NL" altLang="nl-NL" sz="3200" b="1"/>
              <a:t>Ongelijkheid loopt op</a:t>
            </a:r>
          </a:p>
        </p:txBody>
      </p:sp>
      <p:sp>
        <p:nvSpPr>
          <p:cNvPr id="7171" name="Tijdelijke aanduiding voor inhoud 2"/>
          <p:cNvSpPr>
            <a:spLocks noGrp="1"/>
          </p:cNvSpPr>
          <p:nvPr>
            <p:ph idx="1"/>
          </p:nvPr>
        </p:nvSpPr>
        <p:spPr>
          <a:xfrm>
            <a:off x="1811338" y="1714500"/>
            <a:ext cx="8856662" cy="4997450"/>
          </a:xfrm>
        </p:spPr>
        <p:txBody>
          <a:bodyPr/>
          <a:lstStyle/>
          <a:p>
            <a:pPr marL="0" indent="0"/>
            <a:endParaRPr lang="nl-NL" altLang="nl-NL" sz="2400"/>
          </a:p>
          <a:p>
            <a:pPr marL="0" indent="0"/>
            <a:r>
              <a:rPr lang="nl-NL" altLang="nl-NL" sz="2000"/>
              <a:t> </a:t>
            </a:r>
            <a:r>
              <a:rPr lang="nl-NL" altLang="nl-NL" sz="2000" b="1"/>
              <a:t>Kansenongelijkheid stijgt</a:t>
            </a:r>
            <a:r>
              <a:rPr lang="nl-NL" altLang="nl-NL" sz="2000"/>
              <a:t>. Bij gelijke prestaties, komen leerlingen op verschillende niveaus waarbij achtergrond steeds bepalender wordt. Dit is het sterkst bij:</a:t>
            </a:r>
          </a:p>
          <a:p>
            <a:pPr lvl="1" indent="0"/>
            <a:r>
              <a:rPr lang="nl-NL" altLang="nl-NL" sz="2000"/>
              <a:t> adviezen PO</a:t>
            </a:r>
          </a:p>
          <a:p>
            <a:pPr lvl="1" indent="0"/>
            <a:r>
              <a:rPr lang="nl-NL" altLang="nl-NL" sz="2000"/>
              <a:t> schoolkeuze VO</a:t>
            </a:r>
          </a:p>
          <a:p>
            <a:pPr lvl="1" indent="0"/>
            <a:r>
              <a:rPr lang="nl-NL" altLang="nl-NL" sz="2000"/>
              <a:t> op- en afstroom onderbouw VO</a:t>
            </a:r>
          </a:p>
          <a:p>
            <a:pPr lvl="1" indent="0"/>
            <a:endParaRPr lang="nl-NL" altLang="nl-NL" sz="2000"/>
          </a:p>
          <a:p>
            <a:pPr marL="0" indent="0"/>
            <a:r>
              <a:rPr lang="nl-NL" altLang="nl-NL" sz="2000" i="1"/>
              <a:t> </a:t>
            </a:r>
            <a:r>
              <a:rPr lang="nl-NL" altLang="nl-NL" sz="2000" b="1"/>
              <a:t>Segregatie neemt toe</a:t>
            </a:r>
            <a:r>
              <a:rPr lang="nl-NL" altLang="nl-NL" sz="2000"/>
              <a:t>. Er ontstaan ‘bubbles van gelijkgestemden’</a:t>
            </a:r>
          </a:p>
          <a:p>
            <a:pPr marL="0" indent="0"/>
            <a:endParaRPr lang="nl-NL" altLang="nl-NL" sz="2000" i="1"/>
          </a:p>
          <a:p>
            <a:pPr marL="0" indent="0" algn="ctr">
              <a:buNone/>
            </a:pPr>
            <a:r>
              <a:rPr lang="nl-NL" altLang="nl-NL" sz="2000" i="1"/>
              <a:t>               Gefeliciteerd met het diploma van je ouders!</a:t>
            </a:r>
            <a:endParaRPr lang="nl-NL" altLang="nl-NL" sz="2000"/>
          </a:p>
          <a:p>
            <a:pPr lvl="1" indent="0"/>
            <a:endParaRPr lang="nl-NL" altLang="nl-NL" sz="2400"/>
          </a:p>
          <a:p>
            <a:pPr lvl="1" indent="0">
              <a:buNone/>
            </a:pPr>
            <a:endParaRPr lang="nl-NL" altLang="nl-NL"/>
          </a:p>
        </p:txBody>
      </p:sp>
    </p:spTree>
    <p:extLst>
      <p:ext uri="{BB962C8B-B14F-4D97-AF65-F5344CB8AC3E}">
        <p14:creationId xmlns:p14="http://schemas.microsoft.com/office/powerpoint/2010/main" val="420523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1738314" y="1143000"/>
            <a:ext cx="8169275" cy="571500"/>
          </a:xfrm>
        </p:spPr>
        <p:txBody>
          <a:bodyPr/>
          <a:lstStyle/>
          <a:p>
            <a:pPr algn="ctr"/>
            <a:r>
              <a:rPr lang="nl-NL" altLang="nl-NL" sz="3200"/>
              <a:t>Adviezen (bij gelijke cito)</a:t>
            </a:r>
          </a:p>
        </p:txBody>
      </p:sp>
      <p:pic>
        <p:nvPicPr>
          <p:cNvPr id="8195"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9" y="1844676"/>
            <a:ext cx="64738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kstvak 1"/>
          <p:cNvSpPr txBox="1">
            <a:spLocks noChangeArrowheads="1"/>
          </p:cNvSpPr>
          <p:nvPr/>
        </p:nvSpPr>
        <p:spPr bwMode="auto">
          <a:xfrm>
            <a:off x="9120188" y="2636838"/>
            <a:ext cx="14398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bg1"/>
                </a:solidFill>
                <a:latin typeface="Verdana" panose="020B0604030504040204" pitchFamily="34" charset="0"/>
                <a:ea typeface="ＭＳ Ｐゴシック" panose="020B0600070205080204" pitchFamily="34" charset="-128"/>
              </a:defRPr>
            </a:lvl1pPr>
            <a:lvl2pPr marL="742950" indent="-285750">
              <a:defRPr sz="2600">
                <a:solidFill>
                  <a:schemeClr val="bg1"/>
                </a:solidFill>
                <a:latin typeface="Verdana" panose="020B0604030504040204" pitchFamily="34" charset="0"/>
                <a:ea typeface="ＭＳ Ｐゴシック" panose="020B0600070205080204" pitchFamily="34" charset="-128"/>
              </a:defRPr>
            </a:lvl2pPr>
            <a:lvl3pPr marL="1143000" indent="-228600">
              <a:defRPr sz="2600">
                <a:solidFill>
                  <a:schemeClr val="bg1"/>
                </a:solidFill>
                <a:latin typeface="Verdana" panose="020B0604030504040204" pitchFamily="34" charset="0"/>
                <a:ea typeface="ＭＳ Ｐゴシック" panose="020B0600070205080204" pitchFamily="34" charset="-128"/>
              </a:defRPr>
            </a:lvl3pPr>
            <a:lvl4pPr marL="1600200" indent="-228600">
              <a:defRPr sz="2600">
                <a:solidFill>
                  <a:schemeClr val="bg1"/>
                </a:solidFill>
                <a:latin typeface="Verdana" panose="020B0604030504040204" pitchFamily="34" charset="0"/>
                <a:ea typeface="ＭＳ Ｐゴシック" panose="020B0600070205080204" pitchFamily="34" charset="-128"/>
              </a:defRPr>
            </a:lvl4pPr>
            <a:lvl5pPr marL="2057400" indent="-22860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algn="ctr" eaLnBrk="0" fontAlgn="base" hangingPunct="0">
              <a:spcBef>
                <a:spcPct val="0"/>
              </a:spcBef>
              <a:spcAft>
                <a:spcPct val="0"/>
              </a:spcAft>
            </a:pPr>
            <a:r>
              <a:rPr lang="nl-NL" altLang="nl-NL" sz="1800" i="1">
                <a:solidFill>
                  <a:srgbClr val="000000"/>
                </a:solidFill>
              </a:rPr>
              <a:t>Adviezen verschillen steeds meer</a:t>
            </a:r>
          </a:p>
          <a:p>
            <a:pPr algn="ctr" eaLnBrk="0" fontAlgn="base" hangingPunct="0">
              <a:spcBef>
                <a:spcPct val="0"/>
              </a:spcBef>
              <a:spcAft>
                <a:spcPct val="0"/>
              </a:spcAft>
            </a:pPr>
            <a:r>
              <a:rPr lang="nl-NL" altLang="nl-NL" sz="1800" i="1">
                <a:solidFill>
                  <a:srgbClr val="000000"/>
                </a:solidFill>
              </a:rPr>
              <a:t>(ook bij gelijke toets)</a:t>
            </a:r>
            <a:endParaRPr lang="nl-NL" altLang="nl-NL" sz="1800" i="1">
              <a:solidFill>
                <a:srgbClr val="FFFFFF"/>
              </a:solidFill>
            </a:endParaRPr>
          </a:p>
        </p:txBody>
      </p:sp>
    </p:spTree>
    <p:extLst>
      <p:ext uri="{BB962C8B-B14F-4D97-AF65-F5344CB8AC3E}">
        <p14:creationId xmlns:p14="http://schemas.microsoft.com/office/powerpoint/2010/main" val="212345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endParaRPr lang="nl-NL" altLang="nl-NL"/>
          </a:p>
        </p:txBody>
      </p:sp>
      <p:sp>
        <p:nvSpPr>
          <p:cNvPr id="10243" name="Tijdelijke aanduiding voor inhoud 2"/>
          <p:cNvSpPr>
            <a:spLocks noGrp="1"/>
          </p:cNvSpPr>
          <p:nvPr>
            <p:ph idx="1"/>
          </p:nvPr>
        </p:nvSpPr>
        <p:spPr/>
        <p:txBody>
          <a:bodyPr/>
          <a:lstStyle/>
          <a:p>
            <a:endParaRPr lang="nl-NL" altLang="nl-NL"/>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125539"/>
            <a:ext cx="8115300"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62470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neutraal">
  <a:themeElements>
    <a:clrScheme name="">
      <a:dk1>
        <a:srgbClr val="000000"/>
      </a:dk1>
      <a:lt1>
        <a:srgbClr val="FFFFFF"/>
      </a:lt1>
      <a:dk2>
        <a:srgbClr val="810066"/>
      </a:dk2>
      <a:lt2>
        <a:srgbClr val="EEECE1"/>
      </a:lt2>
      <a:accent1>
        <a:srgbClr val="606528"/>
      </a:accent1>
      <a:accent2>
        <a:srgbClr val="85C3CD"/>
      </a:accent2>
      <a:accent3>
        <a:srgbClr val="FFFFFF"/>
      </a:accent3>
      <a:accent4>
        <a:srgbClr val="000000"/>
      </a:accent4>
      <a:accent5>
        <a:srgbClr val="B6B8AC"/>
      </a:accent5>
      <a:accent6>
        <a:srgbClr val="78B0BA"/>
      </a:accent6>
      <a:hlink>
        <a:srgbClr val="810066"/>
      </a:hlink>
      <a:folHlink>
        <a:srgbClr val="C7002A"/>
      </a:folHlink>
    </a:clrScheme>
    <a:fontScheme name="Powerpointneutraal">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1" charset="-128"/>
          </a:defRPr>
        </a:defPPr>
      </a:lstStyle>
    </a:lnDef>
  </a:objectDefaults>
  <a:extraClrSchemeLst>
    <a:extraClrScheme>
      <a:clrScheme name="Powerpointneutraal 1">
        <a:dk1>
          <a:srgbClr val="38468F"/>
        </a:dk1>
        <a:lt1>
          <a:srgbClr val="FFFFFF"/>
        </a:lt1>
        <a:dk2>
          <a:srgbClr val="37428E"/>
        </a:dk2>
        <a:lt2>
          <a:srgbClr val="808080"/>
        </a:lt2>
        <a:accent1>
          <a:srgbClr val="606CC6"/>
        </a:accent1>
        <a:accent2>
          <a:srgbClr val="8CBB2F"/>
        </a:accent2>
        <a:accent3>
          <a:srgbClr val="FFFFFF"/>
        </a:accent3>
        <a:accent4>
          <a:srgbClr val="2E3A79"/>
        </a:accent4>
        <a:accent5>
          <a:srgbClr val="B6BADF"/>
        </a:accent5>
        <a:accent6>
          <a:srgbClr val="7EA92A"/>
        </a:accent6>
        <a:hlink>
          <a:srgbClr val="B2DA5C"/>
        </a:hlink>
        <a:folHlink>
          <a:srgbClr val="C7E68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esjabloon_en">
  <a:themeElements>
    <a:clrScheme name="presentatiesjabloon_en 13">
      <a:dk1>
        <a:srgbClr val="000000"/>
      </a:dk1>
      <a:lt1>
        <a:srgbClr val="FFFFFF"/>
      </a:lt1>
      <a:dk2>
        <a:srgbClr val="000000"/>
      </a:dk2>
      <a:lt2>
        <a:srgbClr val="808080"/>
      </a:lt2>
      <a:accent1>
        <a:srgbClr val="BBE0E3"/>
      </a:accent1>
      <a:accent2>
        <a:srgbClr val="DBEFF1"/>
      </a:accent2>
      <a:accent3>
        <a:srgbClr val="FFFFFF"/>
      </a:accent3>
      <a:accent4>
        <a:srgbClr val="000000"/>
      </a:accent4>
      <a:accent5>
        <a:srgbClr val="DAEDEF"/>
      </a:accent5>
      <a:accent6>
        <a:srgbClr val="C6D9DA"/>
      </a:accent6>
      <a:hlink>
        <a:srgbClr val="DBEFF1"/>
      </a:hlink>
      <a:folHlink>
        <a:srgbClr val="DBEFF1"/>
      </a:folHlink>
    </a:clrScheme>
    <a:fontScheme name="presentatiesjabloon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nl-NL"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nl-NL"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en 13">
        <a:dk1>
          <a:srgbClr val="000000"/>
        </a:dk1>
        <a:lt1>
          <a:srgbClr val="FFFFFF"/>
        </a:lt1>
        <a:dk2>
          <a:srgbClr val="000000"/>
        </a:dk2>
        <a:lt2>
          <a:srgbClr val="808080"/>
        </a:lt2>
        <a:accent1>
          <a:srgbClr val="BBE0E3"/>
        </a:accent1>
        <a:accent2>
          <a:srgbClr val="DBEFF1"/>
        </a:accent2>
        <a:accent3>
          <a:srgbClr val="FFFFFF"/>
        </a:accent3>
        <a:accent4>
          <a:srgbClr val="000000"/>
        </a:accent4>
        <a:accent5>
          <a:srgbClr val="DAEDEF"/>
        </a:accent5>
        <a:accent6>
          <a:srgbClr val="C6D9DA"/>
        </a:accent6>
        <a:hlink>
          <a:srgbClr val="DBEFF1"/>
        </a:hlink>
        <a:folHlink>
          <a:srgbClr val="DBEFF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1017</Words>
  <Application>Microsoft Office PowerPoint</Application>
  <PresentationFormat>Breedbeeld</PresentationFormat>
  <Paragraphs>323</Paragraphs>
  <Slides>37</Slides>
  <Notes>20</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37</vt:i4>
      </vt:variant>
    </vt:vector>
  </HeadingPairs>
  <TitlesOfParts>
    <vt:vector size="46" baseType="lpstr">
      <vt:lpstr>ＭＳ Ｐゴシック</vt:lpstr>
      <vt:lpstr>Arial</vt:lpstr>
      <vt:lpstr>Calibri</vt:lpstr>
      <vt:lpstr>Calibri Light</vt:lpstr>
      <vt:lpstr>Minion</vt:lpstr>
      <vt:lpstr>Verdana</vt:lpstr>
      <vt:lpstr>Kantoorthema</vt:lpstr>
      <vt:lpstr>Powerpointneutraal</vt:lpstr>
      <vt:lpstr>presentatiesjabloon_en</vt:lpstr>
      <vt:lpstr>   Vergroten kansengelijkheid  in primair- en voortgezet onderwijs </vt:lpstr>
      <vt:lpstr>Welkom </vt:lpstr>
      <vt:lpstr>Kansengelijkheid: urgent en actueel  </vt:lpstr>
      <vt:lpstr>Aandacht voor kansenongelijkheid </vt:lpstr>
      <vt:lpstr>Wat is er precies aan de hand?  En wat kunnen we doen?   </vt:lpstr>
      <vt:lpstr> Gelijke kansen: de Rotterdamse situatie in context   Prof. dr. Inge de Wolf  inspecteur IvhO  &amp;  hoogleraar UM </vt:lpstr>
      <vt:lpstr>Ongelijkheid loopt op</vt:lpstr>
      <vt:lpstr>Adviezen (bij gelijke cito)</vt:lpstr>
      <vt:lpstr>PowerPoint-presentatie</vt:lpstr>
      <vt:lpstr>PowerPoint-presentatie</vt:lpstr>
      <vt:lpstr>PowerPoint-presentatie</vt:lpstr>
      <vt:lpstr>             PO sterk  gesegregeerd.  Etnische  segregatie  daalt,  segregatie naar  inkomen stijgt  </vt:lpstr>
      <vt:lpstr>PowerPoint-presentatie</vt:lpstr>
      <vt:lpstr>De Rotterdamse situatie in context</vt:lpstr>
      <vt:lpstr>Oftewel....</vt:lpstr>
      <vt:lpstr>Wat zou je kunnen doen?</vt:lpstr>
      <vt:lpstr>PowerPoint-presentatie</vt:lpstr>
      <vt:lpstr>Ongelijke kansen in het onderwijs.  Wat kunnen scholen ertegen doen?      Eddie Denessen  e.denessen@fsw.leidenuniv.nl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Vergroten kansengelijkheid  in primair- en voortgezet onderwijs</dc:title>
  <dc:creator>Guido Walraven</dc:creator>
  <cp:lastModifiedBy>Guido Walraven</cp:lastModifiedBy>
  <cp:revision>4</cp:revision>
  <cp:lastPrinted>2018-10-01T13:13:43Z</cp:lastPrinted>
  <dcterms:created xsi:type="dcterms:W3CDTF">2018-09-28T16:29:15Z</dcterms:created>
  <dcterms:modified xsi:type="dcterms:W3CDTF">2018-10-16T11:00:00Z</dcterms:modified>
</cp:coreProperties>
</file>