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handoutMasterIdLst>
    <p:handoutMasterId r:id="rId10"/>
  </p:handoutMasterIdLst>
  <p:sldIdLst>
    <p:sldId id="256" r:id="rId2"/>
    <p:sldId id="319" r:id="rId3"/>
    <p:sldId id="317" r:id="rId4"/>
    <p:sldId id="316" r:id="rId5"/>
    <p:sldId id="314" r:id="rId6"/>
    <p:sldId id="296" r:id="rId7"/>
    <p:sldId id="306" r:id="rId8"/>
  </p:sldIdLst>
  <p:sldSz cx="9144000" cy="5143500" type="screen16x9"/>
  <p:notesSz cx="9926638" cy="6797675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849" userDrawn="1">
          <p15:clr>
            <a:srgbClr val="A4A3A4"/>
          </p15:clr>
        </p15:guide>
        <p15:guide id="2" pos="385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40" userDrawn="1">
          <p15:clr>
            <a:srgbClr val="A4A3A4"/>
          </p15:clr>
        </p15:guide>
        <p15:guide id="2" pos="3126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257" autoAdjust="0"/>
    <p:restoredTop sz="74628" autoAdjust="0"/>
  </p:normalViewPr>
  <p:slideViewPr>
    <p:cSldViewPr>
      <p:cViewPr varScale="1">
        <p:scale>
          <a:sx n="88" d="100"/>
          <a:sy n="88" d="100"/>
        </p:scale>
        <p:origin x="984" y="102"/>
      </p:cViewPr>
      <p:guideLst>
        <p:guide orient="horz" pos="849"/>
        <p:guide pos="385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2" d="100"/>
          <a:sy n="82" d="100"/>
        </p:scale>
        <p:origin x="-3984" y="-102"/>
      </p:cViewPr>
      <p:guideLst>
        <p:guide orient="horz" pos="2140"/>
        <p:guide pos="3126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125" cy="3401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5621338" y="0"/>
            <a:ext cx="4303712" cy="3401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1" y="6455929"/>
            <a:ext cx="4302125" cy="3401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5621338" y="6455929"/>
            <a:ext cx="4303712" cy="3401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65B36E9C-219C-478A-91D5-F4C091D3268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1258446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125" cy="3401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5621338" y="0"/>
            <a:ext cx="4303712" cy="34012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2697163" y="509588"/>
            <a:ext cx="4532312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993775" y="3227965"/>
            <a:ext cx="7939088" cy="3059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  <a:endParaRPr lang="nl-NL" noProof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1" y="6455929"/>
            <a:ext cx="4302125" cy="3401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5621338" y="6455929"/>
            <a:ext cx="4303712" cy="34012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9E7D7F27-27AA-4675-9657-7B07463F8D38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36596672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6387" name="Tijdelijke aanduiding voor notities 2"/>
          <p:cNvSpPr>
            <a:spLocks noGrp="1"/>
          </p:cNvSpPr>
          <p:nvPr>
            <p:ph type="body" idx="1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  <a:defRPr/>
            </a:pPr>
            <a:endParaRPr lang="nl-NL" dirty="0" smtClean="0"/>
          </a:p>
        </p:txBody>
      </p:sp>
    </p:spTree>
    <p:extLst>
      <p:ext uri="{BB962C8B-B14F-4D97-AF65-F5344CB8AC3E}">
        <p14:creationId xmlns:p14="http://schemas.microsoft.com/office/powerpoint/2010/main" val="285151161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15597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748461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  <a:defRPr/>
            </a:pPr>
            <a:endParaRPr lang="nl-NL" baseline="0" dirty="0" smtClean="0"/>
          </a:p>
          <a:p>
            <a:pPr eaLnBrk="1" hangingPunct="1">
              <a:spcBef>
                <a:spcPct val="0"/>
              </a:spcBef>
              <a:defRPr/>
            </a:pPr>
            <a:endParaRPr lang="nl-NL" dirty="0" smtClean="0"/>
          </a:p>
          <a:p>
            <a:pPr eaLnBrk="1" hangingPunct="1">
              <a:spcBef>
                <a:spcPct val="0"/>
              </a:spcBef>
              <a:defRPr/>
            </a:pPr>
            <a:endParaRPr lang="nl-NL" dirty="0" smtClean="0"/>
          </a:p>
          <a:p>
            <a:pPr eaLnBrk="1" hangingPunct="1">
              <a:spcBef>
                <a:spcPct val="0"/>
              </a:spcBef>
            </a:pPr>
            <a:endParaRPr lang="nl-NL" altLang="nl-NL" dirty="0" smtClean="0"/>
          </a:p>
          <a:p>
            <a:pPr eaLnBrk="1" hangingPunct="1">
              <a:spcBef>
                <a:spcPct val="0"/>
              </a:spcBef>
            </a:pPr>
            <a:endParaRPr lang="nl-NL" altLang="nl-NL" dirty="0" smtClean="0"/>
          </a:p>
        </p:txBody>
      </p:sp>
    </p:spTree>
    <p:extLst>
      <p:ext uri="{BB962C8B-B14F-4D97-AF65-F5344CB8AC3E}">
        <p14:creationId xmlns:p14="http://schemas.microsoft.com/office/powerpoint/2010/main" val="94817559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nl-NL" b="1" dirty="0" smtClean="0"/>
              <a:t>Wat gaan wij deze avond doen?</a:t>
            </a:r>
            <a:endParaRPr lang="nl-NL" b="1" baseline="0" dirty="0" smtClean="0"/>
          </a:p>
          <a:p>
            <a:pPr eaLnBrk="1" hangingPunct="1">
              <a:spcBef>
                <a:spcPct val="0"/>
              </a:spcBef>
              <a:defRPr/>
            </a:pPr>
            <a:endParaRPr lang="nl-NL" baseline="0" dirty="0" smtClean="0"/>
          </a:p>
          <a:p>
            <a:pPr marL="171450" indent="-171450" eaLnBrk="1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nl-NL" baseline="0" dirty="0" smtClean="0"/>
              <a:t>Eerst een korte introductie over de school en prograrmma’s MAVO / HAVO / VWO</a:t>
            </a:r>
          </a:p>
          <a:p>
            <a:pPr eaLnBrk="1" hangingPunct="1">
              <a:spcBef>
                <a:spcPct val="0"/>
              </a:spcBef>
              <a:defRPr/>
            </a:pPr>
            <a:endParaRPr lang="nl-NL" baseline="0" dirty="0" smtClean="0"/>
          </a:p>
          <a:p>
            <a:pPr marL="171450" indent="-171450" eaLnBrk="1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nl-NL" baseline="0" dirty="0" smtClean="0"/>
              <a:t>Vervolgens workshops om WC te beleven</a:t>
            </a:r>
          </a:p>
          <a:p>
            <a:pPr eaLnBrk="1" hangingPunct="1">
              <a:spcBef>
                <a:spcPct val="0"/>
              </a:spcBef>
              <a:defRPr/>
            </a:pPr>
            <a:endParaRPr lang="nl-NL" baseline="0" dirty="0" smtClean="0">
              <a:solidFill>
                <a:schemeClr val="accent4">
                  <a:lumMod val="60000"/>
                  <a:lumOff val="40000"/>
                </a:schemeClr>
              </a:solidFill>
            </a:endParaRPr>
          </a:p>
          <a:p>
            <a:pPr marL="171450" indent="-171450" eaLnBrk="1" hangingPunct="1">
              <a:spcBef>
                <a:spcPct val="0"/>
              </a:spcBef>
              <a:buFont typeface="Arial" charset="0"/>
              <a:buChar char="•"/>
              <a:defRPr/>
            </a:pPr>
            <a:r>
              <a:rPr lang="nl-NL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Als afronding</a:t>
            </a:r>
            <a:r>
              <a:rPr lang="nl-NL" baseline="0" dirty="0" smtClean="0">
                <a:solidFill>
                  <a:schemeClr val="accent4">
                    <a:lumMod val="60000"/>
                    <a:lumOff val="40000"/>
                  </a:schemeClr>
                </a:solidFill>
              </a:rPr>
              <a:t> het Waarom van Wolfert</a:t>
            </a:r>
          </a:p>
          <a:p>
            <a:pPr marL="171450" indent="-171450" eaLnBrk="1" hangingPunct="1">
              <a:spcBef>
                <a:spcPct val="0"/>
              </a:spcBef>
              <a:buFont typeface="Arial" charset="0"/>
              <a:buChar char="•"/>
              <a:defRPr/>
            </a:pPr>
            <a:endParaRPr lang="nl-NL" baseline="0" dirty="0" smtClean="0"/>
          </a:p>
          <a:p>
            <a:pPr eaLnBrk="1" hangingPunct="1">
              <a:spcBef>
                <a:spcPct val="0"/>
              </a:spcBef>
              <a:defRPr/>
            </a:pPr>
            <a:endParaRPr lang="nl-NL" dirty="0" smtClean="0"/>
          </a:p>
          <a:p>
            <a:pPr eaLnBrk="1" hangingPunct="1">
              <a:spcBef>
                <a:spcPct val="0"/>
              </a:spcBef>
              <a:defRPr/>
            </a:pPr>
            <a:r>
              <a:rPr lang="nl-NL" i="1" dirty="0" smtClean="0">
                <a:solidFill>
                  <a:srgbClr val="FF0000"/>
                </a:solidFill>
                <a:sym typeface="Wingdings"/>
              </a:rPr>
              <a:t> volgende</a:t>
            </a:r>
            <a:r>
              <a:rPr lang="nl-NL" i="1" baseline="0" dirty="0" smtClean="0">
                <a:solidFill>
                  <a:srgbClr val="FF0000"/>
                </a:solidFill>
                <a:sym typeface="Wingdings"/>
              </a:rPr>
              <a:t> slide</a:t>
            </a:r>
            <a:endParaRPr lang="nl-NL" i="1" dirty="0" smtClean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nl-NL" altLang="nl-NL" smtClean="0"/>
          </a:p>
          <a:p>
            <a:pPr eaLnBrk="1" hangingPunct="1">
              <a:spcBef>
                <a:spcPct val="0"/>
              </a:spcBef>
            </a:pPr>
            <a:endParaRPr lang="nl-NL" altLang="nl-NL" smtClean="0"/>
          </a:p>
          <a:p>
            <a:pPr eaLnBrk="1" hangingPunct="1">
              <a:spcBef>
                <a:spcPct val="0"/>
              </a:spcBef>
            </a:pPr>
            <a:endParaRPr lang="nl-NL" altLang="nl-NL" smtClean="0"/>
          </a:p>
          <a:p>
            <a:pPr eaLnBrk="1" hangingPunct="1">
              <a:spcBef>
                <a:spcPct val="0"/>
              </a:spcBef>
            </a:pPr>
            <a:endParaRPr lang="nl-NL" altLang="nl-NL" smtClean="0"/>
          </a:p>
          <a:p>
            <a:pPr eaLnBrk="1" hangingPunct="1">
              <a:spcBef>
                <a:spcPct val="0"/>
              </a:spcBef>
              <a:defRPr/>
            </a:pPr>
            <a:endParaRPr lang="nl-NL" dirty="0"/>
          </a:p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8956943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 eaLnBrk="1" hangingPunct="1">
              <a:spcBef>
                <a:spcPct val="0"/>
              </a:spcBef>
              <a:defRPr/>
            </a:pPr>
            <a:r>
              <a:rPr lang="nl-NL" b="1" dirty="0" smtClean="0"/>
              <a:t>Wat is de missie van de Wolfert van Borselen scholengroep?</a:t>
            </a:r>
            <a:endParaRPr lang="nl-NL" b="1" baseline="0" dirty="0" smtClean="0"/>
          </a:p>
          <a:p>
            <a:pPr eaLnBrk="1" hangingPunct="1">
              <a:spcBef>
                <a:spcPct val="0"/>
              </a:spcBef>
              <a:defRPr/>
            </a:pPr>
            <a:endParaRPr lang="nl-NL" baseline="0" dirty="0" smtClean="0"/>
          </a:p>
          <a:p>
            <a:pPr marL="342000" indent="-342000" fontAlgn="auto">
              <a:lnSpc>
                <a:spcPts val="36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nl-NL" sz="12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Kwaliteitsonderwijs </a:t>
            </a:r>
            <a:r>
              <a:rPr lang="nl-NL" sz="1200" kern="120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in een rijke,</a:t>
            </a:r>
            <a:r>
              <a:rPr lang="nl-NL" sz="12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internationaal </a:t>
            </a:r>
            <a:r>
              <a:rPr lang="nl-NL" sz="1200" kern="120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georiënteerde leeromgeving voor actieve en nieuwsgierige leerlingen</a:t>
            </a:r>
            <a:r>
              <a:rPr lang="nl-NL" sz="12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;</a:t>
            </a:r>
          </a:p>
          <a:p>
            <a:pPr eaLnBrk="1" hangingPunct="1">
              <a:spcBef>
                <a:spcPct val="0"/>
              </a:spcBef>
              <a:defRPr/>
            </a:pPr>
            <a:endParaRPr lang="nl-NL" baseline="0" dirty="0" smtClean="0"/>
          </a:p>
          <a:p>
            <a:pPr marL="342000" indent="-342000" fontAlgn="auto">
              <a:lnSpc>
                <a:spcPts val="3600"/>
              </a:lnSpc>
              <a:spcAft>
                <a:spcPts val="0"/>
              </a:spcAft>
              <a:buFont typeface="Arial"/>
              <a:buChar char="•"/>
              <a:defRPr/>
            </a:pPr>
            <a:r>
              <a:rPr lang="nl-NL" sz="12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Onderwijs </a:t>
            </a:r>
            <a:r>
              <a:rPr lang="nl-NL" sz="1200" kern="120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dat het vertrouwen heeft van</a:t>
            </a:r>
            <a:r>
              <a:rPr lang="nl-NL" sz="1200" kern="1200" dirty="0" smtClean="0">
                <a:solidFill>
                  <a:schemeClr val="tx1"/>
                </a:solidFill>
                <a:latin typeface="Arial"/>
                <a:ea typeface="+mn-ea"/>
                <a:cs typeface="Arial"/>
              </a:rPr>
              <a:t> betrokken </a:t>
            </a:r>
            <a:r>
              <a:rPr lang="nl-NL" sz="1200" kern="1200" dirty="0">
                <a:solidFill>
                  <a:schemeClr val="tx1"/>
                </a:solidFill>
                <a:latin typeface="Arial"/>
                <a:ea typeface="+mn-ea"/>
                <a:cs typeface="Arial"/>
              </a:rPr>
              <a:t>ouders</a:t>
            </a:r>
            <a:endParaRPr lang="nl-NL" baseline="0" dirty="0" smtClean="0"/>
          </a:p>
          <a:p>
            <a:pPr eaLnBrk="1" hangingPunct="1">
              <a:spcBef>
                <a:spcPct val="0"/>
              </a:spcBef>
              <a:defRPr/>
            </a:pPr>
            <a:endParaRPr lang="nl-NL" dirty="0" smtClean="0"/>
          </a:p>
          <a:p>
            <a:pPr eaLnBrk="1" hangingPunct="1">
              <a:spcBef>
                <a:spcPct val="0"/>
              </a:spcBef>
              <a:defRPr/>
            </a:pPr>
            <a:endParaRPr lang="nl-NL" dirty="0" smtClean="0"/>
          </a:p>
          <a:p>
            <a:pPr eaLnBrk="1" hangingPunct="1">
              <a:spcBef>
                <a:spcPct val="0"/>
              </a:spcBef>
              <a:defRPr/>
            </a:pPr>
            <a:r>
              <a:rPr lang="nl-NL" i="1" dirty="0" smtClean="0">
                <a:solidFill>
                  <a:srgbClr val="FF0000"/>
                </a:solidFill>
                <a:sym typeface="Wingdings"/>
              </a:rPr>
              <a:t> volgende</a:t>
            </a:r>
            <a:r>
              <a:rPr lang="nl-NL" i="1" baseline="0" dirty="0" smtClean="0">
                <a:solidFill>
                  <a:srgbClr val="FF0000"/>
                </a:solidFill>
                <a:sym typeface="Wingdings"/>
              </a:rPr>
              <a:t> slide</a:t>
            </a:r>
            <a:endParaRPr lang="nl-NL" i="1" dirty="0" smtClean="0">
              <a:solidFill>
                <a:srgbClr val="FF0000"/>
              </a:solidFill>
            </a:endParaRPr>
          </a:p>
          <a:p>
            <a:pPr eaLnBrk="1" hangingPunct="1">
              <a:spcBef>
                <a:spcPct val="0"/>
              </a:spcBef>
            </a:pPr>
            <a:endParaRPr lang="nl-NL" altLang="nl-NL" smtClean="0"/>
          </a:p>
          <a:p>
            <a:pPr eaLnBrk="1" hangingPunct="1">
              <a:spcBef>
                <a:spcPct val="0"/>
              </a:spcBef>
            </a:pPr>
            <a:endParaRPr lang="nl-NL" altLang="nl-NL" smtClean="0"/>
          </a:p>
        </p:txBody>
      </p:sp>
    </p:spTree>
    <p:extLst>
      <p:ext uri="{BB962C8B-B14F-4D97-AF65-F5344CB8AC3E}">
        <p14:creationId xmlns:p14="http://schemas.microsoft.com/office/powerpoint/2010/main" val="564408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5161BD-2771-41FC-B241-2BF6CC62CDB2}" type="datetime1">
              <a:rPr lang="nl-NL"/>
              <a:pPr>
                <a:defRPr/>
              </a:pPr>
              <a:t>5-10-2018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219034-37B6-4F8B-AAD4-3C55E9EDD36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7911397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75BCA5-B0AD-4992-8998-DBF7C97CE9AB}" type="datetime1">
              <a:rPr lang="nl-NL"/>
              <a:pPr>
                <a:defRPr/>
              </a:pPr>
              <a:t>5-10-2018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79655C-528A-4AE9-8E6C-0DA97AC510D1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7799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542648-B0E7-4969-BBA8-1AA145DA2CE7}" type="datetime1">
              <a:rPr lang="nl-NL"/>
              <a:pPr>
                <a:defRPr/>
              </a:pPr>
              <a:t>5-10-2018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9554DE-6002-4F2D-8A31-340B67A0E93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66878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12E138-9883-4DA1-BC79-B9ECD6785B14}" type="datetime1">
              <a:rPr lang="nl-NL"/>
              <a:pPr>
                <a:defRPr/>
              </a:pPr>
              <a:t>5-10-2018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1EDD40-B41C-48AC-B730-860FAE77665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336532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A38A7C-264B-421D-8230-B8C667BDB49D}" type="datetime1">
              <a:rPr lang="nl-NL"/>
              <a:pPr>
                <a:defRPr/>
              </a:pPr>
              <a:t>5-10-2018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4318F1A-1162-4751-BE4C-AAE305251E6A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79307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F757CF-DEF0-4994-ABF6-F02535DB90EB}" type="datetime1">
              <a:rPr lang="nl-NL"/>
              <a:pPr>
                <a:defRPr/>
              </a:pPr>
              <a:t>5-10-2018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AA449-1DC4-47DE-BCC1-F57F53A40233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9214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0F63AD-C772-4C71-876A-3F98025B3FA0}" type="datetime1">
              <a:rPr lang="nl-NL"/>
              <a:pPr>
                <a:defRPr/>
              </a:pPr>
              <a:t>5-10-2018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07C0E-0C43-4F5E-ABE6-0C7EEDB322E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17217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15273D-A9BE-450F-9DD9-BCB88C13A452}" type="datetime1">
              <a:rPr lang="nl-NL"/>
              <a:pPr>
                <a:defRPr/>
              </a:pPr>
              <a:t>5-10-2018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30D192-CB35-4FEB-B0D1-FA7F9E1334A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832229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D11827-0253-4429-A502-67CE38CD27E3}" type="datetime1">
              <a:rPr lang="nl-NL"/>
              <a:pPr>
                <a:defRPr/>
              </a:pPr>
              <a:t>5-10-2018</a:t>
            </a:fld>
            <a:endParaRPr lang="nl-NL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600C9-57BB-4966-9267-AF88723DDF7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42955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A5B666-F7F5-47C6-863B-D01507752C0C}" type="datetime1">
              <a:rPr lang="nl-NL"/>
              <a:pPr>
                <a:defRPr/>
              </a:pPr>
              <a:t>5-10-2018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95CAA8-0136-4E6E-9F80-2CE9FBE9767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9844800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B3293C-7DFD-4FFB-9F13-EF39F3D3F76A}" type="datetime1">
              <a:rPr lang="nl-NL"/>
              <a:pPr>
                <a:defRPr/>
              </a:pPr>
              <a:t>5-10-2018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B5C154-A5F5-421D-9C0D-35A1C182F3F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0610906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99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stijl te bewerken</a:t>
            </a:r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altLang="nl-NL" smtClean="0"/>
              <a:t>Klik om de modelstijlen te bewerken</a:t>
            </a:r>
          </a:p>
          <a:p>
            <a:pPr lvl="1"/>
            <a:r>
              <a:rPr lang="nl-NL" altLang="nl-NL" smtClean="0"/>
              <a:t>Tweede niveau</a:t>
            </a:r>
          </a:p>
          <a:p>
            <a:pPr lvl="2"/>
            <a:r>
              <a:rPr lang="nl-NL" altLang="nl-NL" smtClean="0"/>
              <a:t>Derde niveau</a:t>
            </a:r>
          </a:p>
          <a:p>
            <a:pPr lvl="3"/>
            <a:r>
              <a:rPr lang="nl-NL" altLang="nl-NL" smtClean="0"/>
              <a:t>Vierde niveau</a:t>
            </a:r>
          </a:p>
          <a:p>
            <a:pPr lvl="4"/>
            <a:r>
              <a:rPr lang="nl-NL" altLang="nl-NL" smtClean="0"/>
              <a:t>Vijfde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7E1EB7A-53AD-43D6-92F8-92D0CEA1DC35}" type="datetime1">
              <a:rPr lang="nl-NL"/>
              <a:pPr>
                <a:defRPr/>
              </a:pPr>
              <a:t>5-10-2018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5D8E320-D76B-46BD-9846-6882D43831C4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Relationship Id="rId9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hyperlink" Target="mailto:gme@wolfert.nl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ysa5OBhXz-Q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800000" y="360000"/>
            <a:ext cx="7039200" cy="1080000"/>
          </a:xfrm>
        </p:spPr>
        <p:txBody>
          <a:bodyPr lIns="0" tIns="0" rIns="0" bIns="0" rtlCol="0">
            <a:no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nl-NL" sz="4800" b="1" spc="150" dirty="0" smtClean="0">
                <a:solidFill>
                  <a:schemeClr val="accent2"/>
                </a:solidFill>
                <a:latin typeface="Arial" pitchFamily="34" charset="0"/>
                <a:cs typeface="Arial" pitchFamily="34" charset="0"/>
              </a:rPr>
              <a:t>WOLFERT COLLEGE</a:t>
            </a:r>
            <a:r>
              <a:rPr lang="nl-NL" spc="15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nl-NL" spc="150" dirty="0" smtClean="0">
                <a:solidFill>
                  <a:srgbClr val="800000"/>
                </a:solidFill>
                <a:latin typeface="Arial" pitchFamily="34" charset="0"/>
                <a:cs typeface="Arial" pitchFamily="34" charset="0"/>
              </a:rPr>
            </a:br>
            <a:r>
              <a:rPr lang="nl-NL" altLang="nl-NL" sz="2800" cap="all" spc="150" dirty="0" smtClean="0">
                <a:latin typeface="Arial" charset="0"/>
              </a:rPr>
              <a:t/>
            </a:r>
            <a:br>
              <a:rPr lang="nl-NL" altLang="nl-NL" sz="2800" cap="all" spc="150" dirty="0" smtClean="0">
                <a:latin typeface="Arial" charset="0"/>
              </a:rPr>
            </a:br>
            <a:endParaRPr lang="nl-NL" sz="2667" spc="15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0800" y="35942"/>
            <a:ext cx="1244600" cy="12446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2400" dirty="0" smtClean="0">
                <a:solidFill>
                  <a:schemeClr val="bg1"/>
                </a:solidFill>
              </a:rPr>
              <a:t>“Eerlijke kansen” als doel op zich of vanzelfsprekende bijvangst?</a:t>
            </a:r>
            <a:endParaRPr lang="nl-NL" sz="2400" dirty="0">
              <a:solidFill>
                <a:schemeClr val="bg1"/>
              </a:solidFill>
            </a:endParaRPr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sz="2000" dirty="0">
                <a:solidFill>
                  <a:schemeClr val="bg1"/>
                </a:solidFill>
              </a:rPr>
              <a:t>Bij twijfel hoge verwachtingen</a:t>
            </a:r>
            <a:r>
              <a:rPr lang="nl-NL" sz="2000" dirty="0" smtClean="0">
                <a:solidFill>
                  <a:schemeClr val="bg1"/>
                </a:solidFill>
              </a:rPr>
              <a:t>.</a:t>
            </a:r>
          </a:p>
          <a:p>
            <a:pPr marL="0" indent="0">
              <a:buNone/>
            </a:pPr>
            <a:r>
              <a:rPr lang="nl-NL" sz="1200" dirty="0" smtClean="0">
                <a:solidFill>
                  <a:schemeClr val="bg1"/>
                </a:solidFill>
              </a:rPr>
              <a:t>         (adviezen, brugklassen, plaatsing)</a:t>
            </a:r>
            <a:endParaRPr lang="nl-NL" sz="1200" dirty="0">
              <a:solidFill>
                <a:schemeClr val="bg1"/>
              </a:solidFill>
            </a:endParaRPr>
          </a:p>
          <a:p>
            <a:r>
              <a:rPr lang="nl-NL" sz="2000" dirty="0">
                <a:solidFill>
                  <a:schemeClr val="bg1"/>
                </a:solidFill>
              </a:rPr>
              <a:t>Flexibele </a:t>
            </a:r>
            <a:r>
              <a:rPr lang="nl-NL" sz="2000" dirty="0" smtClean="0">
                <a:solidFill>
                  <a:schemeClr val="bg1"/>
                </a:solidFill>
              </a:rPr>
              <a:t>structuur </a:t>
            </a:r>
            <a:r>
              <a:rPr lang="nl-NL" sz="1200" dirty="0" smtClean="0">
                <a:solidFill>
                  <a:schemeClr val="bg1"/>
                </a:solidFill>
              </a:rPr>
              <a:t>(brede brugklassen, </a:t>
            </a:r>
            <a:r>
              <a:rPr lang="nl-NL" sz="1200" dirty="0" err="1" smtClean="0">
                <a:solidFill>
                  <a:schemeClr val="bg1"/>
                </a:solidFill>
              </a:rPr>
              <a:t>opstroom</a:t>
            </a:r>
            <a:r>
              <a:rPr lang="nl-NL" sz="1200" dirty="0" smtClean="0">
                <a:solidFill>
                  <a:schemeClr val="bg1"/>
                </a:solidFill>
              </a:rPr>
              <a:t>, ondersteuning)</a:t>
            </a:r>
            <a:endParaRPr lang="nl-NL" sz="1200" dirty="0">
              <a:solidFill>
                <a:schemeClr val="bg1"/>
              </a:solidFill>
            </a:endParaRPr>
          </a:p>
          <a:p>
            <a:r>
              <a:rPr lang="nl-NL" sz="2000" dirty="0">
                <a:solidFill>
                  <a:schemeClr val="bg1"/>
                </a:solidFill>
              </a:rPr>
              <a:t>Cultuur</a:t>
            </a:r>
            <a:r>
              <a:rPr lang="nl-NL" sz="2000" dirty="0" smtClean="0">
                <a:solidFill>
                  <a:schemeClr val="bg1"/>
                </a:solidFill>
              </a:rPr>
              <a:t>! </a:t>
            </a:r>
            <a:r>
              <a:rPr lang="nl-NL" sz="1200" dirty="0" smtClean="0">
                <a:solidFill>
                  <a:schemeClr val="bg1"/>
                </a:solidFill>
              </a:rPr>
              <a:t>(</a:t>
            </a:r>
            <a:r>
              <a:rPr lang="nl-NL" sz="1200" dirty="0" err="1" smtClean="0">
                <a:solidFill>
                  <a:schemeClr val="bg1"/>
                </a:solidFill>
              </a:rPr>
              <a:t>geen:’kan</a:t>
            </a:r>
            <a:r>
              <a:rPr lang="nl-NL" sz="1200" dirty="0" smtClean="0">
                <a:solidFill>
                  <a:schemeClr val="bg1"/>
                </a:solidFill>
              </a:rPr>
              <a:t> niet , wil niet, open, maatwerk)</a:t>
            </a:r>
            <a:endParaRPr lang="nl-NL" sz="1200" dirty="0">
              <a:solidFill>
                <a:schemeClr val="bg1"/>
              </a:solidFill>
            </a:endParaRPr>
          </a:p>
          <a:p>
            <a:r>
              <a:rPr lang="nl-NL" sz="2000" dirty="0" smtClean="0">
                <a:solidFill>
                  <a:schemeClr val="bg1"/>
                </a:solidFill>
              </a:rPr>
              <a:t>Gesegregeerde </a:t>
            </a:r>
            <a:r>
              <a:rPr lang="nl-NL" sz="2000" dirty="0">
                <a:solidFill>
                  <a:schemeClr val="bg1"/>
                </a:solidFill>
              </a:rPr>
              <a:t>scholen aantrekkelijker maken</a:t>
            </a:r>
            <a:r>
              <a:rPr lang="nl-NL" sz="2000" dirty="0" smtClean="0">
                <a:solidFill>
                  <a:schemeClr val="bg1"/>
                </a:solidFill>
              </a:rPr>
              <a:t>! </a:t>
            </a:r>
            <a:r>
              <a:rPr lang="nl-NL" sz="1200" dirty="0" smtClean="0">
                <a:solidFill>
                  <a:schemeClr val="bg1"/>
                </a:solidFill>
              </a:rPr>
              <a:t>(klassengrootte, leraren, gebouw)</a:t>
            </a:r>
            <a:endParaRPr lang="nl-NL" sz="1200" dirty="0">
              <a:solidFill>
                <a:schemeClr val="bg1"/>
              </a:solidFill>
            </a:endParaRPr>
          </a:p>
          <a:p>
            <a:r>
              <a:rPr lang="nl-NL" sz="2000" dirty="0">
                <a:solidFill>
                  <a:schemeClr val="bg1"/>
                </a:solidFill>
              </a:rPr>
              <a:t>Samenwerken</a:t>
            </a:r>
            <a:r>
              <a:rPr lang="nl-NL" sz="2000" dirty="0" smtClean="0">
                <a:solidFill>
                  <a:schemeClr val="bg1"/>
                </a:solidFill>
              </a:rPr>
              <a:t>! </a:t>
            </a:r>
            <a:r>
              <a:rPr lang="nl-NL" sz="1200" dirty="0" smtClean="0">
                <a:solidFill>
                  <a:schemeClr val="bg1"/>
                </a:solidFill>
              </a:rPr>
              <a:t>(vitale regio) </a:t>
            </a:r>
            <a:r>
              <a:rPr lang="nl-NL" sz="2000" dirty="0"/>
              <a:t/>
            </a:r>
            <a:br>
              <a:rPr lang="nl-NL" sz="2000" dirty="0"/>
            </a:br>
            <a:endParaRPr lang="nl-NL" sz="2000" dirty="0"/>
          </a:p>
          <a:p>
            <a:endParaRPr lang="nl-NL" dirty="0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l-NL" sz="2000" dirty="0" smtClean="0">
                <a:solidFill>
                  <a:schemeClr val="bg1"/>
                </a:solidFill>
              </a:rPr>
              <a:t>(Bij twijfel), hoge verwachtingen </a:t>
            </a:r>
            <a:r>
              <a:rPr lang="nl-NL" sz="1200" dirty="0" smtClean="0">
                <a:solidFill>
                  <a:schemeClr val="bg1"/>
                </a:solidFill>
              </a:rPr>
              <a:t>(mogen het ook reële verwachtingen zijn?</a:t>
            </a:r>
          </a:p>
          <a:p>
            <a:r>
              <a:rPr lang="nl-NL" sz="2000" dirty="0" smtClean="0">
                <a:solidFill>
                  <a:schemeClr val="bg1"/>
                </a:solidFill>
              </a:rPr>
              <a:t>Flexibele structuur? </a:t>
            </a:r>
            <a:r>
              <a:rPr lang="nl-NL" sz="1200" dirty="0" smtClean="0">
                <a:solidFill>
                  <a:schemeClr val="bg1"/>
                </a:solidFill>
              </a:rPr>
              <a:t>Kansenonderwijs weer terug? </a:t>
            </a:r>
          </a:p>
          <a:p>
            <a:r>
              <a:rPr lang="nl-NL" sz="2000" dirty="0" smtClean="0">
                <a:solidFill>
                  <a:schemeClr val="bg1"/>
                </a:solidFill>
              </a:rPr>
              <a:t>Cultuur? </a:t>
            </a:r>
            <a:r>
              <a:rPr lang="nl-NL" sz="1200" dirty="0" smtClean="0">
                <a:solidFill>
                  <a:schemeClr val="bg1"/>
                </a:solidFill>
              </a:rPr>
              <a:t>Hoelang neem je/krijg je de tijd? </a:t>
            </a:r>
          </a:p>
          <a:p>
            <a:r>
              <a:rPr lang="nl-NL" sz="2000" dirty="0" smtClean="0">
                <a:solidFill>
                  <a:schemeClr val="bg1"/>
                </a:solidFill>
              </a:rPr>
              <a:t>(Gesegregeerde) scholen aantrekkelijk maken??????</a:t>
            </a:r>
          </a:p>
          <a:p>
            <a:r>
              <a:rPr lang="nl-NL" sz="2000" dirty="0" smtClean="0">
                <a:solidFill>
                  <a:schemeClr val="bg1"/>
                </a:solidFill>
              </a:rPr>
              <a:t>Samenwerken!  </a:t>
            </a:r>
            <a:r>
              <a:rPr lang="nl-NL" sz="1200" dirty="0" smtClean="0">
                <a:solidFill>
                  <a:schemeClr val="bg1"/>
                </a:solidFill>
              </a:rPr>
              <a:t>Of van elkaar leren?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61682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2006-2010-2014-2018-2022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390 LL. + 75 ISK    GSP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6" name="Tijdelijke aanduiding voor inhoud 5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l-NL" sz="2000" dirty="0" smtClean="0">
                <a:solidFill>
                  <a:schemeClr val="bg1"/>
                </a:solidFill>
              </a:rPr>
              <a:t>Start met cultuur waarin sturen op resultaat normaal is.</a:t>
            </a:r>
          </a:p>
          <a:p>
            <a:r>
              <a:rPr lang="nl-NL" sz="2000" dirty="0" err="1" smtClean="0">
                <a:solidFill>
                  <a:schemeClr val="bg1"/>
                </a:solidFill>
              </a:rPr>
              <a:t>Vakleerplannen</a:t>
            </a:r>
            <a:r>
              <a:rPr lang="nl-NL" sz="2000" dirty="0" smtClean="0">
                <a:solidFill>
                  <a:schemeClr val="bg1"/>
                </a:solidFill>
              </a:rPr>
              <a:t> worden jaarlijks bijgesteld.</a:t>
            </a:r>
          </a:p>
          <a:p>
            <a:r>
              <a:rPr lang="nl-NL" sz="2000" dirty="0" smtClean="0">
                <a:solidFill>
                  <a:schemeClr val="bg1"/>
                </a:solidFill>
              </a:rPr>
              <a:t>Strak georganiseerde kernteam bijeenkomsten met als doel kennis delen.</a:t>
            </a:r>
          </a:p>
          <a:p>
            <a:r>
              <a:rPr lang="nl-NL" sz="2000" dirty="0" smtClean="0">
                <a:solidFill>
                  <a:schemeClr val="bg1"/>
                </a:solidFill>
              </a:rPr>
              <a:t>2008 beoordeling zwak.</a:t>
            </a:r>
          </a:p>
          <a:p>
            <a:pPr marL="0" indent="0">
              <a:buNone/>
            </a:pPr>
            <a:endParaRPr lang="nl-NL" sz="2000" dirty="0" smtClean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nl-NL" sz="2000" dirty="0">
              <a:solidFill>
                <a:schemeClr val="bg1"/>
              </a:solidFill>
            </a:endParaRPr>
          </a:p>
        </p:txBody>
      </p:sp>
      <p:sp>
        <p:nvSpPr>
          <p:cNvPr id="7" name="Tijdelijke aanduiding voor tekst 6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</a:rPr>
              <a:t>600 LL. + 139 ISK     GSC</a:t>
            </a:r>
            <a:endParaRPr lang="nl-NL" dirty="0">
              <a:solidFill>
                <a:schemeClr val="bg1"/>
              </a:solidFill>
            </a:endParaRPr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175446" cy="2963466"/>
          </a:xfrm>
        </p:spPr>
        <p:txBody>
          <a:bodyPr/>
          <a:lstStyle/>
          <a:p>
            <a:r>
              <a:rPr lang="nl-NL" sz="2000" dirty="0" smtClean="0">
                <a:solidFill>
                  <a:schemeClr val="bg1"/>
                </a:solidFill>
              </a:rPr>
              <a:t>Wolfert College als professionele leergemeenschap</a:t>
            </a:r>
          </a:p>
          <a:p>
            <a:r>
              <a:rPr lang="nl-NL" sz="2000" dirty="0" smtClean="0">
                <a:solidFill>
                  <a:schemeClr val="bg1"/>
                </a:solidFill>
              </a:rPr>
              <a:t>Brede persoonlijke ontwikkeling leerlingen</a:t>
            </a:r>
          </a:p>
          <a:p>
            <a:r>
              <a:rPr lang="nl-NL" sz="2000" dirty="0" smtClean="0">
                <a:solidFill>
                  <a:schemeClr val="bg1"/>
                </a:solidFill>
              </a:rPr>
              <a:t>Maatwerk</a:t>
            </a:r>
          </a:p>
          <a:p>
            <a:r>
              <a:rPr lang="nl-NL" sz="2000" dirty="0" smtClean="0">
                <a:solidFill>
                  <a:schemeClr val="bg1"/>
                </a:solidFill>
              </a:rPr>
              <a:t>Samenhangend en consistent</a:t>
            </a:r>
          </a:p>
          <a:p>
            <a:r>
              <a:rPr lang="nl-NL" sz="2000" dirty="0" smtClean="0">
                <a:solidFill>
                  <a:schemeClr val="bg1"/>
                </a:solidFill>
              </a:rPr>
              <a:t>Wolfert College voorgedragen voor het predicaat “goed”.</a:t>
            </a:r>
            <a:endParaRPr lang="nl-NL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54364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nl-NL"/>
          </a:p>
        </p:txBody>
      </p:sp>
      <p:pic>
        <p:nvPicPr>
          <p:cNvPr id="4" name="Tijdelijke aanduiding voor inhoud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20019">
            <a:off x="452201" y="-131158"/>
            <a:ext cx="2115954" cy="2821272"/>
          </a:xfrm>
        </p:spPr>
      </p:pic>
      <p:pic>
        <p:nvPicPr>
          <p:cNvPr id="6" name="Afbeelding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1599">
            <a:off x="5937844" y="-94181"/>
            <a:ext cx="2256423" cy="3008564"/>
          </a:xfrm>
          <a:prstGeom prst="rect">
            <a:avLst/>
          </a:prstGeom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97609">
            <a:off x="-23373" y="1958703"/>
            <a:ext cx="1998222" cy="2664296"/>
          </a:xfrm>
          <a:prstGeom prst="rect">
            <a:avLst/>
          </a:prstGeom>
        </p:spPr>
      </p:pic>
      <p:pic>
        <p:nvPicPr>
          <p:cNvPr id="10" name="Afbeelding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9331">
            <a:off x="5749676" y="2365782"/>
            <a:ext cx="1998222" cy="2664296"/>
          </a:xfrm>
          <a:prstGeom prst="rect">
            <a:avLst/>
          </a:prstGeom>
        </p:spPr>
      </p:pic>
      <p:pic>
        <p:nvPicPr>
          <p:cNvPr id="7" name="Afbeelding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320065">
            <a:off x="2680317" y="217386"/>
            <a:ext cx="3345855" cy="2509391"/>
          </a:xfrm>
          <a:prstGeom prst="rect">
            <a:avLst/>
          </a:prstGeom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55199">
            <a:off x="1166511" y="1922703"/>
            <a:ext cx="2144837" cy="2859782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3028" y="2614323"/>
            <a:ext cx="3181465" cy="238609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73211">
            <a:off x="7447884" y="1924834"/>
            <a:ext cx="1706334" cy="242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61087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8614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16" descr="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78974"/>
            <a:ext cx="3024335" cy="703522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>
            <a:off x="2443564" y="2387084"/>
            <a:ext cx="4152740" cy="147732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nl-NL" dirty="0" smtClean="0"/>
              <a:t>Learning Tool Kit</a:t>
            </a:r>
          </a:p>
          <a:p>
            <a:endParaRPr lang="nl-NL" dirty="0"/>
          </a:p>
          <a:p>
            <a:r>
              <a:rPr lang="nl-NL" dirty="0" smtClean="0"/>
              <a:t>Snelkoppeling verwijderd </a:t>
            </a:r>
            <a:r>
              <a:rPr lang="nl-NL" dirty="0" err="1" smtClean="0"/>
              <a:t>ivm</a:t>
            </a:r>
            <a:r>
              <a:rPr lang="nl-NL" dirty="0" smtClean="0"/>
              <a:t> AVG</a:t>
            </a:r>
          </a:p>
          <a:p>
            <a:endParaRPr lang="nl-NL" dirty="0"/>
          </a:p>
          <a:p>
            <a:r>
              <a:rPr lang="nl-NL" smtClean="0"/>
              <a:t>Indien </a:t>
            </a:r>
            <a:r>
              <a:rPr lang="nl-NL" dirty="0" smtClean="0"/>
              <a:t>meer info gewenst </a:t>
            </a:r>
            <a:r>
              <a:rPr lang="nl-NL" dirty="0" smtClean="0">
                <a:hlinkClick r:id="rId4"/>
              </a:rPr>
              <a:t>gme@wolfert.nl</a:t>
            </a:r>
            <a:endParaRPr lang="nl-NL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8367" y="934037"/>
            <a:ext cx="3419872" cy="192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48761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8614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16" descr="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78974"/>
            <a:ext cx="3024335" cy="70352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763688" y="1870834"/>
            <a:ext cx="69847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charset="0"/>
              <a:buChar char="•"/>
            </a:pPr>
            <a:endParaRPr lang="en-US" sz="2400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  <a:p>
            <a:pPr marL="342900" indent="-342900">
              <a:buFont typeface="Arial" charset="0"/>
              <a:buChar char="•"/>
            </a:pPr>
            <a:endParaRPr lang="en-US" sz="2400" dirty="0">
              <a:solidFill>
                <a:schemeClr val="bg1"/>
              </a:solidFill>
              <a:latin typeface="Helvetica Neue" charset="0"/>
              <a:ea typeface="Helvetica Neue" charset="0"/>
              <a:cs typeface="Helvetica Neue" charset="0"/>
            </a:endParaRPr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7033" y="1059582"/>
            <a:ext cx="8443438" cy="378505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0"/>
            <a:ext cx="9144000" cy="86147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Afbeelding 16" descr="logo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6136" y="78974"/>
            <a:ext cx="3024335" cy="703522"/>
          </a:xfrm>
          <a:prstGeom prst="rect">
            <a:avLst/>
          </a:prstGeom>
        </p:spPr>
      </p:pic>
      <p:sp>
        <p:nvSpPr>
          <p:cNvPr id="6" name="Rechthoek 5"/>
          <p:cNvSpPr/>
          <p:nvPr/>
        </p:nvSpPr>
        <p:spPr>
          <a:xfrm>
            <a:off x="1331640" y="2248585"/>
            <a:ext cx="655272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dirty="0" smtClean="0">
                <a:hlinkClick r:id="rId4"/>
              </a:rPr>
              <a:t>via effectieve gedragspatronen naar sterkere organisaties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16822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Aangepast 11">
      <a:dk1>
        <a:sysClr val="windowText" lastClr="000000"/>
      </a:dk1>
      <a:lt1>
        <a:sysClr val="window" lastClr="FFFFFF"/>
      </a:lt1>
      <a:dk2>
        <a:srgbClr val="302F3D"/>
      </a:dk2>
      <a:lt2>
        <a:srgbClr val="FFFFFF"/>
      </a:lt2>
      <a:accent1>
        <a:srgbClr val="FFFFFF"/>
      </a:accent1>
      <a:accent2>
        <a:srgbClr val="C8052B"/>
      </a:accent2>
      <a:accent3>
        <a:srgbClr val="0082BA"/>
      </a:accent3>
      <a:accent4>
        <a:srgbClr val="FF9113"/>
      </a:accent4>
      <a:accent5>
        <a:srgbClr val="0082BA"/>
      </a:accent5>
      <a:accent6>
        <a:srgbClr val="C8052B"/>
      </a:accent6>
      <a:hlink>
        <a:srgbClr val="0082C8"/>
      </a:hlink>
      <a:folHlink>
        <a:srgbClr val="FF912B"/>
      </a:folHlink>
    </a:clrScheme>
    <a:fontScheme name="Kantoor - klassiek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Codex.thmx</Template>
  <TotalTime>3002</TotalTime>
  <Words>270</Words>
  <Application>Microsoft Office PowerPoint</Application>
  <PresentationFormat>Diavoorstelling (16:9)</PresentationFormat>
  <Paragraphs>56</Paragraphs>
  <Slides>7</Slides>
  <Notes>6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12" baseType="lpstr">
      <vt:lpstr>Arial</vt:lpstr>
      <vt:lpstr>Calibri</vt:lpstr>
      <vt:lpstr>Helvetica Neue</vt:lpstr>
      <vt:lpstr>Wingdings</vt:lpstr>
      <vt:lpstr>Office-thema</vt:lpstr>
      <vt:lpstr>WOLFERT COLLEGE  </vt:lpstr>
      <vt:lpstr>“Eerlijke kansen” als doel op zich of vanzelfsprekende bijvangst?</vt:lpstr>
      <vt:lpstr>2006-2010-2014-2018-2022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Jordy</dc:creator>
  <cp:lastModifiedBy>Geoffrey van Melick</cp:lastModifiedBy>
  <cp:revision>355</cp:revision>
  <cp:lastPrinted>2016-01-07T18:09:13Z</cp:lastPrinted>
  <dcterms:created xsi:type="dcterms:W3CDTF">2016-01-07T14:26:42Z</dcterms:created>
  <dcterms:modified xsi:type="dcterms:W3CDTF">2018-10-05T11:44:39Z</dcterms:modified>
</cp:coreProperties>
</file>