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9" r:id="rId3"/>
    <p:sldId id="257" r:id="rId4"/>
    <p:sldId id="258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9A9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5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546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12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640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57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717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216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007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643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77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87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49A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9660088-D3C9-4D57-9654-B8A747739F6F}" type="datetimeFigureOut">
              <a:rPr lang="nl-NL" smtClean="0"/>
              <a:t>2-10-2019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360168B-5343-41F8-8297-2107DFEA3B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065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163FD3AA-505C-4342-B9C7-5544D5837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60" b="1989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24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121D2-04A5-43E3-B2F1-D54351A08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solidFill>
                  <a:schemeClr val="bg2"/>
                </a:solidFill>
              </a:rPr>
              <a:t>Proces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75B278-5746-4666-A1E5-49B80120B6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 b="1" dirty="0">
              <a:solidFill>
                <a:schemeClr val="bg2"/>
              </a:solidFill>
            </a:endParaRPr>
          </a:p>
          <a:p>
            <a:endParaRPr lang="nl-NL" sz="2400" dirty="0">
              <a:solidFill>
                <a:schemeClr val="bg2"/>
              </a:solidFill>
            </a:endParaRPr>
          </a:p>
          <a:p>
            <a:r>
              <a:rPr lang="nl-NL" sz="2400" dirty="0">
                <a:solidFill>
                  <a:schemeClr val="bg2"/>
                </a:solidFill>
              </a:rPr>
              <a:t>Literatuurstudie</a:t>
            </a:r>
          </a:p>
          <a:p>
            <a:r>
              <a:rPr lang="nl-NL" sz="2400" dirty="0">
                <a:solidFill>
                  <a:schemeClr val="bg2"/>
                </a:solidFill>
              </a:rPr>
              <a:t>Methodiek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EFC926B-3F8C-4543-8C4F-8EF5B8B70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4122" y="2705761"/>
            <a:ext cx="4754880" cy="272663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nl-NL" sz="2800" dirty="0">
                <a:solidFill>
                  <a:schemeClr val="bg2"/>
                </a:solidFill>
              </a:rPr>
              <a:t>Leefomgeving en achtergrond hebben invloed op de kansen die een jongere heeft</a:t>
            </a:r>
          </a:p>
        </p:txBody>
      </p:sp>
    </p:spTree>
    <p:extLst>
      <p:ext uri="{BB962C8B-B14F-4D97-AF65-F5344CB8AC3E}">
        <p14:creationId xmlns:p14="http://schemas.microsoft.com/office/powerpoint/2010/main" val="151808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EC17A-D89A-4C4A-99FD-7E76D08CE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solidFill>
                  <a:schemeClr val="bg2"/>
                </a:solidFill>
              </a:rPr>
              <a:t>Resultaten Interviews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B14A5B-7E87-42B3-A7D9-40F023537D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nl-NL" sz="2000" dirty="0">
              <a:solidFill>
                <a:schemeClr val="bg2"/>
              </a:solidFill>
            </a:endParaRPr>
          </a:p>
          <a:p>
            <a:r>
              <a:rPr lang="nl-NL" sz="2400" dirty="0">
                <a:solidFill>
                  <a:schemeClr val="bg2"/>
                </a:solidFill>
              </a:rPr>
              <a:t>Gelijke kansen</a:t>
            </a:r>
          </a:p>
          <a:p>
            <a:r>
              <a:rPr lang="nl-NL" sz="2400" dirty="0">
                <a:solidFill>
                  <a:schemeClr val="bg2"/>
                </a:solidFill>
              </a:rPr>
              <a:t>Rol van ouders</a:t>
            </a:r>
          </a:p>
          <a:p>
            <a:pPr lvl="1"/>
            <a:r>
              <a:rPr lang="nl-NL" sz="2400" dirty="0">
                <a:solidFill>
                  <a:schemeClr val="bg2"/>
                </a:solidFill>
              </a:rPr>
              <a:t>Stimulerend en motiverend</a:t>
            </a:r>
          </a:p>
          <a:p>
            <a:pPr lvl="1"/>
            <a:r>
              <a:rPr lang="nl-NL" sz="2400" dirty="0">
                <a:solidFill>
                  <a:schemeClr val="bg2"/>
                </a:solidFill>
              </a:rPr>
              <a:t>Ondersteunend</a:t>
            </a:r>
          </a:p>
          <a:p>
            <a:pPr lvl="1"/>
            <a:r>
              <a:rPr lang="nl-NL" sz="2400" dirty="0">
                <a:solidFill>
                  <a:schemeClr val="bg2"/>
                </a:solidFill>
              </a:rPr>
              <a:t>Voorbeeldfunctie</a:t>
            </a:r>
          </a:p>
          <a:p>
            <a:r>
              <a:rPr lang="nl-NL" sz="2400" dirty="0">
                <a:solidFill>
                  <a:schemeClr val="bg2"/>
                </a:solidFill>
              </a:rPr>
              <a:t>Vervangende rol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459EB81-56DB-441C-909E-6D94D0D00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640" y="2428946"/>
            <a:ext cx="4754880" cy="297842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nl-NL" sz="2800" dirty="0">
              <a:solidFill>
                <a:schemeClr val="bg2"/>
              </a:solidFill>
            </a:endParaRPr>
          </a:p>
          <a:p>
            <a:pPr marL="45720" indent="0" algn="ctr">
              <a:buNone/>
            </a:pPr>
            <a:r>
              <a:rPr lang="nl-NL" sz="2800" dirty="0">
                <a:solidFill>
                  <a:schemeClr val="bg2"/>
                </a:solidFill>
              </a:rPr>
              <a:t>De toegang tot een persoon die deze rol op zich neemt, lijkt dan ook de sleutel te zijn tot gelijke(re) kansen in het onderwijs.</a:t>
            </a:r>
          </a:p>
        </p:txBody>
      </p:sp>
    </p:spTree>
    <p:extLst>
      <p:ext uri="{BB962C8B-B14F-4D97-AF65-F5344CB8AC3E}">
        <p14:creationId xmlns:p14="http://schemas.microsoft.com/office/powerpoint/2010/main" val="1643935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BB0D5-6979-4F2A-918A-7E6FAEA8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solidFill>
                  <a:schemeClr val="bg2"/>
                </a:solidFill>
              </a:rPr>
              <a:t>Conclusie en Advies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4A3ED3-1351-4C1A-ADD9-33063ADDAC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  <a:p>
            <a:r>
              <a:rPr lang="nl-NL" sz="2400" dirty="0"/>
              <a:t>Bestaande onderzoeken</a:t>
            </a:r>
          </a:p>
          <a:p>
            <a:r>
              <a:rPr lang="nl-NL" sz="2400" dirty="0"/>
              <a:t>Interviews met jongeren</a:t>
            </a:r>
          </a:p>
          <a:p>
            <a:r>
              <a:rPr lang="nl-NL" sz="2400" dirty="0"/>
              <a:t>Gesprekken met experts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6943CB-62CA-479D-8F61-916A531C9E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/>
          </a:p>
          <a:p>
            <a:r>
              <a:rPr lang="nl-NL" sz="2400" dirty="0"/>
              <a:t>Het ondersteunen van ouders in de rol die ze voor hun kinderen kunnen spelen.</a:t>
            </a:r>
          </a:p>
          <a:p>
            <a:r>
              <a:rPr lang="nl-NL" sz="2400" dirty="0"/>
              <a:t>Aandacht voor alternatieve ouderfiguren, de schaduwouders en de rol die zij kunnen spelen in het aanvullen van incomplete ouderbetrokkenheid.</a:t>
            </a:r>
          </a:p>
        </p:txBody>
      </p:sp>
    </p:spTree>
    <p:extLst>
      <p:ext uri="{BB962C8B-B14F-4D97-AF65-F5344CB8AC3E}">
        <p14:creationId xmlns:p14="http://schemas.microsoft.com/office/powerpoint/2010/main" val="1299743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8826C-9D07-43CC-8154-2E02779F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>
                <a:solidFill>
                  <a:schemeClr val="bg2"/>
                </a:solidFill>
              </a:rPr>
              <a:t>Ervaring Jongeren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979F875-4CD0-4D5D-A280-4C51FEC3E8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800" b="0" dirty="0" err="1">
                <a:solidFill>
                  <a:schemeClr val="bg2"/>
                </a:solidFill>
              </a:rPr>
              <a:t>Chaimae</a:t>
            </a:r>
            <a:r>
              <a:rPr lang="nl-NL" sz="2800" b="0" dirty="0">
                <a:solidFill>
                  <a:schemeClr val="bg2"/>
                </a:solidFill>
              </a:rPr>
              <a:t> </a:t>
            </a:r>
            <a:r>
              <a:rPr lang="nl-NL" sz="2800" b="0" dirty="0" err="1">
                <a:solidFill>
                  <a:schemeClr val="bg2"/>
                </a:solidFill>
              </a:rPr>
              <a:t>Fadis</a:t>
            </a:r>
            <a:endParaRPr lang="nl-NL" sz="2800" b="0" dirty="0">
              <a:solidFill>
                <a:schemeClr val="bg2"/>
              </a:solidFill>
            </a:endParaRP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C070-2C53-4D25-A055-B596BC3BC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800" b="0" dirty="0">
                <a:solidFill>
                  <a:schemeClr val="bg2"/>
                </a:solidFill>
              </a:rPr>
              <a:t>Ibrahim </a:t>
            </a:r>
            <a:r>
              <a:rPr lang="nl-NL" sz="2800" b="0" dirty="0" err="1">
                <a:solidFill>
                  <a:schemeClr val="bg2"/>
                </a:solidFill>
              </a:rPr>
              <a:t>Acharki</a:t>
            </a:r>
            <a:endParaRPr lang="nl-NL" sz="2800" b="0" dirty="0">
              <a:solidFill>
                <a:schemeClr val="bg2"/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0EFEC41-109C-4CDD-950C-EAB6F320F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738" y="2659248"/>
            <a:ext cx="3507750" cy="3507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51CAF7C-635B-4871-BDEA-1857AFAC2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565" y="2659248"/>
            <a:ext cx="3507750" cy="3507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3819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1BECE2-B6CC-4864-A4BF-D47A06DCFA52}"/>
              </a:ext>
            </a:extLst>
          </p:cNvPr>
          <p:cNvSpPr txBox="1">
            <a:spLocks/>
          </p:cNvSpPr>
          <p:nvPr/>
        </p:nvSpPr>
        <p:spPr>
          <a:xfrm>
            <a:off x="231913" y="1118548"/>
            <a:ext cx="11728174" cy="21294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dirty="0">
                <a:solidFill>
                  <a:schemeClr val="bg2"/>
                </a:solidFill>
              </a:rPr>
              <a:t>Kansengelijkheid in het onderwijs</a:t>
            </a:r>
            <a:br>
              <a:rPr lang="nl-NL" sz="5000" dirty="0">
                <a:solidFill>
                  <a:schemeClr val="bg2"/>
                </a:solidFill>
              </a:rPr>
            </a:br>
            <a:r>
              <a:rPr lang="nl-NL" sz="5000" dirty="0">
                <a:solidFill>
                  <a:schemeClr val="bg2"/>
                </a:solidFill>
              </a:rPr>
              <a:t>=</a:t>
            </a:r>
            <a:br>
              <a:rPr lang="nl-NL" sz="5000" dirty="0">
                <a:solidFill>
                  <a:schemeClr val="bg2"/>
                </a:solidFill>
              </a:rPr>
            </a:br>
            <a:r>
              <a:rPr lang="nl-NL" sz="2900" dirty="0">
                <a:solidFill>
                  <a:schemeClr val="bg2"/>
                </a:solidFill>
              </a:rPr>
              <a:t>ouderbetrokkenheid + keuzevrijheid - de nadruk op cijfers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397E6CA-BB63-4566-A484-42ED5C32DF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65" t="20727" r="20644" b="20842"/>
          <a:stretch/>
        </p:blipFill>
        <p:spPr>
          <a:xfrm>
            <a:off x="5174566" y="3609960"/>
            <a:ext cx="1842868" cy="17705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2F1A5DA2-C31F-4613-B242-AC41634D1125}"/>
              </a:ext>
            </a:extLst>
          </p:cNvPr>
          <p:cNvSpPr txBox="1">
            <a:spLocks/>
          </p:cNvSpPr>
          <p:nvPr/>
        </p:nvSpPr>
        <p:spPr>
          <a:xfrm>
            <a:off x="1881809" y="5383980"/>
            <a:ext cx="8428382" cy="71094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2400" dirty="0">
                <a:solidFill>
                  <a:schemeClr val="bg2"/>
                </a:solidFill>
              </a:rPr>
              <a:t>Benieuwd naar ons advies? Scan de QR-code!</a:t>
            </a:r>
          </a:p>
        </p:txBody>
      </p:sp>
    </p:spTree>
    <p:extLst>
      <p:ext uri="{BB962C8B-B14F-4D97-AF65-F5344CB8AC3E}">
        <p14:creationId xmlns:p14="http://schemas.microsoft.com/office/powerpoint/2010/main" val="232403185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Aangepast 6">
      <a:dk1>
        <a:sysClr val="windowText" lastClr="000000"/>
      </a:dk1>
      <a:lt1>
        <a:srgbClr val="349A9C"/>
      </a:lt1>
      <a:dk2>
        <a:srgbClr val="455F51"/>
      </a:dk2>
      <a:lt2>
        <a:srgbClr val="E3DED1"/>
      </a:lt2>
      <a:accent1>
        <a:srgbClr val="E3DED1"/>
      </a:accent1>
      <a:accent2>
        <a:srgbClr val="E3DED1"/>
      </a:accent2>
      <a:accent3>
        <a:srgbClr val="E3DED1"/>
      </a:accent3>
      <a:accent4>
        <a:srgbClr val="349A9C"/>
      </a:accent4>
      <a:accent5>
        <a:srgbClr val="349A9C"/>
      </a:accent5>
      <a:accent6>
        <a:srgbClr val="349A9C"/>
      </a:accent6>
      <a:hlink>
        <a:srgbClr val="349A9C"/>
      </a:hlink>
      <a:folHlink>
        <a:srgbClr val="349A9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124</Words>
  <Application>Microsoft Office PowerPoint</Application>
  <PresentationFormat>Breedbeeld</PresentationFormat>
  <Paragraphs>30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8" baseType="lpstr">
      <vt:lpstr>Corbel</vt:lpstr>
      <vt:lpstr>Basis</vt:lpstr>
      <vt:lpstr>PowerPoint-presentatie</vt:lpstr>
      <vt:lpstr>Proces</vt:lpstr>
      <vt:lpstr>Resultaten Interviews</vt:lpstr>
      <vt:lpstr>Conclusie en Advies</vt:lpstr>
      <vt:lpstr>Ervaring Jongeren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Gomes da Silva Neto, N.J. (18044816)</dc:creator>
  <cp:lastModifiedBy>Mayra Pereira Furtado dos Reis</cp:lastModifiedBy>
  <cp:revision>8</cp:revision>
  <dcterms:created xsi:type="dcterms:W3CDTF">2019-10-01T21:21:03Z</dcterms:created>
  <dcterms:modified xsi:type="dcterms:W3CDTF">2019-10-02T12:53:34Z</dcterms:modified>
</cp:coreProperties>
</file>