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6" r:id="rId6"/>
    <p:sldId id="267" r:id="rId7"/>
    <p:sldId id="268" r:id="rId8"/>
    <p:sldId id="269" r:id="rId9"/>
    <p:sldId id="262" r:id="rId10"/>
    <p:sldId id="257" r:id="rId11"/>
    <p:sldId id="258" r:id="rId12"/>
    <p:sldId id="263" r:id="rId13"/>
    <p:sldId id="264" r:id="rId14"/>
    <p:sldId id="260" r:id="rId15"/>
    <p:sldId id="265" r:id="rId16"/>
    <p:sldId id="261" r:id="rId17"/>
    <p:sldId id="25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32" autoAdjust="0"/>
    <p:restoredTop sz="77246" autoAdjust="0"/>
  </p:normalViewPr>
  <p:slideViewPr>
    <p:cSldViewPr snapToGrid="0">
      <p:cViewPr varScale="1">
        <p:scale>
          <a:sx n="69" d="100"/>
          <a:sy n="69" d="100"/>
        </p:scale>
        <p:origin x="330" y="72"/>
      </p:cViewPr>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3" Type="http://schemas.openxmlformats.org/officeDocument/2006/relationships/customXml" Target="../customXml/item3.xml" /><Relationship Id="rId21" Type="http://schemas.openxmlformats.org/officeDocument/2006/relationships/viewProps" Target="viewProp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tableStyles" Target="tableStyles.xml" /><Relationship Id="rId10" Type="http://schemas.openxmlformats.org/officeDocument/2006/relationships/slide" Target="slides/slide6.xml" /><Relationship Id="rId19" Type="http://schemas.openxmlformats.org/officeDocument/2006/relationships/notesMaster" Target="notesMasters/notesMaster1.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CD6CC0-DB2D-4D52-80DB-9C2AE519EF2F}" type="datetimeFigureOut">
              <a:rPr lang="nl-NL" smtClean="0"/>
              <a:t>12-11-2020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09DDD-0B02-471F-A14B-59D0EEE6F3DD}" type="slidenum">
              <a:rPr lang="nl-NL" smtClean="0"/>
              <a:t>‹nr.›</a:t>
            </a:fld>
            <a:endParaRPr lang="nl-NL"/>
          </a:p>
        </p:txBody>
      </p:sp>
    </p:spTree>
    <p:extLst>
      <p:ext uri="{BB962C8B-B14F-4D97-AF65-F5344CB8AC3E}">
        <p14:creationId xmlns:p14="http://schemas.microsoft.com/office/powerpoint/2010/main" val="3906526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pedagogischestudien.nl/download?type=document&amp;identifier=616623" TargetMode="External" /><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pedagogischestudien.nl/download?type=document&amp;identifier=616623" TargetMode="External" /><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pedagogischestudien.nl/download?type=document&amp;identifier=616623" TargetMode="External" /><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2</a:t>
            </a:fld>
            <a:endParaRPr lang="nl-NL"/>
          </a:p>
        </p:txBody>
      </p:sp>
    </p:spTree>
    <p:extLst>
      <p:ext uri="{BB962C8B-B14F-4D97-AF65-F5344CB8AC3E}">
        <p14:creationId xmlns:p14="http://schemas.microsoft.com/office/powerpoint/2010/main" val="2997606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err="1">
                <a:solidFill>
                  <a:schemeClr val="tx1"/>
                </a:solidFill>
                <a:effectLst/>
                <a:latin typeface="+mn-lt"/>
                <a:ea typeface="+mn-ea"/>
                <a:cs typeface="+mn-cs"/>
              </a:rPr>
              <a:t>Ledoux</a:t>
            </a:r>
            <a:r>
              <a:rPr lang="nl-NL" sz="1200" kern="1200" dirty="0">
                <a:solidFill>
                  <a:schemeClr val="tx1"/>
                </a:solidFill>
                <a:effectLst/>
                <a:latin typeface="+mn-lt"/>
                <a:ea typeface="+mn-ea"/>
                <a:cs typeface="+mn-cs"/>
              </a:rPr>
              <a:t>, G., </a:t>
            </a:r>
            <a:r>
              <a:rPr lang="nl-NL" sz="1200" kern="1200" dirty="0" err="1">
                <a:solidFill>
                  <a:schemeClr val="tx1"/>
                </a:solidFill>
                <a:effectLst/>
                <a:latin typeface="+mn-lt"/>
                <a:ea typeface="+mn-ea"/>
                <a:cs typeface="+mn-cs"/>
              </a:rPr>
              <a:t>Geijsel</a:t>
            </a:r>
            <a:r>
              <a:rPr lang="nl-NL" sz="1200" kern="1200" dirty="0">
                <a:solidFill>
                  <a:schemeClr val="tx1"/>
                </a:solidFill>
                <a:effectLst/>
                <a:latin typeface="+mn-lt"/>
                <a:ea typeface="+mn-ea"/>
                <a:cs typeface="+mn-cs"/>
              </a:rPr>
              <a:t>, F., </a:t>
            </a:r>
            <a:r>
              <a:rPr lang="nl-NL" sz="1200" kern="1200" dirty="0" err="1">
                <a:solidFill>
                  <a:schemeClr val="tx1"/>
                </a:solidFill>
                <a:effectLst/>
                <a:latin typeface="+mn-lt"/>
                <a:ea typeface="+mn-ea"/>
                <a:cs typeface="+mn-cs"/>
              </a:rPr>
              <a:t>Reumerman</a:t>
            </a:r>
            <a:r>
              <a:rPr lang="nl-NL" sz="1200" kern="1200" dirty="0">
                <a:solidFill>
                  <a:schemeClr val="tx1"/>
                </a:solidFill>
                <a:effectLst/>
                <a:latin typeface="+mn-lt"/>
                <a:ea typeface="+mn-ea"/>
                <a:cs typeface="+mn-cs"/>
              </a:rPr>
              <a:t>, R., &amp; Dam, G. Ten. (2011). Burgerschapscompetenties van jongeren in Nederland. </a:t>
            </a:r>
            <a:r>
              <a:rPr lang="nl-NL" sz="1200" i="1" kern="1200" dirty="0">
                <a:solidFill>
                  <a:schemeClr val="tx1"/>
                </a:solidFill>
                <a:effectLst/>
                <a:latin typeface="+mn-lt"/>
                <a:ea typeface="+mn-ea"/>
                <a:cs typeface="+mn-cs"/>
              </a:rPr>
              <a:t>Pedagogische </a:t>
            </a:r>
            <a:r>
              <a:rPr lang="nl-NL" sz="1200" i="1" kern="1200" dirty="0" err="1">
                <a:solidFill>
                  <a:schemeClr val="tx1"/>
                </a:solidFill>
                <a:effectLst/>
                <a:latin typeface="+mn-lt"/>
                <a:ea typeface="+mn-ea"/>
                <a:cs typeface="+mn-cs"/>
              </a:rPr>
              <a:t>Studien</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88</a:t>
            </a:r>
            <a:r>
              <a:rPr lang="nl-NL" sz="1200" kern="1200" dirty="0">
                <a:solidFill>
                  <a:schemeClr val="tx1"/>
                </a:solidFill>
                <a:effectLst/>
                <a:latin typeface="+mn-lt"/>
                <a:ea typeface="+mn-ea"/>
                <a:cs typeface="+mn-cs"/>
              </a:rPr>
              <a:t>(1), 3–22. </a:t>
            </a:r>
            <a:r>
              <a:rPr lang="nl-NL" sz="1200" u="sng" kern="1200" dirty="0">
                <a:solidFill>
                  <a:schemeClr val="tx1"/>
                </a:solidFill>
                <a:effectLst/>
                <a:latin typeface="+mn-lt"/>
                <a:ea typeface="+mn-ea"/>
                <a:cs typeface="+mn-cs"/>
                <a:hlinkClick r:id="rId3"/>
              </a:rPr>
              <a:t>http://pedagogischestudien.nl/download?type=document&amp;identifier=616623</a:t>
            </a:r>
            <a:endParaRPr lang="nl-NL"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Nieuwelink, H., Ten Dam, G., &amp; Dekker, P. (2019). </a:t>
            </a:r>
            <a:r>
              <a:rPr lang="en-US" sz="1200" kern="1200" dirty="0">
                <a:solidFill>
                  <a:schemeClr val="tx1"/>
                </a:solidFill>
                <a:effectLst/>
                <a:latin typeface="+mn-lt"/>
                <a:ea typeface="+mn-ea"/>
                <a:cs typeface="+mn-cs"/>
              </a:rPr>
              <a:t>Adolescent citizenship and educational track: a qualitative study on the development of views on the common good. </a:t>
            </a:r>
            <a:r>
              <a:rPr lang="nl-NL" sz="1200" i="1" kern="1200" dirty="0">
                <a:solidFill>
                  <a:schemeClr val="tx1"/>
                </a:solidFill>
                <a:effectLst/>
                <a:latin typeface="+mn-lt"/>
                <a:ea typeface="+mn-ea"/>
                <a:cs typeface="+mn-cs"/>
              </a:rPr>
              <a:t>Research Papers in </a:t>
            </a:r>
            <a:r>
              <a:rPr lang="nl-NL" sz="1200" i="1" kern="1200" dirty="0" err="1">
                <a:solidFill>
                  <a:schemeClr val="tx1"/>
                </a:solidFill>
                <a:effectLst/>
                <a:latin typeface="+mn-lt"/>
                <a:ea typeface="+mn-ea"/>
                <a:cs typeface="+mn-cs"/>
              </a:rPr>
              <a:t>Education</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34</a:t>
            </a:r>
            <a:r>
              <a:rPr lang="nl-NL" sz="1200" kern="1200" dirty="0">
                <a:solidFill>
                  <a:schemeClr val="tx1"/>
                </a:solidFill>
                <a:effectLst/>
                <a:latin typeface="+mn-lt"/>
                <a:ea typeface="+mn-ea"/>
                <a:cs typeface="+mn-cs"/>
              </a:rPr>
              <a:t>(3), 373–388. https://doi.org/10.1080/02671522.2018.1452958</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12</a:t>
            </a:fld>
            <a:endParaRPr lang="nl-NL"/>
          </a:p>
        </p:txBody>
      </p:sp>
    </p:spTree>
    <p:extLst>
      <p:ext uri="{BB962C8B-B14F-4D97-AF65-F5344CB8AC3E}">
        <p14:creationId xmlns:p14="http://schemas.microsoft.com/office/powerpoint/2010/main" val="3419245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Nieuwelink, H., ten Dam, G., &amp; Dekker, P. (2019). </a:t>
            </a:r>
            <a:r>
              <a:rPr lang="en-US" sz="1200" kern="1200" dirty="0">
                <a:solidFill>
                  <a:schemeClr val="tx1"/>
                </a:solidFill>
                <a:effectLst/>
                <a:latin typeface="+mn-lt"/>
                <a:ea typeface="+mn-ea"/>
                <a:cs typeface="+mn-cs"/>
              </a:rPr>
              <a:t>Adolescent citizenship and educational track: a qualitative study on the development of views on the common good. </a:t>
            </a:r>
            <a:r>
              <a:rPr lang="nl-NL" sz="1200" i="1" kern="1200" dirty="0">
                <a:solidFill>
                  <a:schemeClr val="tx1"/>
                </a:solidFill>
                <a:effectLst/>
                <a:latin typeface="+mn-lt"/>
                <a:ea typeface="+mn-ea"/>
                <a:cs typeface="+mn-cs"/>
              </a:rPr>
              <a:t>Research Papers in </a:t>
            </a:r>
            <a:r>
              <a:rPr lang="nl-NL" sz="1200" i="1" kern="1200" dirty="0" err="1">
                <a:solidFill>
                  <a:schemeClr val="tx1"/>
                </a:solidFill>
                <a:effectLst/>
                <a:latin typeface="+mn-lt"/>
                <a:ea typeface="+mn-ea"/>
                <a:cs typeface="+mn-cs"/>
              </a:rPr>
              <a:t>Education</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34</a:t>
            </a:r>
            <a:r>
              <a:rPr lang="nl-NL" sz="1200" kern="1200" dirty="0">
                <a:solidFill>
                  <a:schemeClr val="tx1"/>
                </a:solidFill>
                <a:effectLst/>
                <a:latin typeface="+mn-lt"/>
                <a:ea typeface="+mn-ea"/>
                <a:cs typeface="+mn-cs"/>
              </a:rPr>
              <a:t>(3), 373–388. https://doi.org/10.1080/02671522.2018.1452958</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13</a:t>
            </a:fld>
            <a:endParaRPr lang="nl-NL"/>
          </a:p>
        </p:txBody>
      </p:sp>
    </p:spTree>
    <p:extLst>
      <p:ext uri="{BB962C8B-B14F-4D97-AF65-F5344CB8AC3E}">
        <p14:creationId xmlns:p14="http://schemas.microsoft.com/office/powerpoint/2010/main" val="2529479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Nieuwelink, H., ten Dam, G., &amp; Dekker, P. (2019). </a:t>
            </a:r>
            <a:r>
              <a:rPr lang="en-US" sz="1200" kern="1200" dirty="0">
                <a:solidFill>
                  <a:schemeClr val="tx1"/>
                </a:solidFill>
                <a:effectLst/>
                <a:latin typeface="+mn-lt"/>
                <a:ea typeface="+mn-ea"/>
                <a:cs typeface="+mn-cs"/>
              </a:rPr>
              <a:t>Adolescent citizenship and educational track: a qualitative study on the development of views on the common good. </a:t>
            </a:r>
            <a:r>
              <a:rPr lang="nl-NL" sz="1200" i="1" kern="1200" dirty="0">
                <a:solidFill>
                  <a:schemeClr val="tx1"/>
                </a:solidFill>
                <a:effectLst/>
                <a:latin typeface="+mn-lt"/>
                <a:ea typeface="+mn-ea"/>
                <a:cs typeface="+mn-cs"/>
              </a:rPr>
              <a:t>Research Papers in </a:t>
            </a:r>
            <a:r>
              <a:rPr lang="nl-NL" sz="1200" i="1" kern="1200" dirty="0" err="1">
                <a:solidFill>
                  <a:schemeClr val="tx1"/>
                </a:solidFill>
                <a:effectLst/>
                <a:latin typeface="+mn-lt"/>
                <a:ea typeface="+mn-ea"/>
                <a:cs typeface="+mn-cs"/>
              </a:rPr>
              <a:t>Education</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34</a:t>
            </a:r>
            <a:r>
              <a:rPr lang="nl-NL" sz="1200" kern="1200" dirty="0">
                <a:solidFill>
                  <a:schemeClr val="tx1"/>
                </a:solidFill>
                <a:effectLst/>
                <a:latin typeface="+mn-lt"/>
                <a:ea typeface="+mn-ea"/>
                <a:cs typeface="+mn-cs"/>
              </a:rPr>
              <a:t>(3), 373–388. https://doi.org/10.1080/02671522.2018.1452958</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14</a:t>
            </a:fld>
            <a:endParaRPr lang="nl-NL"/>
          </a:p>
        </p:txBody>
      </p:sp>
    </p:spTree>
    <p:extLst>
      <p:ext uri="{BB962C8B-B14F-4D97-AF65-F5344CB8AC3E}">
        <p14:creationId xmlns:p14="http://schemas.microsoft.com/office/powerpoint/2010/main" val="2157582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Mul, J. (2015).  Gemedieerd vertrouwen in de overheid Een wijsgerig-antropologisch perspectief op veiligheid en vertrouwen.</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4</a:t>
            </a:fld>
            <a:endParaRPr lang="nl-NL"/>
          </a:p>
        </p:txBody>
      </p:sp>
    </p:spTree>
    <p:extLst>
      <p:ext uri="{BB962C8B-B14F-4D97-AF65-F5344CB8AC3E}">
        <p14:creationId xmlns:p14="http://schemas.microsoft.com/office/powerpoint/2010/main" val="2946164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err="1"/>
              <a:t>Elchardus</a:t>
            </a:r>
            <a:r>
              <a:rPr lang="nl-NL" dirty="0"/>
              <a:t>, M., &amp; </a:t>
            </a:r>
            <a:r>
              <a:rPr lang="nl-NL" dirty="0" err="1"/>
              <a:t>Glorieux</a:t>
            </a:r>
            <a:r>
              <a:rPr lang="nl-NL" dirty="0"/>
              <a:t>, I. (Eds.). (2003). De symbolische samenleving: een exploratie van de nieuwe sociale en culturele ruimtes. </a:t>
            </a:r>
            <a:r>
              <a:rPr lang="nl-NL" dirty="0" err="1"/>
              <a:t>Lannoo</a:t>
            </a:r>
            <a:r>
              <a:rPr lang="nl-NL" dirty="0"/>
              <a:t> Uitgeverij.</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5</a:t>
            </a:fld>
            <a:endParaRPr lang="nl-NL"/>
          </a:p>
        </p:txBody>
      </p:sp>
    </p:spTree>
    <p:extLst>
      <p:ext uri="{BB962C8B-B14F-4D97-AF65-F5344CB8AC3E}">
        <p14:creationId xmlns:p14="http://schemas.microsoft.com/office/powerpoint/2010/main" val="129681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Nieuwelink, H., ten Dam, G., </a:t>
            </a:r>
            <a:r>
              <a:rPr lang="nl-NL" sz="1200" kern="1200" dirty="0" err="1">
                <a:solidFill>
                  <a:schemeClr val="tx1"/>
                </a:solidFill>
                <a:effectLst/>
                <a:latin typeface="+mn-lt"/>
                <a:ea typeface="+mn-ea"/>
                <a:cs typeface="+mn-cs"/>
              </a:rPr>
              <a:t>Geijsel</a:t>
            </a:r>
            <a:r>
              <a:rPr lang="nl-NL" sz="1200" kern="1200" dirty="0">
                <a:solidFill>
                  <a:schemeClr val="tx1"/>
                </a:solidFill>
                <a:effectLst/>
                <a:latin typeface="+mn-lt"/>
                <a:ea typeface="+mn-ea"/>
                <a:cs typeface="+mn-cs"/>
              </a:rPr>
              <a:t>, F., &amp; Dekker, P. (2018). </a:t>
            </a:r>
            <a:r>
              <a:rPr lang="en-US" sz="1200" kern="1200" dirty="0">
                <a:solidFill>
                  <a:schemeClr val="tx1"/>
                </a:solidFill>
                <a:effectLst/>
                <a:latin typeface="+mn-lt"/>
                <a:ea typeface="+mn-ea"/>
                <a:cs typeface="+mn-cs"/>
              </a:rPr>
              <a:t>Growing into politics? The development of adolescents’ views on democracy over time. </a:t>
            </a:r>
            <a:r>
              <a:rPr lang="nl-NL" sz="1200" i="1" kern="1200" dirty="0">
                <a:solidFill>
                  <a:schemeClr val="tx1"/>
                </a:solidFill>
                <a:effectLst/>
                <a:latin typeface="+mn-lt"/>
                <a:ea typeface="+mn-ea"/>
                <a:cs typeface="+mn-cs"/>
              </a:rPr>
              <a:t>Politics</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38</a:t>
            </a:r>
            <a:r>
              <a:rPr lang="nl-NL" sz="1200" kern="1200" dirty="0">
                <a:solidFill>
                  <a:schemeClr val="tx1"/>
                </a:solidFill>
                <a:effectLst/>
                <a:latin typeface="+mn-lt"/>
                <a:ea typeface="+mn-ea"/>
                <a:cs typeface="+mn-cs"/>
              </a:rPr>
              <a:t>(4), 395–410. https://doi.org/10.1177/0263395717724295</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6</a:t>
            </a:fld>
            <a:endParaRPr lang="nl-NL"/>
          </a:p>
        </p:txBody>
      </p:sp>
    </p:spTree>
    <p:extLst>
      <p:ext uri="{BB962C8B-B14F-4D97-AF65-F5344CB8AC3E}">
        <p14:creationId xmlns:p14="http://schemas.microsoft.com/office/powerpoint/2010/main" val="515836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Nieuwelink, H., ten Dam, G., </a:t>
            </a:r>
            <a:r>
              <a:rPr lang="nl-NL" sz="1200" kern="1200" dirty="0" err="1">
                <a:solidFill>
                  <a:schemeClr val="tx1"/>
                </a:solidFill>
                <a:effectLst/>
                <a:latin typeface="+mn-lt"/>
                <a:ea typeface="+mn-ea"/>
                <a:cs typeface="+mn-cs"/>
              </a:rPr>
              <a:t>Geijsel</a:t>
            </a:r>
            <a:r>
              <a:rPr lang="nl-NL" sz="1200" kern="1200" dirty="0">
                <a:solidFill>
                  <a:schemeClr val="tx1"/>
                </a:solidFill>
                <a:effectLst/>
                <a:latin typeface="+mn-lt"/>
                <a:ea typeface="+mn-ea"/>
                <a:cs typeface="+mn-cs"/>
              </a:rPr>
              <a:t>, F., &amp; Dekker, P. (2018). </a:t>
            </a:r>
            <a:r>
              <a:rPr lang="en-US" sz="1200" kern="1200" dirty="0">
                <a:solidFill>
                  <a:schemeClr val="tx1"/>
                </a:solidFill>
                <a:effectLst/>
                <a:latin typeface="+mn-lt"/>
                <a:ea typeface="+mn-ea"/>
                <a:cs typeface="+mn-cs"/>
              </a:rPr>
              <a:t>Growing into politics? The development of adolescents’ views on democracy over time. </a:t>
            </a:r>
            <a:r>
              <a:rPr lang="nl-NL" sz="1200" i="1" kern="1200" dirty="0">
                <a:solidFill>
                  <a:schemeClr val="tx1"/>
                </a:solidFill>
                <a:effectLst/>
                <a:latin typeface="+mn-lt"/>
                <a:ea typeface="+mn-ea"/>
                <a:cs typeface="+mn-cs"/>
              </a:rPr>
              <a:t>Politics</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38</a:t>
            </a:r>
            <a:r>
              <a:rPr lang="nl-NL" sz="1200" kern="1200" dirty="0">
                <a:solidFill>
                  <a:schemeClr val="tx1"/>
                </a:solidFill>
                <a:effectLst/>
                <a:latin typeface="+mn-lt"/>
                <a:ea typeface="+mn-ea"/>
                <a:cs typeface="+mn-cs"/>
              </a:rPr>
              <a:t>(4), 395–410. https://doi.org/10.1177/0263395717724295</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7</a:t>
            </a:fld>
            <a:endParaRPr lang="nl-NL"/>
          </a:p>
        </p:txBody>
      </p:sp>
    </p:spTree>
    <p:extLst>
      <p:ext uri="{BB962C8B-B14F-4D97-AF65-F5344CB8AC3E}">
        <p14:creationId xmlns:p14="http://schemas.microsoft.com/office/powerpoint/2010/main" val="3581557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Nieuwelink, H., Ten Dam, G., </a:t>
            </a:r>
            <a:r>
              <a:rPr lang="nl-NL" sz="1200" kern="1200" dirty="0" err="1">
                <a:solidFill>
                  <a:schemeClr val="tx1"/>
                </a:solidFill>
                <a:effectLst/>
                <a:latin typeface="+mn-lt"/>
                <a:ea typeface="+mn-ea"/>
                <a:cs typeface="+mn-cs"/>
              </a:rPr>
              <a:t>Geijsel</a:t>
            </a:r>
            <a:r>
              <a:rPr lang="nl-NL" sz="1200" kern="1200" dirty="0">
                <a:solidFill>
                  <a:schemeClr val="tx1"/>
                </a:solidFill>
                <a:effectLst/>
                <a:latin typeface="+mn-lt"/>
                <a:ea typeface="+mn-ea"/>
                <a:cs typeface="+mn-cs"/>
              </a:rPr>
              <a:t>, F., &amp; Dekker, P. (2018). </a:t>
            </a:r>
            <a:r>
              <a:rPr lang="en-US" sz="1200" kern="1200" dirty="0">
                <a:solidFill>
                  <a:schemeClr val="tx1"/>
                </a:solidFill>
                <a:effectLst/>
                <a:latin typeface="+mn-lt"/>
                <a:ea typeface="+mn-ea"/>
                <a:cs typeface="+mn-cs"/>
              </a:rPr>
              <a:t>Growing into politics? The development of adolescents’ views on democracy over time. </a:t>
            </a:r>
            <a:r>
              <a:rPr lang="nl-NL" sz="1200" i="1" kern="1200" dirty="0">
                <a:solidFill>
                  <a:schemeClr val="tx1"/>
                </a:solidFill>
                <a:effectLst/>
                <a:latin typeface="+mn-lt"/>
                <a:ea typeface="+mn-ea"/>
                <a:cs typeface="+mn-cs"/>
              </a:rPr>
              <a:t>Politics</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38</a:t>
            </a:r>
            <a:r>
              <a:rPr lang="nl-NL" sz="1200" kern="1200" dirty="0">
                <a:solidFill>
                  <a:schemeClr val="tx1"/>
                </a:solidFill>
                <a:effectLst/>
                <a:latin typeface="+mn-lt"/>
                <a:ea typeface="+mn-ea"/>
                <a:cs typeface="+mn-cs"/>
              </a:rPr>
              <a:t>(4), 395–410. https://doi.org/10.1177/0263395717724295</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8</a:t>
            </a:fld>
            <a:endParaRPr lang="nl-NL"/>
          </a:p>
        </p:txBody>
      </p:sp>
    </p:spTree>
    <p:extLst>
      <p:ext uri="{BB962C8B-B14F-4D97-AF65-F5344CB8AC3E}">
        <p14:creationId xmlns:p14="http://schemas.microsoft.com/office/powerpoint/2010/main" val="1008266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err="1">
                <a:solidFill>
                  <a:schemeClr val="tx1"/>
                </a:solidFill>
                <a:effectLst/>
                <a:latin typeface="+mn-lt"/>
                <a:ea typeface="+mn-ea"/>
                <a:cs typeface="+mn-cs"/>
              </a:rPr>
              <a:t>Ledoux</a:t>
            </a:r>
            <a:r>
              <a:rPr lang="nl-NL" sz="1200" kern="1200" dirty="0">
                <a:solidFill>
                  <a:schemeClr val="tx1"/>
                </a:solidFill>
                <a:effectLst/>
                <a:latin typeface="+mn-lt"/>
                <a:ea typeface="+mn-ea"/>
                <a:cs typeface="+mn-cs"/>
              </a:rPr>
              <a:t>, G., </a:t>
            </a:r>
            <a:r>
              <a:rPr lang="nl-NL" sz="1200" kern="1200" dirty="0" err="1">
                <a:solidFill>
                  <a:schemeClr val="tx1"/>
                </a:solidFill>
                <a:effectLst/>
                <a:latin typeface="+mn-lt"/>
                <a:ea typeface="+mn-ea"/>
                <a:cs typeface="+mn-cs"/>
              </a:rPr>
              <a:t>Geijsel</a:t>
            </a:r>
            <a:r>
              <a:rPr lang="nl-NL" sz="1200" kern="1200" dirty="0">
                <a:solidFill>
                  <a:schemeClr val="tx1"/>
                </a:solidFill>
                <a:effectLst/>
                <a:latin typeface="+mn-lt"/>
                <a:ea typeface="+mn-ea"/>
                <a:cs typeface="+mn-cs"/>
              </a:rPr>
              <a:t>, F., </a:t>
            </a:r>
            <a:r>
              <a:rPr lang="nl-NL" sz="1200" kern="1200" dirty="0" err="1">
                <a:solidFill>
                  <a:schemeClr val="tx1"/>
                </a:solidFill>
                <a:effectLst/>
                <a:latin typeface="+mn-lt"/>
                <a:ea typeface="+mn-ea"/>
                <a:cs typeface="+mn-cs"/>
              </a:rPr>
              <a:t>Reumerman</a:t>
            </a:r>
            <a:r>
              <a:rPr lang="nl-NL" sz="1200" kern="1200" dirty="0">
                <a:solidFill>
                  <a:schemeClr val="tx1"/>
                </a:solidFill>
                <a:effectLst/>
                <a:latin typeface="+mn-lt"/>
                <a:ea typeface="+mn-ea"/>
                <a:cs typeface="+mn-cs"/>
              </a:rPr>
              <a:t>, R., &amp; Dam, G. Ten. (2011). Burgerschapscompetenties van jongeren in Nederland. </a:t>
            </a:r>
            <a:r>
              <a:rPr lang="nl-NL" sz="1200" i="1" kern="1200" dirty="0">
                <a:solidFill>
                  <a:schemeClr val="tx1"/>
                </a:solidFill>
                <a:effectLst/>
                <a:latin typeface="+mn-lt"/>
                <a:ea typeface="+mn-ea"/>
                <a:cs typeface="+mn-cs"/>
              </a:rPr>
              <a:t>Pedagogische </a:t>
            </a:r>
            <a:r>
              <a:rPr lang="nl-NL" sz="1200" i="1" kern="1200" dirty="0" err="1">
                <a:solidFill>
                  <a:schemeClr val="tx1"/>
                </a:solidFill>
                <a:effectLst/>
                <a:latin typeface="+mn-lt"/>
                <a:ea typeface="+mn-ea"/>
                <a:cs typeface="+mn-cs"/>
              </a:rPr>
              <a:t>Studien</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88</a:t>
            </a:r>
            <a:r>
              <a:rPr lang="nl-NL" sz="1200" kern="1200" dirty="0">
                <a:solidFill>
                  <a:schemeClr val="tx1"/>
                </a:solidFill>
                <a:effectLst/>
                <a:latin typeface="+mn-lt"/>
                <a:ea typeface="+mn-ea"/>
                <a:cs typeface="+mn-cs"/>
              </a:rPr>
              <a:t>(1), 3–22. </a:t>
            </a:r>
            <a:r>
              <a:rPr lang="nl-NL" sz="1200" u="sng" kern="1200" dirty="0">
                <a:solidFill>
                  <a:schemeClr val="tx1"/>
                </a:solidFill>
                <a:effectLst/>
                <a:latin typeface="+mn-lt"/>
                <a:ea typeface="+mn-ea"/>
                <a:cs typeface="+mn-cs"/>
                <a:hlinkClick r:id="rId3"/>
              </a:rPr>
              <a:t>http://pedagogischestudien.nl/download?type=document&amp;identifier=616623</a:t>
            </a: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9</a:t>
            </a:fld>
            <a:endParaRPr lang="nl-NL"/>
          </a:p>
        </p:txBody>
      </p:sp>
    </p:spTree>
    <p:extLst>
      <p:ext uri="{BB962C8B-B14F-4D97-AF65-F5344CB8AC3E}">
        <p14:creationId xmlns:p14="http://schemas.microsoft.com/office/powerpoint/2010/main" val="2428775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err="1">
                <a:solidFill>
                  <a:schemeClr val="tx1"/>
                </a:solidFill>
                <a:effectLst/>
                <a:latin typeface="+mn-lt"/>
                <a:ea typeface="+mn-ea"/>
                <a:cs typeface="+mn-cs"/>
              </a:rPr>
              <a:t>Ledoux</a:t>
            </a:r>
            <a:r>
              <a:rPr lang="nl-NL" sz="1200" kern="1200" dirty="0">
                <a:solidFill>
                  <a:schemeClr val="tx1"/>
                </a:solidFill>
                <a:effectLst/>
                <a:latin typeface="+mn-lt"/>
                <a:ea typeface="+mn-ea"/>
                <a:cs typeface="+mn-cs"/>
              </a:rPr>
              <a:t>, G., </a:t>
            </a:r>
            <a:r>
              <a:rPr lang="nl-NL" sz="1200" kern="1200" dirty="0" err="1">
                <a:solidFill>
                  <a:schemeClr val="tx1"/>
                </a:solidFill>
                <a:effectLst/>
                <a:latin typeface="+mn-lt"/>
                <a:ea typeface="+mn-ea"/>
                <a:cs typeface="+mn-cs"/>
              </a:rPr>
              <a:t>Geijsel</a:t>
            </a:r>
            <a:r>
              <a:rPr lang="nl-NL" sz="1200" kern="1200" dirty="0">
                <a:solidFill>
                  <a:schemeClr val="tx1"/>
                </a:solidFill>
                <a:effectLst/>
                <a:latin typeface="+mn-lt"/>
                <a:ea typeface="+mn-ea"/>
                <a:cs typeface="+mn-cs"/>
              </a:rPr>
              <a:t>, F., </a:t>
            </a:r>
            <a:r>
              <a:rPr lang="nl-NL" sz="1200" kern="1200" dirty="0" err="1">
                <a:solidFill>
                  <a:schemeClr val="tx1"/>
                </a:solidFill>
                <a:effectLst/>
                <a:latin typeface="+mn-lt"/>
                <a:ea typeface="+mn-ea"/>
                <a:cs typeface="+mn-cs"/>
              </a:rPr>
              <a:t>Reumerman</a:t>
            </a:r>
            <a:r>
              <a:rPr lang="nl-NL" sz="1200" kern="1200" dirty="0">
                <a:solidFill>
                  <a:schemeClr val="tx1"/>
                </a:solidFill>
                <a:effectLst/>
                <a:latin typeface="+mn-lt"/>
                <a:ea typeface="+mn-ea"/>
                <a:cs typeface="+mn-cs"/>
              </a:rPr>
              <a:t>, R., &amp; Dam, G. Ten. (2011). Burgerschapscompetenties van jongeren in Nederland. </a:t>
            </a:r>
            <a:r>
              <a:rPr lang="nl-NL" sz="1200" i="1" kern="1200" dirty="0">
                <a:solidFill>
                  <a:schemeClr val="tx1"/>
                </a:solidFill>
                <a:effectLst/>
                <a:latin typeface="+mn-lt"/>
                <a:ea typeface="+mn-ea"/>
                <a:cs typeface="+mn-cs"/>
              </a:rPr>
              <a:t>Pedagogische </a:t>
            </a:r>
            <a:r>
              <a:rPr lang="nl-NL" sz="1200" i="1" kern="1200" dirty="0" err="1">
                <a:solidFill>
                  <a:schemeClr val="tx1"/>
                </a:solidFill>
                <a:effectLst/>
                <a:latin typeface="+mn-lt"/>
                <a:ea typeface="+mn-ea"/>
                <a:cs typeface="+mn-cs"/>
              </a:rPr>
              <a:t>Studien</a:t>
            </a:r>
            <a:r>
              <a:rPr lang="nl-NL" sz="1200" kern="1200" dirty="0">
                <a:solidFill>
                  <a:schemeClr val="tx1"/>
                </a:solidFill>
                <a:effectLst/>
                <a:latin typeface="+mn-lt"/>
                <a:ea typeface="+mn-ea"/>
                <a:cs typeface="+mn-cs"/>
              </a:rPr>
              <a:t>, </a:t>
            </a:r>
            <a:r>
              <a:rPr lang="nl-NL" sz="1200" i="1" kern="1200" dirty="0">
                <a:solidFill>
                  <a:schemeClr val="tx1"/>
                </a:solidFill>
                <a:effectLst/>
                <a:latin typeface="+mn-lt"/>
                <a:ea typeface="+mn-ea"/>
                <a:cs typeface="+mn-cs"/>
              </a:rPr>
              <a:t>88</a:t>
            </a:r>
            <a:r>
              <a:rPr lang="nl-NL" sz="1200" kern="1200" dirty="0">
                <a:solidFill>
                  <a:schemeClr val="tx1"/>
                </a:solidFill>
                <a:effectLst/>
                <a:latin typeface="+mn-lt"/>
                <a:ea typeface="+mn-ea"/>
                <a:cs typeface="+mn-cs"/>
              </a:rPr>
              <a:t>(1), 3–22. </a:t>
            </a:r>
            <a:r>
              <a:rPr lang="nl-NL" sz="1200" u="sng" kern="1200" dirty="0">
                <a:solidFill>
                  <a:schemeClr val="tx1"/>
                </a:solidFill>
                <a:effectLst/>
                <a:latin typeface="+mn-lt"/>
                <a:ea typeface="+mn-ea"/>
                <a:cs typeface="+mn-cs"/>
                <a:hlinkClick r:id="rId3"/>
              </a:rPr>
              <a:t>http://pedagogischestudien.nl/download?type=document&amp;identifier=616623</a:t>
            </a: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10</a:t>
            </a:fld>
            <a:endParaRPr lang="nl-NL"/>
          </a:p>
        </p:txBody>
      </p:sp>
    </p:spTree>
    <p:extLst>
      <p:ext uri="{BB962C8B-B14F-4D97-AF65-F5344CB8AC3E}">
        <p14:creationId xmlns:p14="http://schemas.microsoft.com/office/powerpoint/2010/main" val="4266108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Waar gemiddeld 31 procent van de ICCS 2016 leerlingen op Internet informatie zoekt over politieke of sociale onderwerpen, doet maar tien procent van de Nederlandse leerlingen dat. Dit is veruit het laagste percentage van alle deelnemende landen (ICCS, 2016).</a:t>
            </a:r>
          </a:p>
          <a:p>
            <a:endParaRPr lang="nl-NL" dirty="0"/>
          </a:p>
        </p:txBody>
      </p:sp>
      <p:sp>
        <p:nvSpPr>
          <p:cNvPr id="4" name="Tijdelijke aanduiding voor dianummer 3"/>
          <p:cNvSpPr>
            <a:spLocks noGrp="1"/>
          </p:cNvSpPr>
          <p:nvPr>
            <p:ph type="sldNum" sz="quarter" idx="5"/>
          </p:nvPr>
        </p:nvSpPr>
        <p:spPr/>
        <p:txBody>
          <a:bodyPr/>
          <a:lstStyle/>
          <a:p>
            <a:fld id="{30809DDD-0B02-471F-A14B-59D0EEE6F3DD}" type="slidenum">
              <a:rPr lang="nl-NL" smtClean="0"/>
              <a:t>11</a:t>
            </a:fld>
            <a:endParaRPr lang="nl-NL"/>
          </a:p>
        </p:txBody>
      </p:sp>
    </p:spTree>
    <p:extLst>
      <p:ext uri="{BB962C8B-B14F-4D97-AF65-F5344CB8AC3E}">
        <p14:creationId xmlns:p14="http://schemas.microsoft.com/office/powerpoint/2010/main" val="433101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p:cNvSpPr>
            <a:spLocks noGrp="1"/>
          </p:cNvSpPr>
          <p:nvPr>
            <p:ph type="dt" sz="half" idx="10"/>
          </p:nvPr>
        </p:nvSpPr>
        <p:spPr/>
        <p:txBody>
          <a:bodyPr/>
          <a:lstStyle/>
          <a:p>
            <a:fld id="{4709AA83-E7A0-422B-B69C-6714283BE57B}" type="datetimeFigureOut">
              <a:rPr lang="nl-NL" smtClean="0"/>
              <a:t>12-11-2020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38677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verticale tekst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709AA83-E7A0-422B-B69C-6714283BE57B}" type="datetimeFigureOut">
              <a:rPr lang="nl-NL" smtClean="0"/>
              <a:t>12-11-2020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67071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709AA83-E7A0-422B-B69C-6714283BE57B}" type="datetimeFigureOut">
              <a:rPr lang="nl-NL" smtClean="0"/>
              <a:t>12-11-2020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196844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709AA83-E7A0-422B-B69C-6714283BE57B}" type="datetimeFigureOut">
              <a:rPr lang="nl-NL" smtClean="0"/>
              <a:t>12-11-2020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97794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p:cNvSpPr>
            <a:spLocks noGrp="1"/>
          </p:cNvSpPr>
          <p:nvPr>
            <p:ph type="dt" sz="half" idx="10"/>
          </p:nvPr>
        </p:nvSpPr>
        <p:spPr/>
        <p:txBody>
          <a:bodyPr/>
          <a:lstStyle/>
          <a:p>
            <a:fld id="{4709AA83-E7A0-422B-B69C-6714283BE57B}" type="datetimeFigureOut">
              <a:rPr lang="nl-NL" smtClean="0"/>
              <a:t>12-11-2020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417764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709AA83-E7A0-422B-B69C-6714283BE57B}" type="datetimeFigureOut">
              <a:rPr lang="nl-NL" smtClean="0"/>
              <a:t>12-11-2020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4139222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709AA83-E7A0-422B-B69C-6714283BE57B}" type="datetimeFigureOut">
              <a:rPr lang="nl-NL" smtClean="0"/>
              <a:t>12-11-2020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91335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datum 2"/>
          <p:cNvSpPr>
            <a:spLocks noGrp="1"/>
          </p:cNvSpPr>
          <p:nvPr>
            <p:ph type="dt" sz="half" idx="10"/>
          </p:nvPr>
        </p:nvSpPr>
        <p:spPr/>
        <p:txBody>
          <a:bodyPr/>
          <a:lstStyle/>
          <a:p>
            <a:fld id="{4709AA83-E7A0-422B-B69C-6714283BE57B}" type="datetimeFigureOut">
              <a:rPr lang="nl-NL" smtClean="0"/>
              <a:t>12-11-2020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401924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709AA83-E7A0-422B-B69C-6714283BE57B}" type="datetimeFigureOut">
              <a:rPr lang="nl-NL" smtClean="0"/>
              <a:t>12-11-2020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2995816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4709AA83-E7A0-422B-B69C-6714283BE57B}" type="datetimeFigureOut">
              <a:rPr lang="nl-NL" smtClean="0"/>
              <a:t>12-11-2020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417417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4709AA83-E7A0-422B-B69C-6714283BE57B}" type="datetimeFigureOut">
              <a:rPr lang="nl-NL" smtClean="0"/>
              <a:t>12-11-2020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D9A234-E262-45D2-A5F6-FE8E0864C973}" type="slidenum">
              <a:rPr lang="nl-NL" smtClean="0"/>
              <a:t>‹nr.›</a:t>
            </a:fld>
            <a:endParaRPr lang="nl-NL"/>
          </a:p>
        </p:txBody>
      </p:sp>
    </p:spTree>
    <p:extLst>
      <p:ext uri="{BB962C8B-B14F-4D97-AF65-F5344CB8AC3E}">
        <p14:creationId xmlns:p14="http://schemas.microsoft.com/office/powerpoint/2010/main" val="3165668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9AA83-E7A0-422B-B69C-6714283BE57B}" type="datetimeFigureOut">
              <a:rPr lang="nl-NL" smtClean="0"/>
              <a:t>12-11-2020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9A234-E262-45D2-A5F6-FE8E0864C973}" type="slidenum">
              <a:rPr lang="nl-NL" smtClean="0"/>
              <a:t>‹nr.›</a:t>
            </a:fld>
            <a:endParaRPr lang="nl-NL"/>
          </a:p>
        </p:txBody>
      </p:sp>
    </p:spTree>
    <p:extLst>
      <p:ext uri="{BB962C8B-B14F-4D97-AF65-F5344CB8AC3E}">
        <p14:creationId xmlns:p14="http://schemas.microsoft.com/office/powerpoint/2010/main" val="4069166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latin typeface="Open Sans" panose="020B0606030504020204" pitchFamily="34" charset="0"/>
                <a:ea typeface="Open Sans" panose="020B0606030504020204" pitchFamily="34" charset="0"/>
                <a:cs typeface="Open Sans" panose="020B0606030504020204" pitchFamily="34" charset="0"/>
              </a:rPr>
              <a:t>Digitaal burgerschap</a:t>
            </a:r>
          </a:p>
        </p:txBody>
      </p:sp>
      <p:sp>
        <p:nvSpPr>
          <p:cNvPr id="3" name="Ondertitel 2"/>
          <p:cNvSpPr>
            <a:spLocks noGrp="1"/>
          </p:cNvSpPr>
          <p:nvPr>
            <p:ph type="subTitle" idx="1"/>
          </p:nvPr>
        </p:nvSpPr>
        <p:spPr/>
        <p:txBody>
          <a:bodyPr>
            <a:normAutofit lnSpcReduction="10000"/>
          </a:bodyPr>
          <a:lstStyle/>
          <a:p>
            <a:r>
              <a:rPr lang="nl-NL" dirty="0">
                <a:latin typeface="Open Sans" panose="020B0606030504020204" pitchFamily="34" charset="0"/>
                <a:ea typeface="Open Sans" panose="020B0606030504020204" pitchFamily="34" charset="0"/>
                <a:cs typeface="Open Sans" panose="020B0606030504020204" pitchFamily="34" charset="0"/>
              </a:rPr>
              <a:t>Hoe geef je een les over burgerschap online? </a:t>
            </a:r>
          </a:p>
          <a:p>
            <a:r>
              <a:rPr lang="nl-NL" dirty="0">
                <a:latin typeface="Open Sans" panose="020B0606030504020204" pitchFamily="34" charset="0"/>
                <a:ea typeface="Open Sans" panose="020B0606030504020204" pitchFamily="34" charset="0"/>
                <a:cs typeface="Open Sans" panose="020B0606030504020204" pitchFamily="34" charset="0"/>
              </a:rPr>
              <a:t>29 september 2020</a:t>
            </a:r>
          </a:p>
          <a:p>
            <a:endParaRPr lang="nl-NL" dirty="0">
              <a:latin typeface="Open Sans" panose="020B0606030504020204" pitchFamily="34" charset="0"/>
              <a:ea typeface="Open Sans" panose="020B0606030504020204" pitchFamily="34" charset="0"/>
              <a:cs typeface="Open Sans" panose="020B0606030504020204" pitchFamily="34" charset="0"/>
            </a:endParaRPr>
          </a:p>
          <a:p>
            <a:r>
              <a:rPr lang="nl-NL" dirty="0">
                <a:latin typeface="Open Sans" panose="020B0606030504020204" pitchFamily="34" charset="0"/>
                <a:ea typeface="Open Sans" panose="020B0606030504020204" pitchFamily="34" charset="0"/>
                <a:cs typeface="Open Sans" panose="020B0606030504020204" pitchFamily="34" charset="0"/>
              </a:rPr>
              <a:t>Paulo Moekotte</a:t>
            </a:r>
          </a:p>
        </p:txBody>
      </p:sp>
    </p:spTree>
    <p:extLst>
      <p:ext uri="{BB962C8B-B14F-4D97-AF65-F5344CB8AC3E}">
        <p14:creationId xmlns:p14="http://schemas.microsoft.com/office/powerpoint/2010/main" val="1958980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A4FC0-D8BC-4819-8250-C6E618DAFA9C}"/>
              </a:ext>
            </a:extLst>
          </p:cNvPr>
          <p:cNvSpPr>
            <a:spLocks noGrp="1"/>
          </p:cNvSpPr>
          <p:nvPr>
            <p:ph type="title"/>
          </p:nvPr>
        </p:nvSpPr>
        <p:spPr/>
        <p:txBody>
          <a:bodyPr/>
          <a:lstStyle/>
          <a:p>
            <a:pPr algn="ctr"/>
            <a:r>
              <a:rPr lang="nl-NL" b="1" dirty="0"/>
              <a:t>Burgerschapskennis</a:t>
            </a:r>
          </a:p>
        </p:txBody>
      </p:sp>
      <p:sp>
        <p:nvSpPr>
          <p:cNvPr id="3" name="Tijdelijke aanduiding voor inhoud 2">
            <a:extLst>
              <a:ext uri="{FF2B5EF4-FFF2-40B4-BE49-F238E27FC236}">
                <a16:creationId xmlns:a16="http://schemas.microsoft.com/office/drawing/2014/main" id="{467EC08A-007A-4E71-8394-EF797A46167E}"/>
              </a:ext>
            </a:extLst>
          </p:cNvPr>
          <p:cNvSpPr>
            <a:spLocks noGrp="1"/>
          </p:cNvSpPr>
          <p:nvPr>
            <p:ph idx="1"/>
          </p:nvPr>
        </p:nvSpPr>
        <p:spPr/>
        <p:txBody>
          <a:bodyPr>
            <a:normAutofit fontScale="92500"/>
          </a:bodyPr>
          <a:lstStyle/>
          <a:p>
            <a:pPr>
              <a:lnSpc>
                <a:spcPct val="190000"/>
              </a:lnSpc>
            </a:pPr>
            <a:r>
              <a:rPr lang="nl-NL" b="1" dirty="0">
                <a:latin typeface="Calibri" panose="020F0502020204030204" pitchFamily="34" charset="0"/>
              </a:rPr>
              <a:t>burgerschapskennis  (de </a:t>
            </a:r>
            <a:r>
              <a:rPr lang="nl-NL" b="1" dirty="0" err="1">
                <a:latin typeface="Calibri" panose="020F0502020204030204" pitchFamily="34" charset="0"/>
              </a:rPr>
              <a:t>kenniscompontent</a:t>
            </a:r>
            <a:r>
              <a:rPr lang="nl-NL" b="1" dirty="0">
                <a:latin typeface="Calibri" panose="020F0502020204030204" pitchFamily="34" charset="0"/>
              </a:rPr>
              <a:t>) hangt zwak tot matig samen met de andere </a:t>
            </a:r>
            <a:r>
              <a:rPr lang="nl-NL" b="1">
                <a:latin typeface="Calibri" panose="020F0502020204030204" pitchFamily="34" charset="0"/>
              </a:rPr>
              <a:t>componentschalen (vaardigheden, attitude, </a:t>
            </a:r>
            <a:r>
              <a:rPr lang="nl-NL" b="1" dirty="0">
                <a:latin typeface="Calibri" panose="020F0502020204030204" pitchFamily="34" charset="0"/>
              </a:rPr>
              <a:t>reflectie);</a:t>
            </a:r>
          </a:p>
          <a:p>
            <a:pPr>
              <a:lnSpc>
                <a:spcPct val="190000"/>
              </a:lnSpc>
            </a:pPr>
            <a:r>
              <a:rPr lang="nl-NL" b="1" dirty="0">
                <a:latin typeface="Calibri" panose="020F0502020204030204" pitchFamily="34" charset="0"/>
              </a:rPr>
              <a:t>de attitude- en vaardigheidscomponent </a:t>
            </a:r>
            <a:r>
              <a:rPr lang="nl-NL" b="1">
                <a:latin typeface="Calibri" panose="020F0502020204030204" pitchFamily="34" charset="0"/>
              </a:rPr>
              <a:t>hangen sterk </a:t>
            </a:r>
            <a:r>
              <a:rPr lang="nl-NL" b="1" dirty="0">
                <a:latin typeface="Calibri" panose="020F0502020204030204" pitchFamily="34" charset="0"/>
              </a:rPr>
              <a:t>samen; </a:t>
            </a:r>
          </a:p>
          <a:p>
            <a:pPr>
              <a:lnSpc>
                <a:spcPct val="190000"/>
              </a:lnSpc>
            </a:pPr>
            <a:r>
              <a:rPr lang="nl-NL" b="1" dirty="0">
                <a:latin typeface="Calibri" panose="020F0502020204030204" pitchFamily="34" charset="0"/>
              </a:rPr>
              <a:t>de attitude- en vaardigheidscomponent  correleren redelijk sterk met reflectie.</a:t>
            </a:r>
          </a:p>
          <a:p>
            <a:endParaRPr lang="nl-NL" sz="3200" dirty="0"/>
          </a:p>
          <a:p>
            <a:endParaRPr lang="nl-NL" sz="3200" dirty="0"/>
          </a:p>
        </p:txBody>
      </p:sp>
      <p:sp>
        <p:nvSpPr>
          <p:cNvPr id="4" name="Rechthoek 3">
            <a:extLst>
              <a:ext uri="{FF2B5EF4-FFF2-40B4-BE49-F238E27FC236}">
                <a16:creationId xmlns:a16="http://schemas.microsoft.com/office/drawing/2014/main" id="{760F3B4F-5A70-42D0-A3DB-B0FA144E35E2}"/>
              </a:ext>
            </a:extLst>
          </p:cNvPr>
          <p:cNvSpPr/>
          <p:nvPr/>
        </p:nvSpPr>
        <p:spPr>
          <a:xfrm>
            <a:off x="5731937" y="6243412"/>
            <a:ext cx="5344733" cy="400110"/>
          </a:xfrm>
          <a:prstGeom prst="rect">
            <a:avLst/>
          </a:prstGeom>
        </p:spPr>
        <p:txBody>
          <a:bodyPr wrap="none">
            <a:spAutoFit/>
          </a:bodyPr>
          <a:lstStyle/>
          <a:p>
            <a:r>
              <a:rPr lang="nl-NL" sz="2000" dirty="0"/>
              <a:t>(</a:t>
            </a:r>
            <a:r>
              <a:rPr lang="nl-NL" sz="2000" dirty="0" err="1"/>
              <a:t>Ledoux</a:t>
            </a:r>
            <a:r>
              <a:rPr lang="nl-NL" sz="2000" dirty="0"/>
              <a:t>, </a:t>
            </a:r>
            <a:r>
              <a:rPr lang="nl-NL" sz="2000" dirty="0" err="1"/>
              <a:t>Geijsel</a:t>
            </a:r>
            <a:r>
              <a:rPr lang="nl-NL" sz="2000" dirty="0"/>
              <a:t>, </a:t>
            </a:r>
            <a:r>
              <a:rPr lang="nl-NL" sz="2000" dirty="0" err="1"/>
              <a:t>Reumerman</a:t>
            </a:r>
            <a:r>
              <a:rPr lang="nl-NL" sz="2000" dirty="0"/>
              <a:t>, &amp; Ten Dam, 2011)</a:t>
            </a:r>
          </a:p>
        </p:txBody>
      </p:sp>
    </p:spTree>
    <p:extLst>
      <p:ext uri="{BB962C8B-B14F-4D97-AF65-F5344CB8AC3E}">
        <p14:creationId xmlns:p14="http://schemas.microsoft.com/office/powerpoint/2010/main" val="258868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8DBA30-FCF8-4DED-AFD6-2EB63A5E776C}"/>
              </a:ext>
            </a:extLst>
          </p:cNvPr>
          <p:cNvSpPr>
            <a:spLocks noGrp="1"/>
          </p:cNvSpPr>
          <p:nvPr>
            <p:ph type="title"/>
          </p:nvPr>
        </p:nvSpPr>
        <p:spPr/>
        <p:txBody>
          <a:bodyPr/>
          <a:lstStyle/>
          <a:p>
            <a:pPr algn="ctr"/>
            <a:r>
              <a:rPr lang="nl-NL" b="1"/>
              <a:t>Mediagebruik &gt;&gt; burgerschap</a:t>
            </a:r>
            <a:endParaRPr lang="nl-NL" b="1" dirty="0"/>
          </a:p>
        </p:txBody>
      </p:sp>
      <p:sp>
        <p:nvSpPr>
          <p:cNvPr id="3" name="Tijdelijke aanduiding voor inhoud 2">
            <a:extLst>
              <a:ext uri="{FF2B5EF4-FFF2-40B4-BE49-F238E27FC236}">
                <a16:creationId xmlns:a16="http://schemas.microsoft.com/office/drawing/2014/main" id="{3620B86E-467E-4B0F-8680-BFC5DAD50FB0}"/>
              </a:ext>
            </a:extLst>
          </p:cNvPr>
          <p:cNvSpPr>
            <a:spLocks noGrp="1"/>
          </p:cNvSpPr>
          <p:nvPr>
            <p:ph idx="1"/>
          </p:nvPr>
        </p:nvSpPr>
        <p:spPr>
          <a:xfrm>
            <a:off x="419100" y="1366838"/>
            <a:ext cx="11353800" cy="4351338"/>
          </a:xfrm>
        </p:spPr>
        <p:txBody>
          <a:bodyPr>
            <a:noAutofit/>
          </a:bodyPr>
          <a:lstStyle/>
          <a:p>
            <a:pPr marL="0" indent="0">
              <a:lnSpc>
                <a:spcPct val="180000"/>
              </a:lnSpc>
              <a:buNone/>
            </a:pPr>
            <a:r>
              <a:rPr lang="nl-NL" sz="2400" b="1" dirty="0">
                <a:latin typeface="Calibri" panose="020F0502020204030204" pitchFamily="34" charset="0"/>
              </a:rPr>
              <a:t>Nederlandse leerlingen:</a:t>
            </a:r>
          </a:p>
          <a:p>
            <a:pPr>
              <a:lnSpc>
                <a:spcPct val="180000"/>
              </a:lnSpc>
            </a:pPr>
            <a:r>
              <a:rPr lang="nl-NL" sz="2400" b="1" dirty="0">
                <a:latin typeface="Calibri" panose="020F0502020204030204" pitchFamily="34" charset="0"/>
              </a:rPr>
              <a:t>die meer </a:t>
            </a:r>
            <a:r>
              <a:rPr lang="nl-NL" sz="2400" b="1">
                <a:latin typeface="Calibri" panose="020F0502020204030204" pitchFamily="34" charset="0"/>
              </a:rPr>
              <a:t>de (sociale) media </a:t>
            </a:r>
            <a:r>
              <a:rPr lang="nl-NL" sz="2400" b="1" dirty="0">
                <a:latin typeface="Calibri" panose="020F0502020204030204" pitchFamily="34" charset="0"/>
              </a:rPr>
              <a:t>volgen over politieke en sociale kwesties, hebben meer burgerschapskennis. </a:t>
            </a:r>
          </a:p>
          <a:p>
            <a:pPr>
              <a:lnSpc>
                <a:spcPct val="180000"/>
              </a:lnSpc>
            </a:pPr>
            <a:r>
              <a:rPr lang="nl-NL" sz="2400" b="1" dirty="0">
                <a:latin typeface="Calibri" panose="020F0502020204030204" pitchFamily="34" charset="0"/>
              </a:rPr>
              <a:t>gebruiken Internet en sociale media echter beduidend minder om informatie in te winnen of te delen over sociale of politieke kwesties.</a:t>
            </a:r>
          </a:p>
          <a:p>
            <a:pPr marL="0" indent="0">
              <a:lnSpc>
                <a:spcPct val="180000"/>
              </a:lnSpc>
              <a:buNone/>
            </a:pPr>
            <a:r>
              <a:rPr lang="nl-NL" sz="2400" b="1" dirty="0">
                <a:latin typeface="Calibri" panose="020F0502020204030204" pitchFamily="34" charset="0"/>
              </a:rPr>
              <a:t>Nederlandse docenten [burgerschap]:</a:t>
            </a:r>
          </a:p>
          <a:p>
            <a:pPr>
              <a:lnSpc>
                <a:spcPct val="180000"/>
              </a:lnSpc>
            </a:pPr>
            <a:r>
              <a:rPr lang="nl-NL" sz="2400" b="1" dirty="0">
                <a:latin typeface="Calibri" panose="020F0502020204030204" pitchFamily="34" charset="0"/>
              </a:rPr>
              <a:t> gebruiken weinig verschillende aanpakken. </a:t>
            </a:r>
          </a:p>
        </p:txBody>
      </p:sp>
      <p:sp>
        <p:nvSpPr>
          <p:cNvPr id="4" name="Rechthoek 3">
            <a:extLst>
              <a:ext uri="{FF2B5EF4-FFF2-40B4-BE49-F238E27FC236}">
                <a16:creationId xmlns:a16="http://schemas.microsoft.com/office/drawing/2014/main" id="{9D250E0F-8BE2-4A95-BF8F-0939DD60A582}"/>
              </a:ext>
            </a:extLst>
          </p:cNvPr>
          <p:cNvSpPr/>
          <p:nvPr/>
        </p:nvSpPr>
        <p:spPr>
          <a:xfrm>
            <a:off x="3571875" y="6457890"/>
            <a:ext cx="10515600" cy="400110"/>
          </a:xfrm>
          <a:prstGeom prst="rect">
            <a:avLst/>
          </a:prstGeom>
        </p:spPr>
        <p:txBody>
          <a:bodyPr wrap="square">
            <a:spAutoFit/>
          </a:bodyPr>
          <a:lstStyle/>
          <a:p>
            <a:r>
              <a:rPr lang="nl-NL" sz="2000" dirty="0"/>
              <a:t>(Munniksma, Dijkstra, Van der Veen, </a:t>
            </a:r>
            <a:r>
              <a:rPr lang="nl-NL" sz="2000" dirty="0" err="1"/>
              <a:t>Ledoux</a:t>
            </a:r>
            <a:r>
              <a:rPr lang="nl-NL" sz="2000" dirty="0"/>
              <a:t>, Van de Werfhorst, &amp; Ten Dam, 2017).</a:t>
            </a:r>
          </a:p>
        </p:txBody>
      </p:sp>
    </p:spTree>
    <p:extLst>
      <p:ext uri="{BB962C8B-B14F-4D97-AF65-F5344CB8AC3E}">
        <p14:creationId xmlns:p14="http://schemas.microsoft.com/office/powerpoint/2010/main" val="196689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8F668-EF01-4524-994B-F69B18186B4B}"/>
              </a:ext>
            </a:extLst>
          </p:cNvPr>
          <p:cNvSpPr>
            <a:spLocks noGrp="1"/>
          </p:cNvSpPr>
          <p:nvPr>
            <p:ph type="title"/>
          </p:nvPr>
        </p:nvSpPr>
        <p:spPr/>
        <p:txBody>
          <a:bodyPr/>
          <a:lstStyle/>
          <a:p>
            <a:r>
              <a:rPr lang="nl-NL" b="1"/>
              <a:t>Burgerschap,</a:t>
            </a:r>
            <a:r>
              <a:rPr lang="nl-NL" sz="4400" b="1">
                <a:latin typeface="Calibri" panose="020F0502020204030204" pitchFamily="34" charset="0"/>
              </a:rPr>
              <a:t> </a:t>
            </a:r>
            <a:r>
              <a:rPr lang="nl-NL" sz="4400">
                <a:latin typeface="Calibri" panose="020F0502020204030204" pitchFamily="34" charset="0"/>
              </a:rPr>
              <a:t>onderwijstypen</a:t>
            </a:r>
            <a:r>
              <a:rPr lang="nl-NL" b="1"/>
              <a:t> en </a:t>
            </a:r>
            <a:r>
              <a:rPr lang="nl-NL" b="1" dirty="0"/>
              <a:t>studentkenmerken</a:t>
            </a:r>
          </a:p>
        </p:txBody>
      </p:sp>
      <p:sp>
        <p:nvSpPr>
          <p:cNvPr id="3" name="Tijdelijke aanduiding voor inhoud 2">
            <a:extLst>
              <a:ext uri="{FF2B5EF4-FFF2-40B4-BE49-F238E27FC236}">
                <a16:creationId xmlns:a16="http://schemas.microsoft.com/office/drawing/2014/main" id="{B7CF0F53-2FB4-4E0B-AEAE-0430466B5C18}"/>
              </a:ext>
            </a:extLst>
          </p:cNvPr>
          <p:cNvSpPr>
            <a:spLocks noGrp="1"/>
          </p:cNvSpPr>
          <p:nvPr>
            <p:ph idx="1"/>
          </p:nvPr>
        </p:nvSpPr>
        <p:spPr/>
        <p:txBody>
          <a:bodyPr>
            <a:noAutofit/>
          </a:bodyPr>
          <a:lstStyle/>
          <a:p>
            <a:pPr marL="0" indent="0">
              <a:lnSpc>
                <a:spcPct val="180000"/>
              </a:lnSpc>
              <a:buNone/>
            </a:pPr>
            <a:r>
              <a:rPr lang="nl-NL" sz="1600" b="1" dirty="0">
                <a:latin typeface="Calibri" panose="020F0502020204030204" pitchFamily="34" charset="0"/>
              </a:rPr>
              <a:t>Jongeren in hogere onderwijstypen:</a:t>
            </a:r>
          </a:p>
          <a:p>
            <a:pPr>
              <a:lnSpc>
                <a:spcPct val="200000"/>
              </a:lnSpc>
            </a:pPr>
            <a:r>
              <a:rPr lang="nl-NL" sz="1600" b="1" dirty="0"/>
              <a:t>weten duidelijk meer over burgerschap, maar denken er niet opvallend veel meer over na</a:t>
            </a:r>
            <a:r>
              <a:rPr lang="nl-NL" sz="1600" baseline="30000" dirty="0"/>
              <a:t> a</a:t>
            </a:r>
            <a:r>
              <a:rPr lang="nl-NL" sz="1600" b="1" dirty="0">
                <a:latin typeface="Calibri" panose="020F0502020204030204" pitchFamily="34" charset="0"/>
              </a:rPr>
              <a:t> ;</a:t>
            </a:r>
          </a:p>
          <a:p>
            <a:pPr>
              <a:lnSpc>
                <a:spcPct val="200000"/>
              </a:lnSpc>
            </a:pPr>
            <a:r>
              <a:rPr lang="nl-NL" sz="1600" b="1" dirty="0">
                <a:latin typeface="Calibri" panose="020F0502020204030204" pitchFamily="34" charset="0"/>
              </a:rPr>
              <a:t>ontwikkelen sterkere politieke oriëntaties met de leeftijd</a:t>
            </a:r>
            <a:r>
              <a:rPr lang="nl-NL" sz="1600" baseline="30000" dirty="0"/>
              <a:t> b</a:t>
            </a:r>
            <a:r>
              <a:rPr lang="nl-NL" sz="1600" b="1" dirty="0">
                <a:latin typeface="Calibri" panose="020F0502020204030204" pitchFamily="34" charset="0"/>
              </a:rPr>
              <a:t> ;  </a:t>
            </a:r>
          </a:p>
          <a:p>
            <a:pPr>
              <a:lnSpc>
                <a:spcPct val="200000"/>
              </a:lnSpc>
            </a:pPr>
            <a:r>
              <a:rPr lang="nl-NL" sz="1600" b="1" dirty="0">
                <a:latin typeface="Calibri" panose="020F0502020204030204" pitchFamily="34" charset="0"/>
              </a:rPr>
              <a:t>leren zich strikter te concentreren op concurrentie tussen perspectieven en op formele besluitvormingsprocedures</a:t>
            </a:r>
            <a:r>
              <a:rPr lang="nl-NL" sz="1600" baseline="30000" dirty="0"/>
              <a:t> b</a:t>
            </a:r>
            <a:r>
              <a:rPr lang="nl-NL" sz="1600" b="1" dirty="0">
                <a:latin typeface="Calibri" panose="020F0502020204030204" pitchFamily="34" charset="0"/>
              </a:rPr>
              <a:t>. </a:t>
            </a:r>
          </a:p>
          <a:p>
            <a:pPr marL="0" indent="0">
              <a:lnSpc>
                <a:spcPct val="180000"/>
              </a:lnSpc>
              <a:buNone/>
            </a:pPr>
            <a:r>
              <a:rPr lang="nl-NL" sz="1600" b="1" dirty="0">
                <a:latin typeface="Calibri" panose="020F0502020204030204" pitchFamily="34" charset="0"/>
              </a:rPr>
              <a:t>Jongeren in lagere onderwijstypen:</a:t>
            </a:r>
          </a:p>
          <a:p>
            <a:pPr>
              <a:lnSpc>
                <a:spcPct val="200000"/>
              </a:lnSpc>
            </a:pPr>
            <a:r>
              <a:rPr lang="nl-NL" sz="1600" b="1" dirty="0">
                <a:latin typeface="Calibri" panose="020F0502020204030204" pitchFamily="34" charset="0"/>
              </a:rPr>
              <a:t>blijven nogal ongeïnteresseerd in de </a:t>
            </a:r>
            <a:r>
              <a:rPr lang="nl-NL" sz="1600" b="1" dirty="0" err="1">
                <a:latin typeface="Calibri" panose="020F0502020204030204" pitchFamily="34" charset="0"/>
              </a:rPr>
              <a:t>politiek</a:t>
            </a:r>
            <a:r>
              <a:rPr lang="nl-NL" sz="1600" baseline="30000" dirty="0" err="1"/>
              <a:t>b</a:t>
            </a:r>
            <a:r>
              <a:rPr lang="nl-NL" sz="1600" b="1" dirty="0">
                <a:latin typeface="Calibri" panose="020F0502020204030204" pitchFamily="34" charset="0"/>
              </a:rPr>
              <a:t> ;</a:t>
            </a:r>
            <a:r>
              <a:rPr lang="nl-NL" sz="1600" baseline="30000" dirty="0"/>
              <a:t> </a:t>
            </a:r>
            <a:endParaRPr lang="nl-NL" sz="1600" b="1" dirty="0">
              <a:latin typeface="Calibri" panose="020F0502020204030204" pitchFamily="34" charset="0"/>
            </a:endParaRPr>
          </a:p>
          <a:p>
            <a:pPr>
              <a:lnSpc>
                <a:spcPct val="200000"/>
              </a:lnSpc>
            </a:pPr>
            <a:r>
              <a:rPr lang="nl-NL" sz="1600" b="1" dirty="0">
                <a:latin typeface="Calibri" panose="020F0502020204030204" pitchFamily="34" charset="0"/>
              </a:rPr>
              <a:t>houden vast aan hun nadruk op consensus en inclusiviteit</a:t>
            </a:r>
            <a:r>
              <a:rPr lang="nl-NL" sz="1600" baseline="30000" dirty="0"/>
              <a:t> b</a:t>
            </a:r>
            <a:r>
              <a:rPr lang="nl-NL" sz="1600" b="1" dirty="0">
                <a:latin typeface="Calibri" panose="020F0502020204030204" pitchFamily="34" charset="0"/>
              </a:rPr>
              <a:t>. </a:t>
            </a:r>
          </a:p>
        </p:txBody>
      </p:sp>
      <p:sp>
        <p:nvSpPr>
          <p:cNvPr id="4" name="Rechthoek 3">
            <a:extLst>
              <a:ext uri="{FF2B5EF4-FFF2-40B4-BE49-F238E27FC236}">
                <a16:creationId xmlns:a16="http://schemas.microsoft.com/office/drawing/2014/main" id="{73B1294A-2C9D-4435-BF13-4085B56947D4}"/>
              </a:ext>
            </a:extLst>
          </p:cNvPr>
          <p:cNvSpPr/>
          <p:nvPr/>
        </p:nvSpPr>
        <p:spPr>
          <a:xfrm>
            <a:off x="1211278" y="6311900"/>
            <a:ext cx="4946675" cy="369332"/>
          </a:xfrm>
          <a:prstGeom prst="rect">
            <a:avLst/>
          </a:prstGeom>
        </p:spPr>
        <p:txBody>
          <a:bodyPr wrap="none">
            <a:spAutoFit/>
          </a:bodyPr>
          <a:lstStyle/>
          <a:p>
            <a:r>
              <a:rPr lang="nl-NL" dirty="0"/>
              <a:t>(</a:t>
            </a:r>
            <a:r>
              <a:rPr lang="nl-NL" dirty="0" err="1"/>
              <a:t>Ledoux</a:t>
            </a:r>
            <a:r>
              <a:rPr lang="nl-NL" dirty="0"/>
              <a:t>, </a:t>
            </a:r>
            <a:r>
              <a:rPr lang="nl-NL" dirty="0" err="1"/>
              <a:t>Geijsel</a:t>
            </a:r>
            <a:r>
              <a:rPr lang="nl-NL" dirty="0"/>
              <a:t>, </a:t>
            </a:r>
            <a:r>
              <a:rPr lang="nl-NL" dirty="0" err="1"/>
              <a:t>Reumerman</a:t>
            </a:r>
            <a:r>
              <a:rPr lang="nl-NL" dirty="0"/>
              <a:t>, &amp; Ten Dam, 2011)</a:t>
            </a:r>
            <a:r>
              <a:rPr lang="nl-NL" baseline="30000" dirty="0"/>
              <a:t> a</a:t>
            </a:r>
            <a:r>
              <a:rPr lang="nl-NL" dirty="0"/>
              <a:t> </a:t>
            </a:r>
          </a:p>
        </p:txBody>
      </p:sp>
      <p:sp>
        <p:nvSpPr>
          <p:cNvPr id="5" name="Rechthoek 4">
            <a:extLst>
              <a:ext uri="{FF2B5EF4-FFF2-40B4-BE49-F238E27FC236}">
                <a16:creationId xmlns:a16="http://schemas.microsoft.com/office/drawing/2014/main" id="{F6729F0C-3A34-42AC-AB92-D9730ADDCC12}"/>
              </a:ext>
            </a:extLst>
          </p:cNvPr>
          <p:cNvSpPr/>
          <p:nvPr/>
        </p:nvSpPr>
        <p:spPr>
          <a:xfrm>
            <a:off x="7323658" y="6307138"/>
            <a:ext cx="4030142" cy="369332"/>
          </a:xfrm>
          <a:prstGeom prst="rect">
            <a:avLst/>
          </a:prstGeom>
        </p:spPr>
        <p:txBody>
          <a:bodyPr wrap="none">
            <a:spAutoFit/>
          </a:bodyPr>
          <a:lstStyle/>
          <a:p>
            <a:r>
              <a:rPr lang="nl-NL" dirty="0"/>
              <a:t>(Nieuwelink, Ten Dam, &amp; Dekker, 2019)</a:t>
            </a:r>
            <a:r>
              <a:rPr lang="nl-NL" baseline="30000" dirty="0"/>
              <a:t> b</a:t>
            </a:r>
            <a:r>
              <a:rPr lang="nl-NL" dirty="0"/>
              <a:t> </a:t>
            </a:r>
          </a:p>
        </p:txBody>
      </p:sp>
    </p:spTree>
    <p:extLst>
      <p:ext uri="{BB962C8B-B14F-4D97-AF65-F5344CB8AC3E}">
        <p14:creationId xmlns:p14="http://schemas.microsoft.com/office/powerpoint/2010/main" val="4248937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7938BD-7CB0-45C6-AA28-3B32BBB52AB1}"/>
              </a:ext>
            </a:extLst>
          </p:cNvPr>
          <p:cNvSpPr>
            <a:spLocks noGrp="1"/>
          </p:cNvSpPr>
          <p:nvPr>
            <p:ph type="title"/>
          </p:nvPr>
        </p:nvSpPr>
        <p:spPr/>
        <p:txBody>
          <a:bodyPr/>
          <a:lstStyle/>
          <a:p>
            <a:r>
              <a:rPr lang="nl-NL" b="1" dirty="0"/>
              <a:t>Structurele en culturele oorzaken</a:t>
            </a:r>
          </a:p>
        </p:txBody>
      </p:sp>
      <p:sp>
        <p:nvSpPr>
          <p:cNvPr id="3" name="Tijdelijke aanduiding voor inhoud 2">
            <a:extLst>
              <a:ext uri="{FF2B5EF4-FFF2-40B4-BE49-F238E27FC236}">
                <a16:creationId xmlns:a16="http://schemas.microsoft.com/office/drawing/2014/main" id="{13FB4C2C-5D45-4A4F-A73A-8462B2888496}"/>
              </a:ext>
            </a:extLst>
          </p:cNvPr>
          <p:cNvSpPr>
            <a:spLocks noGrp="1"/>
          </p:cNvSpPr>
          <p:nvPr>
            <p:ph idx="1"/>
          </p:nvPr>
        </p:nvSpPr>
        <p:spPr/>
        <p:txBody>
          <a:bodyPr>
            <a:normAutofit/>
          </a:bodyPr>
          <a:lstStyle/>
          <a:p>
            <a:pPr marL="0" indent="0">
              <a:lnSpc>
                <a:spcPct val="180000"/>
              </a:lnSpc>
              <a:buNone/>
            </a:pPr>
            <a:r>
              <a:rPr lang="nl-NL" sz="3200" b="1" dirty="0">
                <a:latin typeface="Calibri" panose="020F0502020204030204" pitchFamily="34" charset="0"/>
              </a:rPr>
              <a:t>Niet alleen richten op (individuele) kenmerken van jongeren (zoals kennis, sociaal milieu, intelligentie), maar ook op de structurele en culturele aspecten van de hedendaagse democratieën.</a:t>
            </a:r>
          </a:p>
        </p:txBody>
      </p:sp>
      <p:sp>
        <p:nvSpPr>
          <p:cNvPr id="4" name="Rechthoek 3">
            <a:extLst>
              <a:ext uri="{FF2B5EF4-FFF2-40B4-BE49-F238E27FC236}">
                <a16:creationId xmlns:a16="http://schemas.microsoft.com/office/drawing/2014/main" id="{6362FD46-2B68-4625-A70E-16D0E924B241}"/>
              </a:ext>
            </a:extLst>
          </p:cNvPr>
          <p:cNvSpPr/>
          <p:nvPr/>
        </p:nvSpPr>
        <p:spPr>
          <a:xfrm>
            <a:off x="7795006" y="6308209"/>
            <a:ext cx="3840988" cy="369332"/>
          </a:xfrm>
          <a:prstGeom prst="rect">
            <a:avLst/>
          </a:prstGeom>
        </p:spPr>
        <p:txBody>
          <a:bodyPr wrap="none">
            <a:spAutoFit/>
          </a:bodyPr>
          <a:lstStyle/>
          <a:p>
            <a:r>
              <a:rPr lang="nl-NL" b="1" dirty="0"/>
              <a:t>(</a:t>
            </a:r>
            <a:r>
              <a:rPr lang="nl-NL" dirty="0"/>
              <a:t>Nieuwelink, Ten Dam, &amp; Dekker, 2019)</a:t>
            </a:r>
          </a:p>
        </p:txBody>
      </p:sp>
    </p:spTree>
    <p:extLst>
      <p:ext uri="{BB962C8B-B14F-4D97-AF65-F5344CB8AC3E}">
        <p14:creationId xmlns:p14="http://schemas.microsoft.com/office/powerpoint/2010/main" val="945986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D702B-648F-4450-B9E4-445FB00393B5}"/>
              </a:ext>
            </a:extLst>
          </p:cNvPr>
          <p:cNvSpPr>
            <a:spLocks noGrp="1"/>
          </p:cNvSpPr>
          <p:nvPr>
            <p:ph type="title"/>
          </p:nvPr>
        </p:nvSpPr>
        <p:spPr>
          <a:xfrm>
            <a:off x="838200" y="327025"/>
            <a:ext cx="10515600" cy="1325563"/>
          </a:xfrm>
        </p:spPr>
        <p:txBody>
          <a:bodyPr>
            <a:normAutofit fontScale="90000"/>
          </a:bodyPr>
          <a:lstStyle/>
          <a:p>
            <a:r>
              <a:rPr lang="nl-NL" b="1" dirty="0">
                <a:latin typeface="Calibri" panose="020F0502020204030204" pitchFamily="34" charset="0"/>
              </a:rPr>
              <a:t>Fundamenteel probleem voor gelijke deelname aan de democratie </a:t>
            </a:r>
            <a:br>
              <a:rPr lang="nl-NL" b="1" dirty="0">
                <a:latin typeface="Calibri" panose="020F0502020204030204" pitchFamily="34" charset="0"/>
              </a:rPr>
            </a:br>
            <a:endParaRPr lang="nl-NL" dirty="0"/>
          </a:p>
        </p:txBody>
      </p:sp>
      <p:sp>
        <p:nvSpPr>
          <p:cNvPr id="3" name="Tijdelijke aanduiding voor inhoud 2">
            <a:extLst>
              <a:ext uri="{FF2B5EF4-FFF2-40B4-BE49-F238E27FC236}">
                <a16:creationId xmlns:a16="http://schemas.microsoft.com/office/drawing/2014/main" id="{ED00442C-7546-4429-ACF1-A767A3419409}"/>
              </a:ext>
            </a:extLst>
          </p:cNvPr>
          <p:cNvSpPr>
            <a:spLocks noGrp="1"/>
          </p:cNvSpPr>
          <p:nvPr>
            <p:ph idx="1"/>
          </p:nvPr>
        </p:nvSpPr>
        <p:spPr/>
        <p:txBody>
          <a:bodyPr>
            <a:normAutofit fontScale="85000" lnSpcReduction="20000"/>
          </a:bodyPr>
          <a:lstStyle/>
          <a:p>
            <a:pPr marL="0" indent="0">
              <a:buNone/>
            </a:pPr>
            <a:r>
              <a:rPr lang="nl-NL" dirty="0"/>
              <a:t>Hoger opgeleide jongeren:</a:t>
            </a:r>
          </a:p>
          <a:p>
            <a:pPr>
              <a:lnSpc>
                <a:spcPct val="180000"/>
              </a:lnSpc>
            </a:pPr>
            <a:r>
              <a:rPr lang="nl-NL" sz="2600" b="1" dirty="0">
                <a:latin typeface="Calibri" panose="020F0502020204030204" pitchFamily="34" charset="0"/>
              </a:rPr>
              <a:t>beweren steeds vaker dat deelname aan het parlement niet iets is voor laagopgeleiden.</a:t>
            </a:r>
          </a:p>
          <a:p>
            <a:pPr marL="0" indent="0">
              <a:buNone/>
            </a:pPr>
            <a:endParaRPr lang="nl-NL" dirty="0"/>
          </a:p>
          <a:p>
            <a:pPr marL="0" indent="0">
              <a:buNone/>
            </a:pPr>
            <a:r>
              <a:rPr lang="nl-NL" dirty="0"/>
              <a:t>Laagopgeleide jongeren:</a:t>
            </a:r>
          </a:p>
          <a:p>
            <a:pPr>
              <a:lnSpc>
                <a:spcPct val="180000"/>
              </a:lnSpc>
            </a:pPr>
            <a:r>
              <a:rPr lang="nl-NL" sz="2600" b="1" dirty="0">
                <a:latin typeface="Calibri" panose="020F0502020204030204" pitchFamily="34" charset="0"/>
              </a:rPr>
              <a:t>hebben het gevoel dat politiek niet iets is voor mensen zoals zij; </a:t>
            </a:r>
          </a:p>
          <a:p>
            <a:pPr>
              <a:lnSpc>
                <a:spcPct val="180000"/>
              </a:lnSpc>
            </a:pPr>
            <a:r>
              <a:rPr lang="nl-NL" sz="2600" b="1" dirty="0">
                <a:latin typeface="Calibri" panose="020F0502020204030204" pitchFamily="34" charset="0"/>
              </a:rPr>
              <a:t>hebben het beeld hebben dat hun rol in het politieke domein beperkt zou moeten zijn, </a:t>
            </a:r>
            <a:r>
              <a:rPr lang="nl-NL" sz="2600" b="1" dirty="0">
                <a:solidFill>
                  <a:srgbClr val="FF0000"/>
                </a:solidFill>
                <a:latin typeface="Calibri" panose="020F0502020204030204" pitchFamily="34" charset="0"/>
              </a:rPr>
              <a:t>een fundamenteel probleem voor gelijke deelname aan de democratie</a:t>
            </a:r>
            <a:r>
              <a:rPr lang="nl-NL" sz="2600" b="1" dirty="0">
                <a:latin typeface="Calibri" panose="020F0502020204030204" pitchFamily="34" charset="0"/>
              </a:rPr>
              <a:t>. </a:t>
            </a:r>
          </a:p>
          <a:p>
            <a:endParaRPr lang="nl-NL" b="1" dirty="0"/>
          </a:p>
        </p:txBody>
      </p:sp>
      <p:sp>
        <p:nvSpPr>
          <p:cNvPr id="5" name="Rechthoek 4">
            <a:extLst>
              <a:ext uri="{FF2B5EF4-FFF2-40B4-BE49-F238E27FC236}">
                <a16:creationId xmlns:a16="http://schemas.microsoft.com/office/drawing/2014/main" id="{4AAE4D8C-FAF5-4EB4-9457-4F3210E4D881}"/>
              </a:ext>
            </a:extLst>
          </p:cNvPr>
          <p:cNvSpPr/>
          <p:nvPr/>
        </p:nvSpPr>
        <p:spPr>
          <a:xfrm>
            <a:off x="7890256" y="6346309"/>
            <a:ext cx="3840988" cy="369332"/>
          </a:xfrm>
          <a:prstGeom prst="rect">
            <a:avLst/>
          </a:prstGeom>
        </p:spPr>
        <p:txBody>
          <a:bodyPr wrap="none">
            <a:spAutoFit/>
          </a:bodyPr>
          <a:lstStyle/>
          <a:p>
            <a:r>
              <a:rPr lang="nl-NL" b="1" dirty="0"/>
              <a:t>(</a:t>
            </a:r>
            <a:r>
              <a:rPr lang="nl-NL" dirty="0"/>
              <a:t>Nieuwelink, Ten Dam, &amp; Dekker, 2019)</a:t>
            </a:r>
          </a:p>
        </p:txBody>
      </p:sp>
    </p:spTree>
    <p:extLst>
      <p:ext uri="{BB962C8B-B14F-4D97-AF65-F5344CB8AC3E}">
        <p14:creationId xmlns:p14="http://schemas.microsoft.com/office/powerpoint/2010/main" val="3454700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0A2C30-3A7E-4FB3-8A40-FF0CC15812E1}"/>
              </a:ext>
            </a:extLst>
          </p:cNvPr>
          <p:cNvSpPr>
            <a:spLocks noGrp="1"/>
          </p:cNvSpPr>
          <p:nvPr>
            <p:ph type="title"/>
          </p:nvPr>
        </p:nvSpPr>
        <p:spPr/>
        <p:txBody>
          <a:bodyPr/>
          <a:lstStyle/>
          <a:p>
            <a:pPr algn="ctr"/>
            <a:r>
              <a:rPr lang="nl-NL" b="1" dirty="0"/>
              <a:t>Digitaliseringsagenda MBO</a:t>
            </a:r>
          </a:p>
        </p:txBody>
      </p:sp>
      <p:sp>
        <p:nvSpPr>
          <p:cNvPr id="3" name="Tijdelijke aanduiding voor inhoud 2">
            <a:extLst>
              <a:ext uri="{FF2B5EF4-FFF2-40B4-BE49-F238E27FC236}">
                <a16:creationId xmlns:a16="http://schemas.microsoft.com/office/drawing/2014/main" id="{CAB8B9AE-EF03-4063-998A-A8E4EB56C368}"/>
              </a:ext>
            </a:extLst>
          </p:cNvPr>
          <p:cNvSpPr>
            <a:spLocks noGrp="1"/>
          </p:cNvSpPr>
          <p:nvPr>
            <p:ph idx="1"/>
          </p:nvPr>
        </p:nvSpPr>
        <p:spPr/>
        <p:txBody>
          <a:bodyPr>
            <a:normAutofit/>
          </a:bodyPr>
          <a:lstStyle/>
          <a:p>
            <a:pPr marL="0" indent="0">
              <a:lnSpc>
                <a:spcPct val="200000"/>
              </a:lnSpc>
              <a:buNone/>
            </a:pPr>
            <a:r>
              <a:rPr lang="nl-NL" b="1" dirty="0"/>
              <a:t>Voor studenten geldt dat zij goed voorbereid moeten zijn om maatschappelijk te kunnen functioneren. Daar horen digitale burgerschapsvaardigheden een integraal onderdeel van uit te maken. </a:t>
            </a:r>
          </a:p>
        </p:txBody>
      </p:sp>
    </p:spTree>
    <p:extLst>
      <p:ext uri="{BB962C8B-B14F-4D97-AF65-F5344CB8AC3E}">
        <p14:creationId xmlns:p14="http://schemas.microsoft.com/office/powerpoint/2010/main" val="3801701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873EB-161A-44CD-BE7A-5554C88F4A7A}"/>
              </a:ext>
            </a:extLst>
          </p:cNvPr>
          <p:cNvSpPr>
            <a:spLocks noGrp="1"/>
          </p:cNvSpPr>
          <p:nvPr>
            <p:ph type="title"/>
          </p:nvPr>
        </p:nvSpPr>
        <p:spPr/>
        <p:txBody>
          <a:bodyPr/>
          <a:lstStyle/>
          <a:p>
            <a:endParaRPr lang="nl-NL"/>
          </a:p>
        </p:txBody>
      </p:sp>
      <p:pic>
        <p:nvPicPr>
          <p:cNvPr id="4" name="Afbeelding 3">
            <a:extLst>
              <a:ext uri="{FF2B5EF4-FFF2-40B4-BE49-F238E27FC236}">
                <a16:creationId xmlns:a16="http://schemas.microsoft.com/office/drawing/2014/main" id="{07EF0A8B-61E8-4C03-A3EB-AB57EC0CD131}"/>
              </a:ext>
            </a:extLst>
          </p:cNvPr>
          <p:cNvPicPr>
            <a:picLocks noChangeAspect="1"/>
          </p:cNvPicPr>
          <p:nvPr/>
        </p:nvPicPr>
        <p:blipFill>
          <a:blip r:embed="rId2"/>
          <a:stretch>
            <a:fillRect/>
          </a:stretch>
        </p:blipFill>
        <p:spPr>
          <a:xfrm>
            <a:off x="1256841" y="536569"/>
            <a:ext cx="9239709" cy="5784861"/>
          </a:xfrm>
          <a:prstGeom prst="rect">
            <a:avLst/>
          </a:prstGeom>
        </p:spPr>
      </p:pic>
    </p:spTree>
    <p:extLst>
      <p:ext uri="{BB962C8B-B14F-4D97-AF65-F5344CB8AC3E}">
        <p14:creationId xmlns:p14="http://schemas.microsoft.com/office/powerpoint/2010/main" val="395089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1585E-D723-42D5-B71C-8E9E59A4CA4A}"/>
              </a:ext>
            </a:extLst>
          </p:cNvPr>
          <p:cNvSpPr>
            <a:spLocks noGrp="1"/>
          </p:cNvSpPr>
          <p:nvPr>
            <p:ph type="title"/>
          </p:nvPr>
        </p:nvSpPr>
        <p:spPr/>
        <p:txBody>
          <a:bodyPr/>
          <a:lstStyle/>
          <a:p>
            <a:pPr algn="ctr"/>
            <a:r>
              <a:rPr lang="nl-NL" b="1" dirty="0"/>
              <a:t>Gemedieerd vertrouwen</a:t>
            </a:r>
          </a:p>
        </p:txBody>
      </p:sp>
      <p:sp>
        <p:nvSpPr>
          <p:cNvPr id="3" name="Tijdelijke aanduiding voor inhoud 2">
            <a:extLst>
              <a:ext uri="{FF2B5EF4-FFF2-40B4-BE49-F238E27FC236}">
                <a16:creationId xmlns:a16="http://schemas.microsoft.com/office/drawing/2014/main" id="{494FF35A-F6FB-49DA-BA9A-6916D3136D79}"/>
              </a:ext>
            </a:extLst>
          </p:cNvPr>
          <p:cNvSpPr>
            <a:spLocks noGrp="1"/>
          </p:cNvSpPr>
          <p:nvPr>
            <p:ph idx="1"/>
          </p:nvPr>
        </p:nvSpPr>
        <p:spPr/>
        <p:txBody>
          <a:bodyPr>
            <a:normAutofit/>
          </a:bodyPr>
          <a:lstStyle/>
          <a:p>
            <a:pPr marL="0" indent="0">
              <a:lnSpc>
                <a:spcPct val="200000"/>
              </a:lnSpc>
              <a:buNone/>
            </a:pPr>
            <a:r>
              <a:rPr lang="nl-NL" b="1" dirty="0"/>
              <a:t>Het vertrouwen in de informatiesamenleving wordt in toenemende mate gemedieerd door voor de burger onzichtbaar functionerende informatietechnologieën, waarvan de effecten het vertrouwen in de digitale overheid van binnenuit dreigen uit te hollen.</a:t>
            </a:r>
          </a:p>
          <a:p>
            <a:endParaRPr lang="nl-NL" dirty="0"/>
          </a:p>
          <a:p>
            <a:endParaRPr lang="nl-NL" dirty="0"/>
          </a:p>
        </p:txBody>
      </p:sp>
      <p:sp>
        <p:nvSpPr>
          <p:cNvPr id="4" name="Rechthoek 3">
            <a:extLst>
              <a:ext uri="{FF2B5EF4-FFF2-40B4-BE49-F238E27FC236}">
                <a16:creationId xmlns:a16="http://schemas.microsoft.com/office/drawing/2014/main" id="{5D6B7FB4-A432-4D37-843E-A96510F06D81}"/>
              </a:ext>
            </a:extLst>
          </p:cNvPr>
          <p:cNvSpPr/>
          <p:nvPr/>
        </p:nvSpPr>
        <p:spPr>
          <a:xfrm>
            <a:off x="10132797" y="6308209"/>
            <a:ext cx="1587294" cy="369332"/>
          </a:xfrm>
          <a:prstGeom prst="rect">
            <a:avLst/>
          </a:prstGeom>
        </p:spPr>
        <p:txBody>
          <a:bodyPr wrap="none">
            <a:spAutoFit/>
          </a:bodyPr>
          <a:lstStyle/>
          <a:p>
            <a:r>
              <a:rPr lang="nl-NL" dirty="0"/>
              <a:t>(De Mul, 2015)</a:t>
            </a:r>
          </a:p>
        </p:txBody>
      </p:sp>
    </p:spTree>
    <p:extLst>
      <p:ext uri="{BB962C8B-B14F-4D97-AF65-F5344CB8AC3E}">
        <p14:creationId xmlns:p14="http://schemas.microsoft.com/office/powerpoint/2010/main" val="1571815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05B47-3AD8-4E99-B337-FAFD44CBE2CC}"/>
              </a:ext>
            </a:extLst>
          </p:cNvPr>
          <p:cNvSpPr>
            <a:spLocks noGrp="1"/>
          </p:cNvSpPr>
          <p:nvPr>
            <p:ph type="title"/>
          </p:nvPr>
        </p:nvSpPr>
        <p:spPr/>
        <p:txBody>
          <a:bodyPr/>
          <a:lstStyle/>
          <a:p>
            <a:pPr algn="ctr"/>
            <a:r>
              <a:rPr lang="nl-NL" b="1" dirty="0"/>
              <a:t>Symbolische samenleving</a:t>
            </a:r>
            <a:endParaRPr lang="nl-NL" dirty="0"/>
          </a:p>
        </p:txBody>
      </p:sp>
      <p:sp>
        <p:nvSpPr>
          <p:cNvPr id="3" name="Tijdelijke aanduiding voor inhoud 2">
            <a:extLst>
              <a:ext uri="{FF2B5EF4-FFF2-40B4-BE49-F238E27FC236}">
                <a16:creationId xmlns:a16="http://schemas.microsoft.com/office/drawing/2014/main" id="{53669992-05FC-4200-AC20-B1798B478683}"/>
              </a:ext>
            </a:extLst>
          </p:cNvPr>
          <p:cNvSpPr>
            <a:spLocks noGrp="1"/>
          </p:cNvSpPr>
          <p:nvPr>
            <p:ph idx="1"/>
          </p:nvPr>
        </p:nvSpPr>
        <p:spPr/>
        <p:txBody>
          <a:bodyPr/>
          <a:lstStyle/>
          <a:p>
            <a:pPr marL="0" indent="0">
              <a:lnSpc>
                <a:spcPct val="200000"/>
              </a:lnSpc>
              <a:buNone/>
            </a:pPr>
            <a:r>
              <a:rPr lang="nl-NL" b="1" dirty="0"/>
              <a:t>In de symbolische samenleving wordt ongelijkheid in mindere mate een kwestie van materiële hulpbronnen, in grotere mate een kwestie van de plaats die men bekleedt in sociale netwerken en in culturele velden.</a:t>
            </a:r>
          </a:p>
          <a:p>
            <a:endParaRPr lang="nl-NL" dirty="0"/>
          </a:p>
          <a:p>
            <a:endParaRPr lang="nl-NL" dirty="0"/>
          </a:p>
        </p:txBody>
      </p:sp>
      <p:sp>
        <p:nvSpPr>
          <p:cNvPr id="4" name="Rechthoek 3">
            <a:extLst>
              <a:ext uri="{FF2B5EF4-FFF2-40B4-BE49-F238E27FC236}">
                <a16:creationId xmlns:a16="http://schemas.microsoft.com/office/drawing/2014/main" id="{45AD9C5F-A90F-4F24-AEFA-A98F4B37DC67}"/>
              </a:ext>
            </a:extLst>
          </p:cNvPr>
          <p:cNvSpPr/>
          <p:nvPr/>
        </p:nvSpPr>
        <p:spPr>
          <a:xfrm>
            <a:off x="7717969" y="6387584"/>
            <a:ext cx="2863348" cy="369332"/>
          </a:xfrm>
          <a:prstGeom prst="rect">
            <a:avLst/>
          </a:prstGeom>
        </p:spPr>
        <p:txBody>
          <a:bodyPr wrap="none">
            <a:spAutoFit/>
          </a:bodyPr>
          <a:lstStyle/>
          <a:p>
            <a:r>
              <a:rPr lang="nl-NL" dirty="0"/>
              <a:t>(</a:t>
            </a:r>
            <a:r>
              <a:rPr lang="nl-NL" dirty="0" err="1"/>
              <a:t>Elchardus</a:t>
            </a:r>
            <a:r>
              <a:rPr lang="nl-NL" dirty="0"/>
              <a:t> &amp; </a:t>
            </a:r>
            <a:r>
              <a:rPr lang="nl-NL" dirty="0" err="1"/>
              <a:t>Glorieux</a:t>
            </a:r>
            <a:r>
              <a:rPr lang="nl-NL" dirty="0"/>
              <a:t>, 2003)</a:t>
            </a:r>
          </a:p>
        </p:txBody>
      </p:sp>
    </p:spTree>
    <p:extLst>
      <p:ext uri="{BB962C8B-B14F-4D97-AF65-F5344CB8AC3E}">
        <p14:creationId xmlns:p14="http://schemas.microsoft.com/office/powerpoint/2010/main" val="425488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9AC5B6-E01F-4379-A065-0F63574411EC}"/>
              </a:ext>
            </a:extLst>
          </p:cNvPr>
          <p:cNvSpPr>
            <a:spLocks noGrp="1"/>
          </p:cNvSpPr>
          <p:nvPr>
            <p:ph type="title"/>
          </p:nvPr>
        </p:nvSpPr>
        <p:spPr/>
        <p:txBody>
          <a:bodyPr/>
          <a:lstStyle/>
          <a:p>
            <a:r>
              <a:rPr lang="nl-NL" b="1" dirty="0">
                <a:latin typeface="Calibri" panose="020F0502020204030204" pitchFamily="34" charset="0"/>
              </a:rPr>
              <a:t>Deelname aan de democratie</a:t>
            </a:r>
            <a:endParaRPr lang="nl-NL" dirty="0"/>
          </a:p>
        </p:txBody>
      </p:sp>
      <p:sp>
        <p:nvSpPr>
          <p:cNvPr id="3" name="Tijdelijke aanduiding voor inhoud 2">
            <a:extLst>
              <a:ext uri="{FF2B5EF4-FFF2-40B4-BE49-F238E27FC236}">
                <a16:creationId xmlns:a16="http://schemas.microsoft.com/office/drawing/2014/main" id="{FED53ADF-AE46-4859-9776-275ED4001E70}"/>
              </a:ext>
            </a:extLst>
          </p:cNvPr>
          <p:cNvSpPr>
            <a:spLocks noGrp="1"/>
          </p:cNvSpPr>
          <p:nvPr>
            <p:ph idx="1"/>
          </p:nvPr>
        </p:nvSpPr>
        <p:spPr/>
        <p:txBody>
          <a:bodyPr>
            <a:normAutofit/>
          </a:bodyPr>
          <a:lstStyle/>
          <a:p>
            <a:pPr marL="0" indent="0">
              <a:lnSpc>
                <a:spcPct val="105000"/>
              </a:lnSpc>
              <a:spcAft>
                <a:spcPts val="0"/>
              </a:spcAft>
              <a:buNone/>
            </a:pPr>
            <a:r>
              <a:rPr lang="nl-NL" dirty="0">
                <a:latin typeface="Calibri" panose="020F0502020204030204" pitchFamily="34" charset="0"/>
                <a:ea typeface="Calibri" panose="020F0502020204030204" pitchFamily="34" charset="0"/>
              </a:rPr>
              <a:t>Jongeren zijn:</a:t>
            </a:r>
          </a:p>
          <a:p>
            <a:pPr>
              <a:lnSpc>
                <a:spcPct val="180000"/>
              </a:lnSpc>
            </a:pPr>
            <a:r>
              <a:rPr lang="nl-NL" sz="2600" b="1" dirty="0">
                <a:latin typeface="Calibri" panose="020F0502020204030204" pitchFamily="34" charset="0"/>
              </a:rPr>
              <a:t>minder geïnformeerd over politiek en democratie dan eerdere generaties op dezelfde leeftijd</a:t>
            </a:r>
          </a:p>
          <a:p>
            <a:pPr>
              <a:lnSpc>
                <a:spcPct val="180000"/>
              </a:lnSpc>
            </a:pPr>
            <a:r>
              <a:rPr lang="nl-NL" sz="2600" b="1" dirty="0">
                <a:latin typeface="Calibri" panose="020F0502020204030204" pitchFamily="34" charset="0"/>
              </a:rPr>
              <a:t>minder vaak betrokken bij het verkiezingsproces dan oudere generaties</a:t>
            </a:r>
          </a:p>
          <a:p>
            <a:pPr marL="0" indent="0">
              <a:lnSpc>
                <a:spcPct val="105000"/>
              </a:lnSpc>
              <a:spcAft>
                <a:spcPts val="0"/>
              </a:spcAft>
              <a:buNone/>
            </a:pPr>
            <a:endParaRPr lang="nl-NL" b="1" dirty="0">
              <a:latin typeface="Calibri" panose="020F0502020204030204" pitchFamily="34" charset="0"/>
              <a:ea typeface="Calibri" panose="020F0502020204030204" pitchFamily="34" charset="0"/>
            </a:endParaRPr>
          </a:p>
        </p:txBody>
      </p:sp>
      <p:sp>
        <p:nvSpPr>
          <p:cNvPr id="4" name="Rechthoek 3">
            <a:extLst>
              <a:ext uri="{FF2B5EF4-FFF2-40B4-BE49-F238E27FC236}">
                <a16:creationId xmlns:a16="http://schemas.microsoft.com/office/drawing/2014/main" id="{E985FC96-F16A-4404-9138-7E111AAE04C8}"/>
              </a:ext>
            </a:extLst>
          </p:cNvPr>
          <p:cNvSpPr/>
          <p:nvPr/>
        </p:nvSpPr>
        <p:spPr>
          <a:xfrm>
            <a:off x="7255667" y="6176963"/>
            <a:ext cx="4576766" cy="369588"/>
          </a:xfrm>
          <a:prstGeom prst="rect">
            <a:avLst/>
          </a:prstGeom>
        </p:spPr>
        <p:txBody>
          <a:bodyPr wrap="none">
            <a:spAutoFit/>
          </a:bodyPr>
          <a:lstStyle/>
          <a:p>
            <a:pPr>
              <a:lnSpc>
                <a:spcPct val="105000"/>
              </a:lnSpc>
            </a:pPr>
            <a:r>
              <a:rPr lang="nl-NL" dirty="0"/>
              <a:t>(Nieuwelink, Ten Dam, </a:t>
            </a:r>
            <a:r>
              <a:rPr lang="nl-NL" dirty="0" err="1"/>
              <a:t>Geijsel</a:t>
            </a:r>
            <a:r>
              <a:rPr lang="nl-NL" dirty="0"/>
              <a:t>, &amp; Dekker, 2018)</a:t>
            </a:r>
            <a:endParaRPr lang="nl-NL"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013978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0EDC97-E921-4749-9BF9-CDDD280AAF9B}"/>
              </a:ext>
            </a:extLst>
          </p:cNvPr>
          <p:cNvSpPr>
            <a:spLocks noGrp="1"/>
          </p:cNvSpPr>
          <p:nvPr>
            <p:ph type="title"/>
          </p:nvPr>
        </p:nvSpPr>
        <p:spPr/>
        <p:txBody>
          <a:bodyPr/>
          <a:lstStyle/>
          <a:p>
            <a:r>
              <a:rPr lang="nl-NL" b="1" dirty="0">
                <a:latin typeface="Calibri" panose="020F0502020204030204" pitchFamily="34" charset="0"/>
              </a:rPr>
              <a:t>Deelname aan de democratie</a:t>
            </a:r>
            <a:endParaRPr lang="nl-NL" dirty="0"/>
          </a:p>
        </p:txBody>
      </p:sp>
      <p:sp>
        <p:nvSpPr>
          <p:cNvPr id="3" name="Tijdelijke aanduiding voor inhoud 2">
            <a:extLst>
              <a:ext uri="{FF2B5EF4-FFF2-40B4-BE49-F238E27FC236}">
                <a16:creationId xmlns:a16="http://schemas.microsoft.com/office/drawing/2014/main" id="{AD757907-6785-4CA2-8805-BF2719C52A05}"/>
              </a:ext>
            </a:extLst>
          </p:cNvPr>
          <p:cNvSpPr>
            <a:spLocks noGrp="1"/>
          </p:cNvSpPr>
          <p:nvPr>
            <p:ph idx="1"/>
          </p:nvPr>
        </p:nvSpPr>
        <p:spPr/>
        <p:txBody>
          <a:bodyPr>
            <a:normAutofit/>
          </a:bodyPr>
          <a:lstStyle/>
          <a:p>
            <a:pPr marL="0" indent="0">
              <a:buNone/>
            </a:pPr>
            <a:r>
              <a:rPr lang="nl-NL" b="1" dirty="0">
                <a:latin typeface="Calibri" panose="020F0502020204030204" pitchFamily="34" charset="0"/>
                <a:ea typeface="Calibri" panose="020F0502020204030204" pitchFamily="34" charset="0"/>
              </a:rPr>
              <a:t>Jongeren:</a:t>
            </a:r>
          </a:p>
          <a:p>
            <a:pPr>
              <a:lnSpc>
                <a:spcPct val="200000"/>
              </a:lnSpc>
            </a:pPr>
            <a:r>
              <a:rPr lang="nl-NL" b="1" dirty="0">
                <a:latin typeface="Calibri" panose="020F0502020204030204" pitchFamily="34" charset="0"/>
                <a:ea typeface="Calibri" panose="020F0502020204030204" pitchFamily="34" charset="0"/>
              </a:rPr>
              <a:t>zijn positief op democratie gericht;</a:t>
            </a:r>
            <a:endParaRPr lang="nl-NL" dirty="0">
              <a:latin typeface="Calibri" panose="020F0502020204030204" pitchFamily="34" charset="0"/>
              <a:ea typeface="Calibri" panose="020F0502020204030204" pitchFamily="34" charset="0"/>
            </a:endParaRPr>
          </a:p>
          <a:p>
            <a:pPr>
              <a:lnSpc>
                <a:spcPct val="200000"/>
              </a:lnSpc>
            </a:pPr>
            <a:r>
              <a:rPr lang="nl-NL" b="1" dirty="0">
                <a:latin typeface="Calibri" panose="020F0502020204030204" pitchFamily="34" charset="0"/>
                <a:ea typeface="Calibri" panose="020F0502020204030204" pitchFamily="34" charset="0"/>
              </a:rPr>
              <a:t>zijn nog steeds </a:t>
            </a:r>
            <a:r>
              <a:rPr lang="nl-NL" b="1">
                <a:latin typeface="Calibri" panose="020F0502020204030204" pitchFamily="34" charset="0"/>
                <a:ea typeface="Calibri" panose="020F0502020204030204" pitchFamily="34" charset="0"/>
              </a:rPr>
              <a:t>bezig met </a:t>
            </a:r>
            <a:r>
              <a:rPr lang="nl-NL" b="1" dirty="0">
                <a:latin typeface="Calibri" panose="020F0502020204030204" pitchFamily="34" charset="0"/>
                <a:ea typeface="Calibri" panose="020F0502020204030204" pitchFamily="34" charset="0"/>
              </a:rPr>
              <a:t>de samenleving en de politiek;</a:t>
            </a:r>
            <a:endParaRPr lang="nl-NL" dirty="0">
              <a:latin typeface="Calibri" panose="020F0502020204030204" pitchFamily="34" charset="0"/>
              <a:ea typeface="Calibri" panose="020F0502020204030204" pitchFamily="34" charset="0"/>
            </a:endParaRPr>
          </a:p>
          <a:p>
            <a:pPr>
              <a:lnSpc>
                <a:spcPct val="200000"/>
              </a:lnSpc>
            </a:pPr>
            <a:r>
              <a:rPr lang="nl-NL" b="1">
                <a:latin typeface="Calibri" panose="020F0502020204030204" pitchFamily="34" charset="0"/>
                <a:ea typeface="Calibri" panose="020F0502020204030204" pitchFamily="34" charset="0"/>
              </a:rPr>
              <a:t>nemen deel aan de democratie </a:t>
            </a:r>
            <a:r>
              <a:rPr lang="nl-NL" b="1" dirty="0">
                <a:latin typeface="Calibri" panose="020F0502020204030204" pitchFamily="34" charset="0"/>
                <a:ea typeface="Calibri" panose="020F0502020204030204" pitchFamily="34" charset="0"/>
              </a:rPr>
              <a:t>met andere middelen.</a:t>
            </a:r>
            <a:endParaRPr lang="nl-NL" dirty="0">
              <a:latin typeface="Arial" panose="020B0604020202020204" pitchFamily="34" charset="0"/>
              <a:ea typeface="Calibri" panose="020F0502020204030204" pitchFamily="34" charset="0"/>
            </a:endParaRPr>
          </a:p>
          <a:p>
            <a:endParaRPr lang="nl-NL" dirty="0"/>
          </a:p>
          <a:p>
            <a:endParaRPr lang="nl-NL" dirty="0"/>
          </a:p>
          <a:p>
            <a:endParaRPr lang="nl-NL" dirty="0"/>
          </a:p>
        </p:txBody>
      </p:sp>
      <p:sp>
        <p:nvSpPr>
          <p:cNvPr id="4" name="Rechthoek 3">
            <a:extLst>
              <a:ext uri="{FF2B5EF4-FFF2-40B4-BE49-F238E27FC236}">
                <a16:creationId xmlns:a16="http://schemas.microsoft.com/office/drawing/2014/main" id="{6045F965-87CE-421A-A1C0-F63D727A6B23}"/>
              </a:ext>
            </a:extLst>
          </p:cNvPr>
          <p:cNvSpPr/>
          <p:nvPr/>
        </p:nvSpPr>
        <p:spPr>
          <a:xfrm>
            <a:off x="5867548" y="6176963"/>
            <a:ext cx="6079741" cy="461665"/>
          </a:xfrm>
          <a:prstGeom prst="rect">
            <a:avLst/>
          </a:prstGeom>
        </p:spPr>
        <p:txBody>
          <a:bodyPr wrap="none">
            <a:spAutoFit/>
          </a:bodyPr>
          <a:lstStyle/>
          <a:p>
            <a:r>
              <a:rPr lang="nl-NL" sz="2400" dirty="0"/>
              <a:t>Nieuwelink, Ten Dam, </a:t>
            </a:r>
            <a:r>
              <a:rPr lang="nl-NL" sz="2400" dirty="0" err="1"/>
              <a:t>Geijsel</a:t>
            </a:r>
            <a:r>
              <a:rPr lang="nl-NL" sz="2400" dirty="0"/>
              <a:t>, &amp; Dekker, 2018). </a:t>
            </a:r>
          </a:p>
        </p:txBody>
      </p:sp>
    </p:spTree>
    <p:extLst>
      <p:ext uri="{BB962C8B-B14F-4D97-AF65-F5344CB8AC3E}">
        <p14:creationId xmlns:p14="http://schemas.microsoft.com/office/powerpoint/2010/main" val="277416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76A0A-4ECF-4657-AE4E-2CFE4085DFAB}"/>
              </a:ext>
            </a:extLst>
          </p:cNvPr>
          <p:cNvSpPr>
            <a:spLocks noGrp="1"/>
          </p:cNvSpPr>
          <p:nvPr>
            <p:ph type="title"/>
          </p:nvPr>
        </p:nvSpPr>
        <p:spPr/>
        <p:txBody>
          <a:bodyPr/>
          <a:lstStyle/>
          <a:p>
            <a:r>
              <a:rPr lang="nl-NL" b="1" dirty="0">
                <a:latin typeface="Calibri" panose="020F0502020204030204" pitchFamily="34" charset="0"/>
              </a:rPr>
              <a:t>Deelname aan de democratie</a:t>
            </a:r>
            <a:endParaRPr lang="nl-NL" dirty="0"/>
          </a:p>
        </p:txBody>
      </p:sp>
      <p:sp>
        <p:nvSpPr>
          <p:cNvPr id="3" name="Tijdelijke aanduiding voor inhoud 2">
            <a:extLst>
              <a:ext uri="{FF2B5EF4-FFF2-40B4-BE49-F238E27FC236}">
                <a16:creationId xmlns:a16="http://schemas.microsoft.com/office/drawing/2014/main" id="{CF74AAF8-20C4-41D9-82A5-962224F75CBE}"/>
              </a:ext>
            </a:extLst>
          </p:cNvPr>
          <p:cNvSpPr>
            <a:spLocks noGrp="1"/>
          </p:cNvSpPr>
          <p:nvPr>
            <p:ph idx="1"/>
          </p:nvPr>
        </p:nvSpPr>
        <p:spPr/>
        <p:txBody>
          <a:bodyPr/>
          <a:lstStyle/>
          <a:p>
            <a:pPr marL="0" indent="0">
              <a:lnSpc>
                <a:spcPct val="105000"/>
              </a:lnSpc>
              <a:spcAft>
                <a:spcPts val="0"/>
              </a:spcAft>
              <a:buNone/>
            </a:pPr>
            <a:r>
              <a:rPr lang="nl-NL" b="1" dirty="0">
                <a:latin typeface="Calibri" panose="020F0502020204030204" pitchFamily="34" charset="0"/>
                <a:ea typeface="Calibri" panose="020F0502020204030204" pitchFamily="34" charset="0"/>
              </a:rPr>
              <a:t>Jongeren zijn:</a:t>
            </a:r>
          </a:p>
          <a:p>
            <a:pPr>
              <a:lnSpc>
                <a:spcPct val="180000"/>
              </a:lnSpc>
              <a:spcAft>
                <a:spcPts val="0"/>
              </a:spcAft>
            </a:pPr>
            <a:r>
              <a:rPr lang="nl-NL" sz="2600" b="1" dirty="0">
                <a:latin typeface="Calibri" panose="020F0502020204030204" pitchFamily="34" charset="0"/>
              </a:rPr>
              <a:t>niet erg goed </a:t>
            </a:r>
            <a:r>
              <a:rPr lang="nl-NL" sz="2600" b="1">
                <a:latin typeface="Calibri" panose="020F0502020204030204" pitchFamily="34" charset="0"/>
              </a:rPr>
              <a:t>geïnformeerd over </a:t>
            </a:r>
            <a:r>
              <a:rPr lang="nl-NL" sz="2600" b="1" dirty="0">
                <a:latin typeface="Calibri" panose="020F0502020204030204" pitchFamily="34" charset="0"/>
              </a:rPr>
              <a:t>[de formele kant van] politiek en democratie</a:t>
            </a:r>
          </a:p>
          <a:p>
            <a:pPr>
              <a:lnSpc>
                <a:spcPct val="180000"/>
              </a:lnSpc>
              <a:spcAft>
                <a:spcPts val="0"/>
              </a:spcAft>
            </a:pPr>
            <a:r>
              <a:rPr lang="nl-NL" sz="2600" b="1" dirty="0">
                <a:latin typeface="Calibri" panose="020F0502020204030204" pitchFamily="34" charset="0"/>
              </a:rPr>
              <a:t>tegelijkertijd positief </a:t>
            </a:r>
            <a:r>
              <a:rPr lang="nl-NL" sz="2600" b="1">
                <a:latin typeface="Calibri" panose="020F0502020204030204" pitchFamily="34" charset="0"/>
              </a:rPr>
              <a:t>georiënteerd op </a:t>
            </a:r>
            <a:r>
              <a:rPr lang="nl-NL" sz="2600" b="1" dirty="0">
                <a:latin typeface="Calibri" panose="020F0502020204030204" pitchFamily="34" charset="0"/>
              </a:rPr>
              <a:t>democratie</a:t>
            </a:r>
          </a:p>
          <a:p>
            <a:pPr marL="0" indent="0">
              <a:lnSpc>
                <a:spcPct val="105000"/>
              </a:lnSpc>
              <a:spcAft>
                <a:spcPts val="0"/>
              </a:spcAft>
              <a:buNone/>
            </a:pPr>
            <a:endParaRPr lang="nl-NL" dirty="0">
              <a:latin typeface="Arial" panose="020B0604020202020204" pitchFamily="34" charset="0"/>
              <a:ea typeface="Calibri" panose="020F0502020204030204" pitchFamily="34" charset="0"/>
            </a:endParaRPr>
          </a:p>
          <a:p>
            <a:endParaRPr lang="nl-NL" dirty="0"/>
          </a:p>
        </p:txBody>
      </p:sp>
      <p:sp>
        <p:nvSpPr>
          <p:cNvPr id="4" name="Rechthoek 3">
            <a:extLst>
              <a:ext uri="{FF2B5EF4-FFF2-40B4-BE49-F238E27FC236}">
                <a16:creationId xmlns:a16="http://schemas.microsoft.com/office/drawing/2014/main" id="{39BAEB20-3437-44A2-BB50-272B40007A99}"/>
              </a:ext>
            </a:extLst>
          </p:cNvPr>
          <p:cNvSpPr/>
          <p:nvPr/>
        </p:nvSpPr>
        <p:spPr>
          <a:xfrm>
            <a:off x="5867548" y="6176963"/>
            <a:ext cx="6172715" cy="461665"/>
          </a:xfrm>
          <a:prstGeom prst="rect">
            <a:avLst/>
          </a:prstGeom>
        </p:spPr>
        <p:txBody>
          <a:bodyPr wrap="none">
            <a:spAutoFit/>
          </a:bodyPr>
          <a:lstStyle/>
          <a:p>
            <a:r>
              <a:rPr lang="nl-NL" sz="2400" dirty="0"/>
              <a:t>(Nieuwelink, Ten Dam, </a:t>
            </a:r>
            <a:r>
              <a:rPr lang="nl-NL" sz="2400" dirty="0" err="1"/>
              <a:t>Geijsel</a:t>
            </a:r>
            <a:r>
              <a:rPr lang="nl-NL" sz="2400" dirty="0"/>
              <a:t>, &amp; Dekker, 2018). </a:t>
            </a:r>
          </a:p>
        </p:txBody>
      </p:sp>
    </p:spTree>
    <p:extLst>
      <p:ext uri="{BB962C8B-B14F-4D97-AF65-F5344CB8AC3E}">
        <p14:creationId xmlns:p14="http://schemas.microsoft.com/office/powerpoint/2010/main" val="758515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51536E-1A31-4CC8-A3F2-D48D46164CE2}"/>
              </a:ext>
            </a:extLst>
          </p:cNvPr>
          <p:cNvSpPr>
            <a:spLocks noGrp="1"/>
          </p:cNvSpPr>
          <p:nvPr>
            <p:ph type="title"/>
          </p:nvPr>
        </p:nvSpPr>
        <p:spPr/>
        <p:txBody>
          <a:bodyPr/>
          <a:lstStyle/>
          <a:p>
            <a:pPr algn="ctr"/>
            <a:r>
              <a:rPr lang="nl-NL" b="1"/>
              <a:t>Burgerschapskennis &gt;&gt; gedrag</a:t>
            </a:r>
            <a:endParaRPr lang="nl-NL" b="1" dirty="0"/>
          </a:p>
        </p:txBody>
      </p:sp>
      <p:sp>
        <p:nvSpPr>
          <p:cNvPr id="3" name="Tijdelijke aanduiding voor inhoud 2">
            <a:extLst>
              <a:ext uri="{FF2B5EF4-FFF2-40B4-BE49-F238E27FC236}">
                <a16:creationId xmlns:a16="http://schemas.microsoft.com/office/drawing/2014/main" id="{8A4B5F2D-91C0-4F44-A9F5-3626FC6F1FA1}"/>
              </a:ext>
            </a:extLst>
          </p:cNvPr>
          <p:cNvSpPr>
            <a:spLocks noGrp="1"/>
          </p:cNvSpPr>
          <p:nvPr>
            <p:ph idx="1"/>
          </p:nvPr>
        </p:nvSpPr>
        <p:spPr/>
        <p:txBody>
          <a:bodyPr/>
          <a:lstStyle/>
          <a:p>
            <a:pPr marL="0" indent="0">
              <a:buNone/>
            </a:pPr>
            <a:r>
              <a:rPr lang="nl-NL" dirty="0"/>
              <a:t>Jongeren met meer burgerschapskennis:</a:t>
            </a:r>
          </a:p>
          <a:p>
            <a:pPr>
              <a:lnSpc>
                <a:spcPct val="180000"/>
              </a:lnSpc>
            </a:pPr>
            <a:r>
              <a:rPr lang="nl-NL" sz="2600" b="1" dirty="0">
                <a:latin typeface="Calibri" panose="020F0502020204030204" pitchFamily="34" charset="0"/>
              </a:rPr>
              <a:t> geven vaker aan (later) te zullen gaan stemmen; </a:t>
            </a:r>
          </a:p>
          <a:p>
            <a:pPr>
              <a:lnSpc>
                <a:spcPct val="180000"/>
              </a:lnSpc>
            </a:pPr>
            <a:r>
              <a:rPr lang="nl-NL" sz="2600" b="1" dirty="0">
                <a:latin typeface="Calibri" panose="020F0502020204030204" pitchFamily="34" charset="0"/>
              </a:rPr>
              <a:t>vinden meedoen aan politieke discussies en deelname aan politieke partijen nauwelijks relevant voor </a:t>
            </a:r>
            <a:r>
              <a:rPr lang="nl-NL" sz="2600" b="1" i="1" dirty="0">
                <a:latin typeface="Calibri" panose="020F0502020204030204" pitchFamily="34" charset="0"/>
              </a:rPr>
              <a:t>goed</a:t>
            </a:r>
            <a:r>
              <a:rPr lang="nl-NL" sz="2600" b="1" dirty="0">
                <a:latin typeface="Calibri" panose="020F0502020204030204" pitchFamily="34" charset="0"/>
              </a:rPr>
              <a:t> burgerschap;</a:t>
            </a:r>
          </a:p>
          <a:p>
            <a:pPr>
              <a:lnSpc>
                <a:spcPct val="180000"/>
              </a:lnSpc>
            </a:pPr>
            <a:r>
              <a:rPr lang="nl-NL" sz="2600" b="1" dirty="0">
                <a:latin typeface="Calibri" panose="020F0502020204030204" pitchFamily="34" charset="0"/>
              </a:rPr>
              <a:t>vinden activiteiten op het terrein van sociale bewegingen (actiegroepen, vrijwilligerswerk) daarentegen wel relevant.</a:t>
            </a:r>
          </a:p>
        </p:txBody>
      </p:sp>
      <p:sp>
        <p:nvSpPr>
          <p:cNvPr id="4" name="Rechthoek 3">
            <a:extLst>
              <a:ext uri="{FF2B5EF4-FFF2-40B4-BE49-F238E27FC236}">
                <a16:creationId xmlns:a16="http://schemas.microsoft.com/office/drawing/2014/main" id="{4057DFD7-74AD-43AD-B55E-05F79CACD4F9}"/>
              </a:ext>
            </a:extLst>
          </p:cNvPr>
          <p:cNvSpPr/>
          <p:nvPr/>
        </p:nvSpPr>
        <p:spPr>
          <a:xfrm>
            <a:off x="5731937" y="6243412"/>
            <a:ext cx="5222905" cy="400110"/>
          </a:xfrm>
          <a:prstGeom prst="rect">
            <a:avLst/>
          </a:prstGeom>
        </p:spPr>
        <p:txBody>
          <a:bodyPr wrap="none">
            <a:spAutoFit/>
          </a:bodyPr>
          <a:lstStyle/>
          <a:p>
            <a:r>
              <a:rPr lang="nl-NL" sz="2000" dirty="0"/>
              <a:t>(</a:t>
            </a:r>
            <a:r>
              <a:rPr lang="nl-NL" sz="2000" dirty="0" err="1"/>
              <a:t>Ledoux</a:t>
            </a:r>
            <a:r>
              <a:rPr lang="nl-NL" sz="2000" dirty="0"/>
              <a:t>, </a:t>
            </a:r>
            <a:r>
              <a:rPr lang="nl-NL" sz="2000" dirty="0" err="1"/>
              <a:t>Geijsel</a:t>
            </a:r>
            <a:r>
              <a:rPr lang="nl-NL" sz="2000" dirty="0"/>
              <a:t>, </a:t>
            </a:r>
            <a:r>
              <a:rPr lang="nl-NL" sz="2000" dirty="0" err="1"/>
              <a:t>Reumerman</a:t>
            </a:r>
            <a:r>
              <a:rPr lang="nl-NL" sz="2000" dirty="0"/>
              <a:t>, &amp; Ten Dam, 2011)</a:t>
            </a:r>
          </a:p>
        </p:txBody>
      </p:sp>
    </p:spTree>
    <p:extLst>
      <p:ext uri="{BB962C8B-B14F-4D97-AF65-F5344CB8AC3E}">
        <p14:creationId xmlns:p14="http://schemas.microsoft.com/office/powerpoint/2010/main" val="337663720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589AB69-073F-40FC-B2E0-214A5266A740}" vid="{375503EE-C730-4519-94A4-669C505EC31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1BF59500FD594FBC607B839ADE83C2" ma:contentTypeVersion="28" ma:contentTypeDescription="Een nieuw document maken." ma:contentTypeScope="" ma:versionID="d5cb6475df2ac84f786c3089f6c754ba">
  <xsd:schema xmlns:xsd="http://www.w3.org/2001/XMLSchema" xmlns:xs="http://www.w3.org/2001/XMLSchema" xmlns:p="http://schemas.microsoft.com/office/2006/metadata/properties" xmlns:ns3="fc77f4fb-6b89-4e16-86f6-b6f1ff4d9b7c" xmlns:ns4="41990394-4f9b-4f12-92f9-4c6d16649d52" targetNamespace="http://schemas.microsoft.com/office/2006/metadata/properties" ma:root="true" ma:fieldsID="5ec2d1e06f52d9b2acc33680086dc714" ns3:_="" ns4:_="">
    <xsd:import namespace="fc77f4fb-6b89-4e16-86f6-b6f1ff4d9b7c"/>
    <xsd:import namespace="41990394-4f9b-4f12-92f9-4c6d16649d52"/>
    <xsd:element name="properties">
      <xsd:complexType>
        <xsd:sequence>
          <xsd:element name="documentManagement">
            <xsd:complexType>
              <xsd:all>
                <xsd:element ref="ns3:MediaServiceMetadata" minOccurs="0"/>
                <xsd:element ref="ns3:MediaServiceFastMetadata" minOccurs="0"/>
                <xsd:element ref="ns3:MediaServiceAutoTags" minOccurs="0"/>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Leaders" minOccurs="0"/>
                <xsd:element ref="ns3:Members" minOccurs="0"/>
                <xsd:element ref="ns3:Member_Groups" minOccurs="0"/>
                <xsd:element ref="ns3:Invited_Leaders" minOccurs="0"/>
                <xsd:element ref="ns3:Invited_Members" minOccurs="0"/>
                <xsd:element ref="ns3:Self_Registration_Enabled" minOccurs="0"/>
                <xsd:element ref="ns3:Has_Leaders_Only_SectionGroup" minOccurs="0"/>
                <xsd:element ref="ns3:Is_Collaboration_Space_Locked" minOccurs="0"/>
                <xsd:element ref="ns4:SharedWithUsers" minOccurs="0"/>
                <xsd:element ref="ns4:SharedWithDetails" minOccurs="0"/>
                <xsd:element ref="ns4:SharingHintHash" minOccurs="0"/>
                <xsd:element ref="ns3:MediaServiceDateTaken"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77f4fb-6b89-4e16-86f6-b6f1ff4d9b7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Leaders" ma:index="18"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9"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20"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21" nillable="true" ma:displayName="Invited Leaders" ma:internalName="Invited_Leaders">
      <xsd:simpleType>
        <xsd:restriction base="dms:Note">
          <xsd:maxLength value="255"/>
        </xsd:restriction>
      </xsd:simpleType>
    </xsd:element>
    <xsd:element name="Invited_Members" ma:index="22" nillable="true" ma:displayName="Invited Members" ma:internalName="Invited_Member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Leaders_Only_SectionGroup" ma:index="24" nillable="true" ma:displayName="Has Leaders Only SectionGroup" ma:internalName="Has_Leaders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DateTaken" ma:index="29" nillable="true" ma:displayName="MediaServiceDateTaken" ma:description="" ma:hidden="true" ma:internalName="MediaServiceDateTaken" ma:readOnly="true">
      <xsd:simpleType>
        <xsd:restriction base="dms:Text"/>
      </xsd:simpleType>
    </xsd:element>
    <xsd:element name="MediaServiceLocation" ma:index="30" nillable="true" ma:displayName="MediaServiceLocation" ma:description="" ma:internalName="MediaServiceLocation" ma:readOnly="true">
      <xsd:simpleType>
        <xsd:restriction base="dms:Text"/>
      </xsd:simpleType>
    </xsd:element>
    <xsd:element name="MediaServiceOCR" ma:index="31" nillable="true" ma:displayName="MediaServiceOCR"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AutoKeyPoints" ma:index="34" nillable="true" ma:displayName="MediaServiceAutoKeyPoints" ma:hidden="true" ma:internalName="MediaServiceAutoKeyPoints" ma:readOnly="true">
      <xsd:simpleType>
        <xsd:restriction base="dms:Note"/>
      </xsd:simpleType>
    </xsd:element>
    <xsd:element name="MediaServiceKeyPoints" ma:index="3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1990394-4f9b-4f12-92f9-4c6d16649d52" elementFormDefault="qualified">
    <xsd:import namespace="http://schemas.microsoft.com/office/2006/documentManagement/types"/>
    <xsd:import namespace="http://schemas.microsoft.com/office/infopath/2007/PartnerControls"/>
    <xsd:element name="SharedWithUsers" ma:index="26"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Gedeeld met details" ma:description="" ma:internalName="SharedWithDetails" ma:readOnly="true">
      <xsd:simpleType>
        <xsd:restriction base="dms:Note">
          <xsd:maxLength value="255"/>
        </xsd:restriction>
      </xsd:simpleType>
    </xsd:element>
    <xsd:element name="SharingHintHash" ma:index="28"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vited_Members xmlns="fc77f4fb-6b89-4e16-86f6-b6f1ff4d9b7c" xsi:nil="true"/>
    <Leaders xmlns="fc77f4fb-6b89-4e16-86f6-b6f1ff4d9b7c">
      <UserInfo>
        <DisplayName/>
        <AccountId xsi:nil="true"/>
        <AccountType/>
      </UserInfo>
    </Leaders>
    <Has_Leaders_Only_SectionGroup xmlns="fc77f4fb-6b89-4e16-86f6-b6f1ff4d9b7c" xsi:nil="true"/>
    <AppVersion xmlns="fc77f4fb-6b89-4e16-86f6-b6f1ff4d9b7c" xsi:nil="true"/>
    <Templates xmlns="fc77f4fb-6b89-4e16-86f6-b6f1ff4d9b7c" xsi:nil="true"/>
    <Member_Groups xmlns="fc77f4fb-6b89-4e16-86f6-b6f1ff4d9b7c">
      <UserInfo>
        <DisplayName/>
        <AccountId xsi:nil="true"/>
        <AccountType/>
      </UserInfo>
    </Member_Groups>
    <Self_Registration_Enabled xmlns="fc77f4fb-6b89-4e16-86f6-b6f1ff4d9b7c" xsi:nil="true"/>
    <DefaultSectionNames xmlns="fc77f4fb-6b89-4e16-86f6-b6f1ff4d9b7c" xsi:nil="true"/>
    <Is_Collaboration_Space_Locked xmlns="fc77f4fb-6b89-4e16-86f6-b6f1ff4d9b7c" xsi:nil="true"/>
    <NotebookType xmlns="fc77f4fb-6b89-4e16-86f6-b6f1ff4d9b7c" xsi:nil="true"/>
    <Members xmlns="fc77f4fb-6b89-4e16-86f6-b6f1ff4d9b7c">
      <UserInfo>
        <DisplayName/>
        <AccountId xsi:nil="true"/>
        <AccountType/>
      </UserInfo>
    </Members>
    <Invited_Leaders xmlns="fc77f4fb-6b89-4e16-86f6-b6f1ff4d9b7c" xsi:nil="true"/>
    <FolderType xmlns="fc77f4fb-6b89-4e16-86f6-b6f1ff4d9b7c" xsi:nil="true"/>
    <Owner xmlns="fc77f4fb-6b89-4e16-86f6-b6f1ff4d9b7c">
      <UserInfo>
        <DisplayName/>
        <AccountId xsi:nil="true"/>
        <AccountType/>
      </UserInfo>
    </Owner>
    <CultureName xmlns="fc77f4fb-6b89-4e16-86f6-b6f1ff4d9b7c" xsi:nil="true"/>
  </documentManagement>
</p:properties>
</file>

<file path=customXml/itemProps1.xml><?xml version="1.0" encoding="utf-8"?>
<ds:datastoreItem xmlns:ds="http://schemas.openxmlformats.org/officeDocument/2006/customXml" ds:itemID="{328D877A-7834-4104-94A0-ABE6B30A2D62}">
  <ds:schemaRefs>
    <ds:schemaRef ds:uri="http://schemas.microsoft.com/office/2006/metadata/contentType"/>
    <ds:schemaRef ds:uri="http://schemas.microsoft.com/office/2006/metadata/properties/metaAttributes"/>
    <ds:schemaRef ds:uri="http://www.w3.org/2000/xmlns/"/>
    <ds:schemaRef ds:uri="http://www.w3.org/2001/XMLSchema"/>
    <ds:schemaRef ds:uri="fc77f4fb-6b89-4e16-86f6-b6f1ff4d9b7c"/>
    <ds:schemaRef ds:uri="41990394-4f9b-4f12-92f9-4c6d16649d52"/>
  </ds:schemaRefs>
</ds:datastoreItem>
</file>

<file path=customXml/itemProps2.xml><?xml version="1.0" encoding="utf-8"?>
<ds:datastoreItem xmlns:ds="http://schemas.openxmlformats.org/officeDocument/2006/customXml" ds:itemID="{6990E12F-BD84-4584-9B43-53C6DFE138C0}">
  <ds:schemaRefs>
    <ds:schemaRef ds:uri="http://schemas.microsoft.com/sharepoint/v3/contenttype/forms"/>
  </ds:schemaRefs>
</ds:datastoreItem>
</file>

<file path=customXml/itemProps3.xml><?xml version="1.0" encoding="utf-8"?>
<ds:datastoreItem xmlns:ds="http://schemas.openxmlformats.org/officeDocument/2006/customXml" ds:itemID="{24140D24-F9F3-4888-98DB-3CAE3FBC0638}">
  <ds:schemaRefs>
    <ds:schemaRef ds:uri="http://schemas.microsoft.com/office/2006/metadata/properties"/>
    <ds:schemaRef ds:uri="http://www.w3.org/2000/xmlns/"/>
    <ds:schemaRef ds:uri="fc77f4fb-6b89-4e16-86f6-b6f1ff4d9b7c"/>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blank</Template>
  <TotalTime>302</TotalTime>
  <Words>1221</Words>
  <Application>Microsoft Office PowerPoint</Application>
  <PresentationFormat>Breedbeeld</PresentationFormat>
  <Paragraphs>94</Paragraphs>
  <Slides>14</Slides>
  <Notes>12</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Digitaal burgerschap</vt:lpstr>
      <vt:lpstr>Digitaliseringsagenda MBO</vt:lpstr>
      <vt:lpstr>PowerPoint-presentatie</vt:lpstr>
      <vt:lpstr>Gemedieerd vertrouwen</vt:lpstr>
      <vt:lpstr>Symbolische samenleving</vt:lpstr>
      <vt:lpstr>Deelname aan de democratie</vt:lpstr>
      <vt:lpstr>Deelname aan de democratie</vt:lpstr>
      <vt:lpstr>Deelname aan de democratie</vt:lpstr>
      <vt:lpstr>Burgerschapskennis &gt;&gt; gedrag</vt:lpstr>
      <vt:lpstr>Burgerschapskennis</vt:lpstr>
      <vt:lpstr>Mediagebruik &gt;&gt; burgerschap</vt:lpstr>
      <vt:lpstr>Burgerschap, onderwijstypen en studentkenmerken</vt:lpstr>
      <vt:lpstr>Structurele en culturele oorzaken</vt:lpstr>
      <vt:lpstr>Fundamenteel probleem voor gelijke deelname aan de democratie  </vt:lpstr>
    </vt:vector>
  </TitlesOfParts>
  <Company>ROC van Twente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Paulo Moekotte</dc:creator>
  <cp:lastModifiedBy>Jaap Gils, van</cp:lastModifiedBy>
  <cp:revision>3</cp:revision>
  <dcterms:created xsi:type="dcterms:W3CDTF">2020-09-29T08:53:51Z</dcterms:created>
  <dcterms:modified xsi:type="dcterms:W3CDTF">2020-11-12T20:21:46Z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0x010100BE1BF59500FD594FBC607B839ADE83C2</vt:lpwstr>
  </property>
</Properties>
</file>